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</p:sldMasterIdLst>
  <p:notesMasterIdLst>
    <p:notesMasterId r:id="rId41"/>
  </p:notesMasterIdLst>
  <p:sldIdLst>
    <p:sldId id="256" r:id="rId2"/>
    <p:sldId id="259" r:id="rId3"/>
    <p:sldId id="280" r:id="rId4"/>
    <p:sldId id="279" r:id="rId5"/>
    <p:sldId id="261" r:id="rId6"/>
    <p:sldId id="265" r:id="rId7"/>
    <p:sldId id="262" r:id="rId8"/>
    <p:sldId id="264" r:id="rId9"/>
    <p:sldId id="266" r:id="rId10"/>
    <p:sldId id="267" r:id="rId11"/>
    <p:sldId id="268" r:id="rId12"/>
    <p:sldId id="269" r:id="rId13"/>
    <p:sldId id="270" r:id="rId14"/>
    <p:sldId id="281" r:id="rId15"/>
    <p:sldId id="282" r:id="rId16"/>
    <p:sldId id="287" r:id="rId17"/>
    <p:sldId id="291" r:id="rId18"/>
    <p:sldId id="292" r:id="rId19"/>
    <p:sldId id="293" r:id="rId20"/>
    <p:sldId id="283" r:id="rId21"/>
    <p:sldId id="290" r:id="rId22"/>
    <p:sldId id="271" r:id="rId23"/>
    <p:sldId id="272" r:id="rId24"/>
    <p:sldId id="298" r:id="rId25"/>
    <p:sldId id="294" r:id="rId26"/>
    <p:sldId id="295" r:id="rId27"/>
    <p:sldId id="296" r:id="rId28"/>
    <p:sldId id="273" r:id="rId29"/>
    <p:sldId id="297" r:id="rId30"/>
    <p:sldId id="274" r:id="rId31"/>
    <p:sldId id="276" r:id="rId32"/>
    <p:sldId id="277" r:id="rId33"/>
    <p:sldId id="278" r:id="rId34"/>
    <p:sldId id="275" r:id="rId35"/>
    <p:sldId id="299" r:id="rId36"/>
    <p:sldId id="300" r:id="rId37"/>
    <p:sldId id="301" r:id="rId38"/>
    <p:sldId id="302" r:id="rId39"/>
    <p:sldId id="258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zabó Péter" initials="Sz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napToObjects="1">
      <p:cViewPr>
        <p:scale>
          <a:sx n="75" d="100"/>
          <a:sy n="75" d="100"/>
        </p:scale>
        <p:origin x="-2664" y="-8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786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08-10T16:29:53.351" idx="1">
    <p:pos x="1653" y="931"/>
    <p:text>FELÜLVIZSGÁLNI, DUNAÚJVÁROS DUNAFERR DUPLÁN VAN BENNE?!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30F8-2015-46AC-9C15-B08EDE877F5D}" type="datetimeFigureOut">
              <a:rPr lang="hu-HU" smtClean="0"/>
              <a:t>2015.08.12.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5C11E-540C-488B-B718-84796C0B45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658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</a:t>
            </a:r>
            <a:r>
              <a:rPr lang="hu-HU" baseline="0" dirty="0" smtClean="0"/>
              <a:t> lánc 5 eleméhez információk és adatok gyűjtése, majd a lehetséges kapcsolatok feltárása. Segíti az intézkedések hatékonyságainak felmérését.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12150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39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2015.08.12.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5236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700075" cy="936104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2015.08.12.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961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2015.08.12.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90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2015.08.12.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456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2015.08.12.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89" y="1628800"/>
            <a:ext cx="5111750" cy="46910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633102"/>
            <a:ext cx="3240360" cy="4691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617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2015.08.12.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877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2015.08.12.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34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 smtClean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5800" y="3886200"/>
            <a:ext cx="4343400" cy="914400"/>
          </a:xfrm>
        </p:spPr>
        <p:txBody>
          <a:bodyPr wrap="square" anchor="t"/>
          <a:lstStyle>
            <a:lvl1pPr marL="514350" indent="-514350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 smtClean="0"/>
              <a:t>Click to edit Alcím</a:t>
            </a:r>
          </a:p>
          <a:p>
            <a:pPr lvl="0"/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05FFA-4383-4574-9830-A5FF25BE8406}" type="datetimeFigureOut">
              <a:rPr lang="hu-HU" smtClean="0"/>
              <a:t>2015.08.12.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508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6" r:id="rId7"/>
    <p:sldLayoutId id="2147483667" r:id="rId8"/>
    <p:sldLayoutId id="2147483670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1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270361"/>
            <a:ext cx="648072" cy="60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ovf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229200"/>
            <a:ext cx="6524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6" descr="http://vpf.vizugy.hu/reg/ovf/genpic/kdtviziglogo1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272063"/>
            <a:ext cx="58039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ím 1"/>
          <p:cNvSpPr>
            <a:spLocks noGrp="1"/>
          </p:cNvSpPr>
          <p:nvPr/>
        </p:nvSpPr>
        <p:spPr>
          <a:xfrm>
            <a:off x="1331640" y="260648"/>
            <a:ext cx="7416824" cy="42484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 cap="all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hu-HU" sz="2400" dirty="0"/>
              <a:t>A VÍZGYŰJTŐ - GAZDÁLKODÁSI TERV FELÜLVIZSGÁLATA 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>TERÜLETI  </a:t>
            </a:r>
            <a:r>
              <a:rPr lang="hu-HU" sz="2400" dirty="0"/>
              <a:t>FÓRUM</a:t>
            </a:r>
            <a:br>
              <a:rPr lang="hu-HU" sz="2400" dirty="0"/>
            </a:br>
            <a:r>
              <a:rPr lang="hu-HU" sz="2400" dirty="0"/>
              <a:t/>
            </a:r>
            <a:br>
              <a:rPr lang="hu-HU" sz="2400" dirty="0"/>
            </a:br>
            <a:r>
              <a:rPr lang="hu-HU" sz="2400" dirty="0"/>
              <a:t>A Felszíni vizeket érintő jelentős terhelések, hatásuk és intézkedések a </a:t>
            </a:r>
            <a:r>
              <a:rPr lang="hu-HU" sz="2400" dirty="0" smtClean="0"/>
              <a:t>KDTVIZIG területén</a:t>
            </a:r>
            <a:br>
              <a:rPr lang="hu-HU" sz="2400" dirty="0" smtClean="0"/>
            </a:b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1400" dirty="0" smtClean="0"/>
              <a:t>Szabó Péter</a:t>
            </a:r>
          </a:p>
          <a:p>
            <a:r>
              <a:rPr lang="hu-HU" sz="1400" dirty="0" smtClean="0"/>
              <a:t>Közép-dunántúli Vízügyi Igazgatóság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1169770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45223" y="1916832"/>
            <a:ext cx="3008313" cy="1633860"/>
          </a:xfrm>
        </p:spPr>
        <p:txBody>
          <a:bodyPr>
            <a:normAutofit/>
          </a:bodyPr>
          <a:lstStyle/>
          <a:p>
            <a:r>
              <a:rPr lang="hu-HU" sz="1600" dirty="0" smtClean="0"/>
              <a:t>Összesen 106 db ebből</a:t>
            </a:r>
          </a:p>
          <a:p>
            <a:pPr marL="285750" indent="-285750">
              <a:buFontTx/>
              <a:buChar char="-"/>
            </a:pPr>
            <a:r>
              <a:rPr lang="hu-HU" sz="1600" dirty="0" smtClean="0"/>
              <a:t>86 db balatoni</a:t>
            </a:r>
          </a:p>
          <a:p>
            <a:pPr marL="285750" indent="-285750">
              <a:buFontTx/>
              <a:buChar char="-"/>
            </a:pPr>
            <a:r>
              <a:rPr lang="hu-HU" sz="1600" dirty="0" smtClean="0"/>
              <a:t>10 db velencei-tavi</a:t>
            </a:r>
          </a:p>
          <a:p>
            <a:pPr marL="285750" indent="-285750">
              <a:buFontTx/>
              <a:buChar char="-"/>
            </a:pPr>
            <a:r>
              <a:rPr lang="hu-HU" sz="1600" dirty="0" smtClean="0"/>
              <a:t>10 db egyéb (Duna,</a:t>
            </a:r>
            <a:br>
              <a:rPr lang="hu-HU" sz="1600" dirty="0" smtClean="0"/>
            </a:br>
            <a:r>
              <a:rPr lang="hu-HU" sz="1600" dirty="0" smtClean="0"/>
              <a:t>egyéb tavak)</a:t>
            </a:r>
            <a:endParaRPr lang="hu-HU" sz="1600" dirty="0"/>
          </a:p>
          <a:p>
            <a:endParaRPr lang="hu-HU" sz="1600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508387" cy="864096"/>
          </a:xfrm>
        </p:spPr>
        <p:txBody>
          <a:bodyPr>
            <a:normAutofit/>
          </a:bodyPr>
          <a:lstStyle/>
          <a:p>
            <a:r>
              <a:rPr lang="hu-HU" dirty="0"/>
              <a:t>Természetes fürdőhelyek és </a:t>
            </a:r>
            <a:r>
              <a:rPr lang="hu-HU" dirty="0" smtClean="0"/>
              <a:t>fürdővizek</a:t>
            </a:r>
            <a:endParaRPr lang="hu-HU" dirty="0"/>
          </a:p>
        </p:txBody>
      </p:sp>
      <p:pic>
        <p:nvPicPr>
          <p:cNvPr id="5" name="Tartalom helye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582866"/>
            <a:ext cx="4314154" cy="4691063"/>
          </a:xfrm>
          <a:ln w="3175">
            <a:solidFill>
              <a:schemeClr val="accent1">
                <a:lumMod val="75000"/>
              </a:schemeClr>
            </a:solidFill>
          </a:ln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006066"/>
            <a:ext cx="4614291" cy="1267863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89473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250704" cy="365008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/>
              <a:t>Nemzetközileg </a:t>
            </a:r>
            <a:r>
              <a:rPr lang="hu-HU" b="1" dirty="0" smtClean="0"/>
              <a:t>védett:</a:t>
            </a:r>
            <a:br>
              <a:rPr lang="hu-HU" b="1" dirty="0" smtClean="0"/>
            </a:br>
            <a:r>
              <a:rPr lang="hu-HU" dirty="0" smtClean="0"/>
              <a:t>6 db </a:t>
            </a:r>
            <a:r>
              <a:rPr lang="hu-HU" dirty="0" err="1" smtClean="0"/>
              <a:t>ramsari</a:t>
            </a:r>
            <a:r>
              <a:rPr lang="hu-HU" dirty="0" smtClean="0"/>
              <a:t> terület, pl.:</a:t>
            </a:r>
            <a:br>
              <a:rPr lang="hu-HU" dirty="0" smtClean="0"/>
            </a:br>
            <a:r>
              <a:rPr lang="hu-HU" dirty="0" smtClean="0"/>
              <a:t>Balaton</a:t>
            </a:r>
            <a:r>
              <a:rPr lang="hu-HU" dirty="0"/>
              <a:t>, Gemenc, Dinnyési fertő és Velencei-tavi Madárrezervátum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/>
              <a:t>Országosan védett terület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(Nemzeti Park), 2 db:</a:t>
            </a:r>
            <a:br>
              <a:rPr lang="hu-HU" dirty="0" smtClean="0"/>
            </a:br>
            <a:r>
              <a:rPr lang="hu-HU" dirty="0" smtClean="0"/>
              <a:t>Duna-Dráva NP, Balaton-felvidéki NP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/>
              <a:t>Tájvédelmi </a:t>
            </a:r>
            <a:r>
              <a:rPr lang="hu-HU" b="1" dirty="0" smtClean="0"/>
              <a:t>körzet</a:t>
            </a:r>
            <a:r>
              <a:rPr lang="hu-HU" dirty="0" smtClean="0"/>
              <a:t>, </a:t>
            </a:r>
            <a:r>
              <a:rPr lang="hu-HU" dirty="0"/>
              <a:t>19 db, pl.: Vértesi, </a:t>
            </a:r>
            <a:r>
              <a:rPr lang="hu-HU" dirty="0" err="1"/>
              <a:t>Dél-Mezőföld</a:t>
            </a:r>
            <a:r>
              <a:rPr lang="hu-HU" dirty="0"/>
              <a:t>, Magas-bakonyi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/>
              <a:t>Természetvédelmi terület</a:t>
            </a:r>
            <a:r>
              <a:rPr lang="hu-HU" dirty="0"/>
              <a:t> 36 </a:t>
            </a:r>
            <a:r>
              <a:rPr lang="hu-HU" dirty="0" smtClean="0"/>
              <a:t>db, </a:t>
            </a:r>
            <a:r>
              <a:rPr lang="hu-HU" dirty="0"/>
              <a:t>pl.: </a:t>
            </a:r>
            <a:r>
              <a:rPr lang="hu-HU" dirty="0" err="1"/>
              <a:t>Rétszilasi-tavak</a:t>
            </a:r>
            <a:r>
              <a:rPr lang="hu-HU" dirty="0"/>
              <a:t>, </a:t>
            </a:r>
            <a:r>
              <a:rPr lang="hu-HU" dirty="0" smtClean="0"/>
              <a:t>Fenyőfői-ősfenyves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/>
              <a:t>Halas vizek</a:t>
            </a:r>
            <a:r>
              <a:rPr lang="hu-HU" dirty="0"/>
              <a:t>: </a:t>
            </a:r>
            <a:r>
              <a:rPr lang="hu-HU" dirty="0" smtClean="0"/>
              <a:t>Tapolca-patak</a:t>
            </a:r>
            <a:endParaRPr lang="hu-HU" dirty="0"/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6284251" cy="864096"/>
          </a:xfrm>
        </p:spPr>
        <p:txBody>
          <a:bodyPr/>
          <a:lstStyle/>
          <a:p>
            <a:r>
              <a:rPr lang="hu-HU" dirty="0"/>
              <a:t>Védett természeti területek</a:t>
            </a:r>
          </a:p>
        </p:txBody>
      </p:sp>
      <p:pic>
        <p:nvPicPr>
          <p:cNvPr id="5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434507"/>
            <a:ext cx="4186738" cy="4691063"/>
          </a:xfrm>
          <a:ln w="3175">
            <a:solidFill>
              <a:schemeClr val="accent1">
                <a:lumMod val="75000"/>
              </a:schemeClr>
            </a:solidFill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230066"/>
            <a:ext cx="5289996" cy="895504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1">
                <a:lumMod val="75000"/>
              </a:schemeClr>
            </a:solidFill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211833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611560" y="1628800"/>
            <a:ext cx="3106688" cy="177787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Natura</a:t>
            </a:r>
            <a:r>
              <a:rPr lang="hu-HU" dirty="0" smtClean="0"/>
              <a:t> 2000,</a:t>
            </a:r>
            <a:br>
              <a:rPr lang="hu-HU" dirty="0" smtClean="0"/>
            </a:br>
            <a:r>
              <a:rPr lang="hu-HU" dirty="0" smtClean="0"/>
              <a:t>összesen 2422 km</a:t>
            </a:r>
            <a:r>
              <a:rPr lang="hu-HU" baseline="30000" dirty="0" smtClean="0"/>
              <a:t>2</a:t>
            </a:r>
            <a:r>
              <a:rPr lang="hu-HU" dirty="0" smtClean="0"/>
              <a:t>:</a:t>
            </a:r>
            <a:br>
              <a:rPr lang="hu-HU" dirty="0" smtClean="0"/>
            </a:br>
            <a:r>
              <a:rPr lang="hu-HU" dirty="0" smtClean="0"/>
              <a:t>- 76 db természet-megőrzési terület</a:t>
            </a:r>
            <a:br>
              <a:rPr lang="hu-HU" dirty="0" smtClean="0"/>
            </a:br>
            <a:r>
              <a:rPr lang="hu-HU" dirty="0" smtClean="0"/>
              <a:t>- 8 db madárvédelmi terület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Ökológiai </a:t>
            </a:r>
            <a:r>
              <a:rPr lang="hu-HU" dirty="0" smtClean="0"/>
              <a:t>hálózat, összesen 4550 km</a:t>
            </a:r>
            <a:r>
              <a:rPr lang="hu-HU" baseline="30000" dirty="0" smtClean="0"/>
              <a:t>2</a:t>
            </a:r>
            <a:endParaRPr lang="hu-HU" baseline="30000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508387" cy="864096"/>
          </a:xfrm>
        </p:spPr>
        <p:txBody>
          <a:bodyPr/>
          <a:lstStyle/>
          <a:p>
            <a:r>
              <a:rPr lang="hu-HU" dirty="0" err="1"/>
              <a:t>Natura</a:t>
            </a:r>
            <a:r>
              <a:rPr lang="hu-HU" dirty="0"/>
              <a:t> 2000 és egyéb védett területek</a:t>
            </a:r>
          </a:p>
        </p:txBody>
      </p:sp>
      <p:pic>
        <p:nvPicPr>
          <p:cNvPr id="5" name="Tartalom helye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283" y="1435100"/>
            <a:ext cx="4247313" cy="4691063"/>
          </a:xfr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341603"/>
            <a:ext cx="5256923" cy="784560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240307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7931224" cy="469106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Cél a vizek állapota szempontjából a jelentős terhelések felmérése, </a:t>
            </a:r>
            <a:r>
              <a:rPr lang="hu-HU" sz="1600" dirty="0" smtClean="0"/>
              <a:t>azonosítása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/>
              <a:t>Jelentős: pl. </a:t>
            </a:r>
            <a:r>
              <a:rPr lang="hu-HU" sz="1600" dirty="0"/>
              <a:t>314/2005. (XII. 25.) Korm. </a:t>
            </a:r>
            <a:r>
              <a:rPr lang="hu-HU" sz="1600" dirty="0" smtClean="0"/>
              <a:t>Rendelet alapján, de egyedi „elbírálás”</a:t>
            </a:r>
            <a:endParaRPr lang="hu-H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/>
              <a:t>Helyi szinten, általánosan összefoglalva a Jelentős Vízgazdálkodási </a:t>
            </a:r>
            <a:r>
              <a:rPr lang="hu-HU" sz="1600" dirty="0"/>
              <a:t>K</a:t>
            </a:r>
            <a:r>
              <a:rPr lang="hu-HU" sz="1600" dirty="0" smtClean="0"/>
              <a:t>érdésekben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/>
              <a:t>Az előadásban: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600" b="1" dirty="0" smtClean="0"/>
              <a:t>Pontszerű </a:t>
            </a:r>
            <a:r>
              <a:rPr lang="hu-HU" sz="1600" b="1" dirty="0" err="1" smtClean="0"/>
              <a:t>szennyezőforrások</a:t>
            </a:r>
            <a:r>
              <a:rPr lang="hu-HU" sz="1600" dirty="0" smtClean="0"/>
              <a:t> (kommunális, illetve ipari és egyéb szennyvízbevezetések, E-PRTR és SEVESO üzemek)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600" b="1" dirty="0" smtClean="0"/>
              <a:t>Hidromorfológiai befolyásoltság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600" b="1" dirty="0" smtClean="0"/>
              <a:t>Vízjárást módosító tevékenységek </a:t>
            </a:r>
            <a:r>
              <a:rPr lang="hu-HU" sz="1600" dirty="0" smtClean="0"/>
              <a:t>(vízkivételek felszíni vizekből)</a:t>
            </a:r>
            <a:endParaRPr lang="hu-HU" sz="1600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940435" cy="864096"/>
          </a:xfrm>
        </p:spPr>
        <p:txBody>
          <a:bodyPr>
            <a:normAutofit/>
          </a:bodyPr>
          <a:lstStyle/>
          <a:p>
            <a:r>
              <a:rPr lang="hu-HU" dirty="0" smtClean="0"/>
              <a:t>Emberi tevékenységből adódó terhelések és hatásaik („D+P+I”)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42056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 helye 2"/>
          <p:cNvSpPr txBox="1">
            <a:spLocks/>
          </p:cNvSpPr>
          <p:nvPr/>
        </p:nvSpPr>
        <p:spPr>
          <a:xfrm>
            <a:off x="291150" y="1340768"/>
            <a:ext cx="3826768" cy="3146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Összes kommunális szennyvíz-bevezetés 117 db</a:t>
            </a:r>
            <a:b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       52,4 millió m</a:t>
            </a:r>
            <a:r>
              <a:rPr lang="hu-HU" sz="16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/év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Biológiai nitrogén és foszfor eltávolítással 64 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Biológiai nitrogén eltávolítással 12 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Biológiai 30 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Nincs technológia 11 db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Jelentős hatás 35 db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Fontos hatás: 46 db</a:t>
            </a:r>
          </a:p>
          <a:p>
            <a:endParaRPr lang="hu-HU" sz="1600" dirty="0"/>
          </a:p>
        </p:txBody>
      </p:sp>
      <p:sp>
        <p:nvSpPr>
          <p:cNvPr id="6" name="Cím 3"/>
          <p:cNvSpPr txBox="1">
            <a:spLocks/>
          </p:cNvSpPr>
          <p:nvPr/>
        </p:nvSpPr>
        <p:spPr>
          <a:xfrm>
            <a:off x="291150" y="197922"/>
            <a:ext cx="8116829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Pontszerű szennyező források</a:t>
            </a:r>
            <a:br>
              <a:rPr lang="hu-HU" smtClean="0"/>
            </a:br>
            <a:r>
              <a:rPr lang="hu-HU" smtClean="0"/>
              <a:t>KOMMUNÁLIS SZENNYVÍZ-BEVEZETÉSEK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340768"/>
            <a:ext cx="4692638" cy="517961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8" name="Rectangle 76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grpSp>
        <p:nvGrpSpPr>
          <p:cNvPr id="9" name="Group 63"/>
          <p:cNvGrpSpPr>
            <a:grpSpLocks noChangeAspect="1"/>
          </p:cNvGrpSpPr>
          <p:nvPr/>
        </p:nvGrpSpPr>
        <p:grpSpPr bwMode="auto">
          <a:xfrm>
            <a:off x="946687" y="4840057"/>
            <a:ext cx="2944813" cy="1671638"/>
            <a:chOff x="0" y="-3"/>
            <a:chExt cx="2649" cy="1504"/>
          </a:xfrm>
        </p:grpSpPr>
        <p:sp>
          <p:nvSpPr>
            <p:cNvPr id="10" name="AutoShape 75"/>
            <p:cNvSpPr>
              <a:spLocks noChangeAspect="1" noChangeArrowheads="1" noTextEdit="1"/>
            </p:cNvSpPr>
            <p:nvPr/>
          </p:nvSpPr>
          <p:spPr bwMode="auto">
            <a:xfrm>
              <a:off x="0" y="-3"/>
              <a:ext cx="2649" cy="1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" name="Rectangle 74"/>
            <p:cNvSpPr>
              <a:spLocks noChangeArrowheads="1"/>
            </p:cNvSpPr>
            <p:nvPr/>
          </p:nvSpPr>
          <p:spPr bwMode="auto">
            <a:xfrm>
              <a:off x="0" y="-3"/>
              <a:ext cx="1321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hu-HU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Kommunális szennyvíz</a:t>
              </a:r>
              <a:endParaRPr kumimoji="0" lang="en-US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73"/>
            <p:cNvSpPr>
              <a:spLocks noChangeArrowheads="1"/>
            </p:cNvSpPr>
            <p:nvPr/>
          </p:nvSpPr>
          <p:spPr bwMode="auto">
            <a:xfrm>
              <a:off x="0" y="277"/>
              <a:ext cx="654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hu-HU" sz="10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Technológia</a:t>
              </a:r>
              <a:endParaRPr kumimoji="0" lang="en-US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Oval 72"/>
            <p:cNvSpPr>
              <a:spLocks noChangeArrowheads="1"/>
            </p:cNvSpPr>
            <p:nvPr/>
          </p:nvSpPr>
          <p:spPr bwMode="auto">
            <a:xfrm>
              <a:off x="45" y="529"/>
              <a:ext cx="136" cy="135"/>
            </a:xfrm>
            <a:prstGeom prst="ellipse">
              <a:avLst/>
            </a:prstGeom>
            <a:solidFill>
              <a:srgbClr val="E6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4" name="Rectangle 71"/>
            <p:cNvSpPr>
              <a:spLocks noChangeArrowheads="1"/>
            </p:cNvSpPr>
            <p:nvPr/>
          </p:nvSpPr>
          <p:spPr bwMode="auto">
            <a:xfrm>
              <a:off x="315" y="551"/>
              <a:ext cx="441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hu-HU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biológiai</a:t>
              </a:r>
              <a:endParaRPr kumimoji="0" lang="en-US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70"/>
            <p:cNvSpPr>
              <a:spLocks noChangeArrowheads="1"/>
            </p:cNvSpPr>
            <p:nvPr/>
          </p:nvSpPr>
          <p:spPr bwMode="auto">
            <a:xfrm>
              <a:off x="315" y="749"/>
              <a:ext cx="129" cy="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Oval 69"/>
            <p:cNvSpPr>
              <a:spLocks noChangeArrowheads="1"/>
            </p:cNvSpPr>
            <p:nvPr/>
          </p:nvSpPr>
          <p:spPr bwMode="auto">
            <a:xfrm>
              <a:off x="45" y="749"/>
              <a:ext cx="136" cy="136"/>
            </a:xfrm>
            <a:prstGeom prst="ellipse">
              <a:avLst/>
            </a:prstGeom>
            <a:solidFill>
              <a:srgbClr val="00A9E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7" name="Rectangle 68"/>
            <p:cNvSpPr>
              <a:spLocks noChangeArrowheads="1"/>
            </p:cNvSpPr>
            <p:nvPr/>
          </p:nvSpPr>
          <p:spPr bwMode="auto">
            <a:xfrm>
              <a:off x="291" y="749"/>
              <a:ext cx="1635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hu-HU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biológiai nitrogén eltávolítással</a:t>
              </a:r>
              <a:endParaRPr kumimoji="0" lang="en-US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Oval 67"/>
            <p:cNvSpPr>
              <a:spLocks noChangeArrowheads="1"/>
            </p:cNvSpPr>
            <p:nvPr/>
          </p:nvSpPr>
          <p:spPr bwMode="auto">
            <a:xfrm>
              <a:off x="45" y="944"/>
              <a:ext cx="136" cy="135"/>
            </a:xfrm>
            <a:prstGeom prst="ellipse">
              <a:avLst/>
            </a:prstGeom>
            <a:solidFill>
              <a:srgbClr val="BAFCB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9" name="Rectangle 66"/>
            <p:cNvSpPr>
              <a:spLocks noChangeArrowheads="1"/>
            </p:cNvSpPr>
            <p:nvPr/>
          </p:nvSpPr>
          <p:spPr bwMode="auto">
            <a:xfrm>
              <a:off x="269" y="944"/>
              <a:ext cx="2188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hu-HU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biológiai nitrogén és foszfor eltávolítással</a:t>
              </a:r>
              <a:endParaRPr kumimoji="0" lang="en-US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Oval 65"/>
            <p:cNvSpPr>
              <a:spLocks noChangeArrowheads="1"/>
            </p:cNvSpPr>
            <p:nvPr/>
          </p:nvSpPr>
          <p:spPr bwMode="auto">
            <a:xfrm>
              <a:off x="46" y="1167"/>
              <a:ext cx="136" cy="136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1" name="Rectangle 64"/>
            <p:cNvSpPr>
              <a:spLocks noChangeArrowheads="1"/>
            </p:cNvSpPr>
            <p:nvPr/>
          </p:nvSpPr>
          <p:spPr bwMode="auto">
            <a:xfrm>
              <a:off x="269" y="1142"/>
              <a:ext cx="754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hu-HU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tisztítás nélkül</a:t>
              </a:r>
              <a:endParaRPr kumimoji="0" lang="en-US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4575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 helye 2"/>
          <p:cNvSpPr>
            <a:spLocks noGrp="1"/>
          </p:cNvSpPr>
          <p:nvPr>
            <p:ph type="body" sz="half" idx="2"/>
          </p:nvPr>
        </p:nvSpPr>
        <p:spPr>
          <a:xfrm>
            <a:off x="179512" y="1340768"/>
            <a:ext cx="4176464" cy="388843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Összes ismert ipari és egyéb szennyvíz-bevezetés 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44 db</a:t>
            </a:r>
            <a:b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         24,5 </a:t>
            </a:r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millió m</a:t>
            </a:r>
            <a:r>
              <a:rPr lang="hu-HU" sz="16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/év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Bányászat 3 </a:t>
            </a:r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Kohászat, fém feldolgozás 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8 </a:t>
            </a:r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Élelmiszeripar 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 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Egyéb </a:t>
            </a:r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feldolgozó ipar 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7 </a:t>
            </a:r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Termálvíz 8 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Energiaipar 1 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Hulladékkezelés 2 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Mezőgazdaság 1 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Szolgáltatóipar 10 db</a:t>
            </a:r>
            <a:endParaRPr lang="hu-H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Jelentős hatás 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8 db</a:t>
            </a:r>
            <a:endParaRPr lang="hu-HU" sz="1600" dirty="0"/>
          </a:p>
        </p:txBody>
      </p:sp>
      <p:sp>
        <p:nvSpPr>
          <p:cNvPr id="6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084451" cy="864096"/>
          </a:xfrm>
        </p:spPr>
        <p:txBody>
          <a:bodyPr/>
          <a:lstStyle/>
          <a:p>
            <a:r>
              <a:rPr lang="hu-HU" dirty="0"/>
              <a:t>Pontszerű szennyező források</a:t>
            </a:r>
            <a:br>
              <a:rPr lang="hu-HU" dirty="0"/>
            </a:br>
            <a:r>
              <a:rPr lang="hu-HU" dirty="0"/>
              <a:t>IPARI </a:t>
            </a:r>
            <a:r>
              <a:rPr lang="hu-HU" dirty="0" smtClean="0"/>
              <a:t>és egyéb SZENNYVÍZ-BEVEZETÉSEK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340768"/>
            <a:ext cx="4495066" cy="4869160"/>
          </a:xfrm>
          <a:prstGeom prst="rect">
            <a:avLst/>
          </a:prstGeom>
          <a:ln w="1270">
            <a:solidFill>
              <a:schemeClr val="tx2">
                <a:lumMod val="75000"/>
              </a:schemeClr>
            </a:solidFill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229200"/>
            <a:ext cx="5627295" cy="1198050"/>
          </a:xfrm>
          <a:prstGeom prst="rect">
            <a:avLst/>
          </a:prstGeom>
          <a:solidFill>
            <a:schemeClr val="bg1"/>
          </a:solidFill>
          <a:ln w="3175">
            <a:solidFill>
              <a:schemeClr val="tx2">
                <a:lumMod val="75000"/>
              </a:schemeClr>
            </a:solidFill>
            <a:prstDash val="sysDot"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659603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864096"/>
          </a:xfrm>
        </p:spPr>
        <p:txBody>
          <a:bodyPr/>
          <a:lstStyle/>
          <a:p>
            <a:r>
              <a:rPr lang="hu-HU" dirty="0"/>
              <a:t>Pontszerű szennyező források</a:t>
            </a:r>
            <a:br>
              <a:rPr lang="hu-HU" dirty="0"/>
            </a:br>
            <a:r>
              <a:rPr lang="hu-HU" dirty="0"/>
              <a:t>E-PRTR ÉS SEVESO ÜZEMEK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99734"/>
            <a:ext cx="4032448" cy="980431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églalap 6"/>
          <p:cNvSpPr/>
          <p:nvPr/>
        </p:nvSpPr>
        <p:spPr>
          <a:xfrm>
            <a:off x="179512" y="1387570"/>
            <a:ext cx="4572000" cy="418576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Seveso</a:t>
            </a: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üzem </a:t>
            </a:r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41 </a:t>
            </a: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db</a:t>
            </a:r>
          </a:p>
          <a:p>
            <a:pPr lvl="1"/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Gáz-, olajipar 9 </a:t>
            </a: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db</a:t>
            </a:r>
          </a:p>
          <a:p>
            <a:pPr lvl="1"/>
            <a:r>
              <a:rPr lang="hu-HU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Növényvédőszer</a:t>
            </a:r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műtrágya 12 db</a:t>
            </a:r>
          </a:p>
          <a:p>
            <a:pPr lvl="1"/>
            <a:r>
              <a:rPr lang="hu-HU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Bioüzemanyag</a:t>
            </a:r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2 db</a:t>
            </a:r>
          </a:p>
          <a:p>
            <a:pPr lvl="1"/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Általános vegyipar 3 db</a:t>
            </a:r>
            <a:endParaRPr lang="hu-H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Robbanóanyag, pirotechnika 4 db</a:t>
            </a:r>
          </a:p>
          <a:p>
            <a:pPr lvl="1"/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Veszélyes hulladék 3 db</a:t>
            </a:r>
          </a:p>
          <a:p>
            <a:pPr lvl="1"/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Erőmű, fűtőmű 2 db</a:t>
            </a:r>
          </a:p>
          <a:p>
            <a:pPr lvl="1"/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Egyéb 6 db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E-PRTR </a:t>
            </a: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telephely </a:t>
            </a:r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147 </a:t>
            </a: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db</a:t>
            </a:r>
          </a:p>
          <a:p>
            <a:pPr lvl="1"/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Élelmiszeripar 4 </a:t>
            </a: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db</a:t>
            </a:r>
          </a:p>
          <a:p>
            <a:pPr lvl="1"/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Energia ágazat </a:t>
            </a:r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11 </a:t>
            </a: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db</a:t>
            </a:r>
          </a:p>
          <a:p>
            <a:pPr lvl="1"/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Nagy létszámú állattartás </a:t>
            </a:r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93 </a:t>
            </a: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db</a:t>
            </a:r>
          </a:p>
          <a:p>
            <a:pPr lvl="1"/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Ásványipar  </a:t>
            </a:r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 </a:t>
            </a: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db</a:t>
            </a:r>
          </a:p>
          <a:p>
            <a:pPr lvl="1"/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Vegyipar 6 db</a:t>
            </a:r>
            <a:endParaRPr lang="hu-H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Fémek </a:t>
            </a:r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és műanyag termelése </a:t>
            </a:r>
            <a:b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és </a:t>
            </a: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feldolgozása </a:t>
            </a:r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13 db</a:t>
            </a:r>
          </a:p>
          <a:p>
            <a:pPr lvl="1"/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Papír és faanyag </a:t>
            </a:r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 </a:t>
            </a: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db</a:t>
            </a:r>
          </a:p>
          <a:p>
            <a:pPr lvl="1"/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Hulladék- </a:t>
            </a: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és szennyvízkezelés </a:t>
            </a:r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14 </a:t>
            </a: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db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465540"/>
            <a:ext cx="4712608" cy="5213881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680564"/>
            <a:ext cx="1515181" cy="548440"/>
          </a:xfrm>
          <a:prstGeom prst="rect">
            <a:avLst/>
          </a:prstGeom>
          <a:solidFill>
            <a:schemeClr val="bg1"/>
          </a:solidFill>
          <a:ln w="3175">
            <a:solidFill>
              <a:schemeClr val="tx2">
                <a:lumMod val="75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473818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35100"/>
            <a:ext cx="4304943" cy="4691063"/>
          </a:xfrm>
          <a:ln w="3175">
            <a:solidFill>
              <a:schemeClr val="accent1">
                <a:lumMod val="75000"/>
              </a:schemeClr>
            </a:solidFill>
          </a:ln>
        </p:spPr>
      </p:pic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898776" cy="5090244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Hidromorfológiai</a:t>
            </a: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terhelések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Keresztműtárgy: 435 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Völgyzárógátas tározó 327 db 73 víztesten jelentős hatás, az élőhelyek megváltoztatásával (nem feltétlenül rossz állapot)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hu-HU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hu-H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Fővédvonal  242,5 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km </a:t>
            </a:r>
            <a:endParaRPr lang="hu-H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228467" cy="864096"/>
          </a:xfrm>
        </p:spPr>
        <p:txBody>
          <a:bodyPr/>
          <a:lstStyle/>
          <a:p>
            <a:r>
              <a:rPr lang="hu-HU" dirty="0"/>
              <a:t>Völgyzárógátak, fenékküszöbök, tározók, töltések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21" t="-19920"/>
          <a:stretch>
            <a:fillRect/>
          </a:stretch>
        </p:blipFill>
        <p:spPr bwMode="auto">
          <a:xfrm>
            <a:off x="4572000" y="5492502"/>
            <a:ext cx="2732088" cy="38258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0411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35100"/>
            <a:ext cx="4224817" cy="4691063"/>
          </a:xfrm>
        </p:spPr>
      </p:pic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253355" y="1435100"/>
            <a:ext cx="3394720" cy="4691063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1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Hidromorfológiai</a:t>
            </a:r>
            <a:r>
              <a:rPr lang="hu-HU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befolyásoltság vízfolyás víztesteken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Hosszirányú átjárás akadályozott 35 db </a:t>
            </a:r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vízfolyás 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víztesten</a:t>
            </a:r>
            <a:endParaRPr lang="hu-H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Mesterséges 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víztest 14 db</a:t>
            </a:r>
            <a:endParaRPr lang="hu-H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hu-HU" sz="1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Hidromorfológiai befolyásoltság állóvíz </a:t>
            </a:r>
            <a:r>
              <a:rPr lang="hu-HU" sz="1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víztesteken</a:t>
            </a:r>
            <a:endParaRPr lang="hu-HU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Megváltozott parti sáv és kotrás 2 nagytavunkon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Mesterséges </a:t>
            </a:r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víztest 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 db</a:t>
            </a:r>
            <a:endParaRPr lang="hu-H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012443" cy="864096"/>
          </a:xfrm>
        </p:spPr>
        <p:txBody>
          <a:bodyPr/>
          <a:lstStyle/>
          <a:p>
            <a:r>
              <a:rPr lang="hu-HU" dirty="0" err="1"/>
              <a:t>Hidromorfológiai</a:t>
            </a:r>
            <a:r>
              <a:rPr lang="hu-HU" dirty="0"/>
              <a:t> befolyásoltság</a:t>
            </a:r>
            <a:br>
              <a:rPr lang="hu-HU" dirty="0"/>
            </a:br>
            <a:r>
              <a:rPr lang="hu-HU" dirty="0"/>
              <a:t>Morfológia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331" y="5373216"/>
            <a:ext cx="3297190" cy="12288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1" t="-6517" b="14352"/>
          <a:stretch>
            <a:fillRect/>
          </a:stretch>
        </p:blipFill>
        <p:spPr bwMode="auto">
          <a:xfrm>
            <a:off x="4572000" y="4755537"/>
            <a:ext cx="1877693" cy="61767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0726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251520" y="1435101"/>
            <a:ext cx="4320480" cy="2857995"/>
          </a:xfrm>
        </p:spPr>
        <p:txBody>
          <a:bodyPr>
            <a:normAutofit fontScale="92500"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19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Hidromorfológiai</a:t>
            </a:r>
            <a:r>
              <a:rPr lang="hu-HU" sz="1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befolyásoltság vízfolyás víztesteken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Átvezetés miatt vízhozam csökkenés 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 db víztesten, míg növekedés szintén 1 esetben</a:t>
            </a:r>
            <a:endParaRPr lang="hu-H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hu-HU" sz="1900" b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Hidromorfológiai</a:t>
            </a:r>
            <a:r>
              <a:rPr lang="hu-HU" sz="19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 befolyásoltság állóvíz víztesteken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Szabályozott 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vízszint és módosított vízmérleg nagytavainkat érinti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Túlzott vízvisszatartás 1 esetben</a:t>
            </a:r>
            <a:endParaRPr lang="hu-H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444491" cy="864096"/>
          </a:xfrm>
        </p:spPr>
        <p:txBody>
          <a:bodyPr/>
          <a:lstStyle/>
          <a:p>
            <a:r>
              <a:rPr lang="hu-HU" dirty="0" err="1"/>
              <a:t>Hidromorfológiai</a:t>
            </a:r>
            <a:r>
              <a:rPr lang="hu-HU" dirty="0"/>
              <a:t> befolyásoltság</a:t>
            </a:r>
            <a:br>
              <a:rPr lang="hu-HU" dirty="0"/>
            </a:br>
            <a:r>
              <a:rPr lang="hu-HU" dirty="0" smtClean="0"/>
              <a:t>hidrológia</a:t>
            </a:r>
            <a:endParaRPr lang="hu-HU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83572"/>
            <a:ext cx="3285186" cy="104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142" y="5823621"/>
            <a:ext cx="2362053" cy="605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Tartalom helye 10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35101"/>
            <a:ext cx="4260482" cy="4691063"/>
          </a:xfrm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365" y="4592712"/>
            <a:ext cx="2219637" cy="12309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521" y="5490121"/>
            <a:ext cx="2070961" cy="10715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018437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378" y="1435100"/>
            <a:ext cx="3557636" cy="5026301"/>
          </a:xfrm>
        </p:spPr>
      </p:pic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4258816" cy="4691063"/>
          </a:xfrm>
        </p:spPr>
        <p:txBody>
          <a:bodyPr>
            <a:normAutofit/>
          </a:bodyPr>
          <a:lstStyle/>
          <a:p>
            <a:r>
              <a:rPr lang="hu-HU" sz="1300" dirty="0" smtClean="0"/>
              <a:t>KDTVIZIG területén:</a:t>
            </a:r>
          </a:p>
          <a:p>
            <a:r>
              <a:rPr lang="hu-HU" sz="1300" dirty="0" smtClean="0"/>
              <a:t>2 részvízgyűjtő:</a:t>
            </a:r>
          </a:p>
          <a:p>
            <a:r>
              <a:rPr lang="hu-HU" sz="1300" dirty="0"/>
              <a:t>	</a:t>
            </a:r>
            <a:r>
              <a:rPr lang="hu-HU" sz="1300" dirty="0" smtClean="0"/>
              <a:t>- Duna</a:t>
            </a:r>
          </a:p>
          <a:p>
            <a:r>
              <a:rPr lang="hu-HU" sz="1300" b="1" dirty="0"/>
              <a:t>	</a:t>
            </a:r>
            <a:r>
              <a:rPr lang="hu-HU" sz="1300" b="1" dirty="0" smtClean="0"/>
              <a:t>- Balaton</a:t>
            </a:r>
          </a:p>
          <a:p>
            <a:r>
              <a:rPr lang="hu-HU" sz="1300" dirty="0" smtClean="0"/>
              <a:t>10 alegység:</a:t>
            </a:r>
            <a:endParaRPr lang="hu-HU" sz="1300" dirty="0"/>
          </a:p>
          <a:p>
            <a:r>
              <a:rPr lang="hu-HU" sz="1300" dirty="0"/>
              <a:t>	</a:t>
            </a:r>
            <a:r>
              <a:rPr lang="hu-HU" sz="1300" dirty="0" smtClean="0"/>
              <a:t>- 1-4 Marcal</a:t>
            </a:r>
          </a:p>
          <a:p>
            <a:r>
              <a:rPr lang="hu-HU" sz="1300" dirty="0"/>
              <a:t>	</a:t>
            </a:r>
            <a:r>
              <a:rPr lang="hu-HU" sz="1300" dirty="0" smtClean="0"/>
              <a:t>- 1-5 Bakony-ér és </a:t>
            </a:r>
            <a:r>
              <a:rPr lang="hu-HU" sz="1300" dirty="0" err="1" smtClean="0"/>
              <a:t>Concó</a:t>
            </a:r>
            <a:endParaRPr lang="hu-HU" sz="1300" dirty="0" smtClean="0"/>
          </a:p>
          <a:p>
            <a:r>
              <a:rPr lang="hu-HU" sz="1300" dirty="0"/>
              <a:t>	</a:t>
            </a:r>
            <a:r>
              <a:rPr lang="hu-HU" sz="1300" dirty="0" smtClean="0"/>
              <a:t>- 1-6 Által-ér</a:t>
            </a:r>
          </a:p>
          <a:p>
            <a:r>
              <a:rPr lang="hu-HU" sz="1300" dirty="0"/>
              <a:t>	- </a:t>
            </a:r>
            <a:r>
              <a:rPr lang="hu-HU" sz="1300" dirty="0" smtClean="0"/>
              <a:t>1-9 </a:t>
            </a:r>
            <a:r>
              <a:rPr lang="hu-HU" sz="1300" dirty="0"/>
              <a:t>Alsó-Duna (</a:t>
            </a:r>
            <a:r>
              <a:rPr lang="hu-HU" sz="1300" dirty="0" err="1"/>
              <a:t>j.p</a:t>
            </a:r>
            <a:r>
              <a:rPr lang="hu-HU" sz="1300" dirty="0"/>
              <a:t>.)</a:t>
            </a:r>
            <a:endParaRPr lang="hu-HU" sz="1300" dirty="0" smtClean="0"/>
          </a:p>
          <a:p>
            <a:r>
              <a:rPr lang="hu-HU" sz="1300" b="1" dirty="0"/>
              <a:t>	</a:t>
            </a:r>
            <a:r>
              <a:rPr lang="hu-HU" sz="1300" b="1" dirty="0" smtClean="0"/>
              <a:t>- 1-11 Sió</a:t>
            </a:r>
          </a:p>
          <a:p>
            <a:r>
              <a:rPr lang="hu-HU" sz="1300" b="1" dirty="0"/>
              <a:t>	</a:t>
            </a:r>
            <a:r>
              <a:rPr lang="hu-HU" sz="1300" b="1" dirty="0" smtClean="0"/>
              <a:t>- 1-12 Kapos</a:t>
            </a:r>
          </a:p>
          <a:p>
            <a:r>
              <a:rPr lang="hu-HU" sz="1300" b="1" dirty="0"/>
              <a:t>	</a:t>
            </a:r>
            <a:r>
              <a:rPr lang="hu-HU" sz="1300" b="1" dirty="0" smtClean="0"/>
              <a:t>- 1-13 </a:t>
            </a:r>
            <a:r>
              <a:rPr lang="hu-HU" sz="1300" b="1" dirty="0" err="1" smtClean="0"/>
              <a:t>Észak-Mezőföld</a:t>
            </a:r>
            <a:r>
              <a:rPr lang="hu-HU" sz="1300" b="1" dirty="0" smtClean="0"/>
              <a:t> és Keleti-Bakony</a:t>
            </a:r>
          </a:p>
          <a:p>
            <a:r>
              <a:rPr lang="hu-HU" sz="1300" b="1" dirty="0"/>
              <a:t>	</a:t>
            </a:r>
            <a:r>
              <a:rPr lang="hu-HU" sz="1300" b="1" dirty="0" smtClean="0"/>
              <a:t>- 1-14 Velencei-tó</a:t>
            </a:r>
          </a:p>
          <a:p>
            <a:r>
              <a:rPr lang="hu-HU" sz="1300" dirty="0"/>
              <a:t>	</a:t>
            </a:r>
            <a:r>
              <a:rPr lang="hu-HU" sz="1300" dirty="0" smtClean="0"/>
              <a:t>- 1-15 Közép-Duna</a:t>
            </a:r>
          </a:p>
          <a:p>
            <a:r>
              <a:rPr lang="hu-HU" sz="1300" b="1" dirty="0"/>
              <a:t>	</a:t>
            </a:r>
            <a:r>
              <a:rPr lang="hu-HU" sz="1300" b="1" dirty="0" smtClean="0"/>
              <a:t>- 4-2 Balaton közvetlen</a:t>
            </a: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bemutatott terület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7599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2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798" y="1435100"/>
            <a:ext cx="4242253" cy="4691063"/>
          </a:xfrm>
        </p:spPr>
      </p:pic>
      <p:sp>
        <p:nvSpPr>
          <p:cNvPr id="6" name="Szöveg helye 56"/>
          <p:cNvSpPr>
            <a:spLocks noGrp="1"/>
          </p:cNvSpPr>
          <p:nvPr>
            <p:ph type="body" sz="half" idx="2"/>
          </p:nvPr>
        </p:nvSpPr>
        <p:spPr>
          <a:xfrm>
            <a:off x="539552" y="1436558"/>
            <a:ext cx="2925961" cy="307402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/>
              <a:t>Kb. 135 millió m</a:t>
            </a:r>
            <a:r>
              <a:rPr lang="hu-HU" b="1" baseline="30000" dirty="0" smtClean="0"/>
              <a:t>3</a:t>
            </a:r>
            <a:r>
              <a:rPr lang="hu-HU" b="1" dirty="0" smtClean="0"/>
              <a:t>/év</a:t>
            </a:r>
            <a:br>
              <a:rPr lang="hu-HU" b="1" dirty="0" smtClean="0"/>
            </a:br>
            <a:r>
              <a:rPr lang="hu-HU" b="1" dirty="0" smtClean="0"/>
              <a:t>(+ Paks 2,9 </a:t>
            </a:r>
            <a:r>
              <a:rPr lang="hu-HU" b="1" dirty="0" err="1" smtClean="0"/>
              <a:t>mrd</a:t>
            </a:r>
            <a:r>
              <a:rPr lang="hu-HU" b="1" dirty="0" smtClean="0"/>
              <a:t> m</a:t>
            </a:r>
            <a:r>
              <a:rPr lang="hu-HU" b="1" baseline="30000" dirty="0" smtClean="0"/>
              <a:t>3</a:t>
            </a:r>
            <a:r>
              <a:rPr lang="hu-HU" b="1" dirty="0" smtClean="0"/>
              <a:t>/év)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b="1" dirty="0" smtClean="0"/>
              <a:t>Vízkivételek hatása: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b="1" dirty="0" smtClean="0"/>
              <a:t>7 víztestnél jelentős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b="1" dirty="0"/>
              <a:t>2</a:t>
            </a:r>
            <a:r>
              <a:rPr lang="hu-HU" b="1" dirty="0" smtClean="0"/>
              <a:t>4 víztesten fontos</a:t>
            </a:r>
          </a:p>
        </p:txBody>
      </p:sp>
      <p:sp>
        <p:nvSpPr>
          <p:cNvPr id="7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004331" cy="864096"/>
          </a:xfrm>
        </p:spPr>
        <p:txBody>
          <a:bodyPr/>
          <a:lstStyle/>
          <a:p>
            <a:r>
              <a:rPr lang="hu-HU" dirty="0" smtClean="0"/>
              <a:t>VÍZKIVÉTELEK FELSZÍNI VIZEKBŐL</a:t>
            </a:r>
            <a:endParaRPr lang="hu-HU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097" y="5249654"/>
            <a:ext cx="1683819" cy="13514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356" y="4705047"/>
            <a:ext cx="1197008" cy="190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915" y="5398976"/>
            <a:ext cx="2206932" cy="751706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  <a:extLst/>
        </p:spPr>
      </p:pic>
      <p:grpSp>
        <p:nvGrpSpPr>
          <p:cNvPr id="11" name="Group 4"/>
          <p:cNvGrpSpPr>
            <a:grpSpLocks noChangeAspect="1"/>
          </p:cNvGrpSpPr>
          <p:nvPr/>
        </p:nvGrpSpPr>
        <p:grpSpPr bwMode="auto">
          <a:xfrm>
            <a:off x="869844" y="4112683"/>
            <a:ext cx="2587625" cy="1069975"/>
            <a:chOff x="613" y="3311"/>
            <a:chExt cx="1630" cy="674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/>
          </p:nvSpPr>
          <p:spPr bwMode="auto">
            <a:xfrm>
              <a:off x="657" y="3313"/>
              <a:ext cx="1526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665" y="3311"/>
              <a:ext cx="1578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altLang="hu-HU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Felszíni vízkivételek miatt jelentkező vízhiány</a:t>
              </a:r>
              <a:endParaRPr kumimoji="0" lang="hu-HU" altLang="hu-H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911" y="3442"/>
              <a:ext cx="87" cy="59"/>
            </a:xfrm>
            <a:custGeom>
              <a:avLst/>
              <a:gdLst>
                <a:gd name="T0" fmla="*/ 87 w 87"/>
                <a:gd name="T1" fmla="*/ 59 h 59"/>
                <a:gd name="T2" fmla="*/ 0 w 87"/>
                <a:gd name="T3" fmla="*/ 59 h 59"/>
                <a:gd name="T4" fmla="*/ 0 w 87"/>
                <a:gd name="T5" fmla="*/ 0 h 59"/>
                <a:gd name="T6" fmla="*/ 44 w 87"/>
                <a:gd name="T7" fmla="*/ 0 h 59"/>
                <a:gd name="T8" fmla="*/ 87 w 87"/>
                <a:gd name="T9" fmla="*/ 0 h 59"/>
                <a:gd name="T10" fmla="*/ 87 w 87"/>
                <a:gd name="T11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59">
                  <a:moveTo>
                    <a:pt x="87" y="59"/>
                  </a:moveTo>
                  <a:lnTo>
                    <a:pt x="0" y="59"/>
                  </a:lnTo>
                  <a:lnTo>
                    <a:pt x="0" y="0"/>
                  </a:lnTo>
                  <a:lnTo>
                    <a:pt x="44" y="0"/>
                  </a:lnTo>
                  <a:lnTo>
                    <a:pt x="87" y="0"/>
                  </a:lnTo>
                  <a:lnTo>
                    <a:pt x="87" y="59"/>
                  </a:lnTo>
                  <a:close/>
                </a:path>
              </a:pathLst>
            </a:custGeom>
            <a:solidFill>
              <a:srgbClr val="FFFFFF"/>
            </a:solidFill>
            <a:ln w="4763">
              <a:solidFill>
                <a:srgbClr val="6E6E6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5" name="Rectangle 7"/>
            <p:cNvSpPr>
              <a:spLocks noChangeArrowheads="1"/>
            </p:cNvSpPr>
            <p:nvPr/>
          </p:nvSpPr>
          <p:spPr bwMode="auto">
            <a:xfrm rot="18900000">
              <a:off x="613" y="3707"/>
              <a:ext cx="484" cy="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altLang="hu-HU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nincs vízhiány</a:t>
              </a:r>
              <a:endPara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Freeform 8"/>
            <p:cNvSpPr>
              <a:spLocks/>
            </p:cNvSpPr>
            <p:nvPr/>
          </p:nvSpPr>
          <p:spPr bwMode="auto">
            <a:xfrm>
              <a:off x="998" y="3442"/>
              <a:ext cx="88" cy="59"/>
            </a:xfrm>
            <a:custGeom>
              <a:avLst/>
              <a:gdLst>
                <a:gd name="T0" fmla="*/ 88 w 88"/>
                <a:gd name="T1" fmla="*/ 59 h 59"/>
                <a:gd name="T2" fmla="*/ 0 w 88"/>
                <a:gd name="T3" fmla="*/ 59 h 59"/>
                <a:gd name="T4" fmla="*/ 0 w 88"/>
                <a:gd name="T5" fmla="*/ 0 h 59"/>
                <a:gd name="T6" fmla="*/ 44 w 88"/>
                <a:gd name="T7" fmla="*/ 0 h 59"/>
                <a:gd name="T8" fmla="*/ 88 w 88"/>
                <a:gd name="T9" fmla="*/ 0 h 59"/>
                <a:gd name="T10" fmla="*/ 88 w 88"/>
                <a:gd name="T11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59">
                  <a:moveTo>
                    <a:pt x="88" y="59"/>
                  </a:moveTo>
                  <a:lnTo>
                    <a:pt x="0" y="59"/>
                  </a:lnTo>
                  <a:lnTo>
                    <a:pt x="0" y="0"/>
                  </a:lnTo>
                  <a:lnTo>
                    <a:pt x="44" y="0"/>
                  </a:lnTo>
                  <a:lnTo>
                    <a:pt x="88" y="0"/>
                  </a:lnTo>
                  <a:lnTo>
                    <a:pt x="88" y="59"/>
                  </a:lnTo>
                  <a:close/>
                </a:path>
              </a:pathLst>
            </a:custGeom>
            <a:solidFill>
              <a:srgbClr val="FFCCCC"/>
            </a:solidFill>
            <a:ln w="4763">
              <a:solidFill>
                <a:srgbClr val="6E6E6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 rot="18900000">
              <a:off x="1196" y="3707"/>
              <a:ext cx="72" cy="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altLang="hu-HU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 </a:t>
              </a:r>
              <a:endPara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Freeform 10"/>
            <p:cNvSpPr>
              <a:spLocks/>
            </p:cNvSpPr>
            <p:nvPr/>
          </p:nvSpPr>
          <p:spPr bwMode="auto">
            <a:xfrm>
              <a:off x="1086" y="3442"/>
              <a:ext cx="87" cy="59"/>
            </a:xfrm>
            <a:custGeom>
              <a:avLst/>
              <a:gdLst>
                <a:gd name="T0" fmla="*/ 87 w 87"/>
                <a:gd name="T1" fmla="*/ 59 h 59"/>
                <a:gd name="T2" fmla="*/ 0 w 87"/>
                <a:gd name="T3" fmla="*/ 59 h 59"/>
                <a:gd name="T4" fmla="*/ 0 w 87"/>
                <a:gd name="T5" fmla="*/ 0 h 59"/>
                <a:gd name="T6" fmla="*/ 44 w 87"/>
                <a:gd name="T7" fmla="*/ 0 h 59"/>
                <a:gd name="T8" fmla="*/ 87 w 87"/>
                <a:gd name="T9" fmla="*/ 0 h 59"/>
                <a:gd name="T10" fmla="*/ 87 w 87"/>
                <a:gd name="T11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59">
                  <a:moveTo>
                    <a:pt x="87" y="59"/>
                  </a:moveTo>
                  <a:lnTo>
                    <a:pt x="0" y="59"/>
                  </a:lnTo>
                  <a:lnTo>
                    <a:pt x="0" y="0"/>
                  </a:lnTo>
                  <a:lnTo>
                    <a:pt x="44" y="0"/>
                  </a:lnTo>
                  <a:lnTo>
                    <a:pt x="87" y="0"/>
                  </a:lnTo>
                  <a:lnTo>
                    <a:pt x="87" y="59"/>
                  </a:lnTo>
                  <a:close/>
                </a:path>
              </a:pathLst>
            </a:custGeom>
            <a:solidFill>
              <a:srgbClr val="FFA6A6"/>
            </a:solidFill>
            <a:ln w="4763">
              <a:solidFill>
                <a:srgbClr val="6E6E6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 rot="18900000">
              <a:off x="1282" y="3707"/>
              <a:ext cx="72" cy="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altLang="hu-HU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 </a:t>
              </a:r>
              <a:endPara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Freeform 12"/>
            <p:cNvSpPr>
              <a:spLocks/>
            </p:cNvSpPr>
            <p:nvPr/>
          </p:nvSpPr>
          <p:spPr bwMode="auto">
            <a:xfrm>
              <a:off x="1173" y="3442"/>
              <a:ext cx="88" cy="59"/>
            </a:xfrm>
            <a:custGeom>
              <a:avLst/>
              <a:gdLst>
                <a:gd name="T0" fmla="*/ 88 w 88"/>
                <a:gd name="T1" fmla="*/ 59 h 59"/>
                <a:gd name="T2" fmla="*/ 0 w 88"/>
                <a:gd name="T3" fmla="*/ 59 h 59"/>
                <a:gd name="T4" fmla="*/ 0 w 88"/>
                <a:gd name="T5" fmla="*/ 0 h 59"/>
                <a:gd name="T6" fmla="*/ 44 w 88"/>
                <a:gd name="T7" fmla="*/ 0 h 59"/>
                <a:gd name="T8" fmla="*/ 88 w 88"/>
                <a:gd name="T9" fmla="*/ 0 h 59"/>
                <a:gd name="T10" fmla="*/ 88 w 88"/>
                <a:gd name="T11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59">
                  <a:moveTo>
                    <a:pt x="88" y="59"/>
                  </a:moveTo>
                  <a:lnTo>
                    <a:pt x="0" y="59"/>
                  </a:lnTo>
                  <a:lnTo>
                    <a:pt x="0" y="0"/>
                  </a:lnTo>
                  <a:lnTo>
                    <a:pt x="44" y="0"/>
                  </a:lnTo>
                  <a:lnTo>
                    <a:pt x="88" y="0"/>
                  </a:lnTo>
                  <a:lnTo>
                    <a:pt x="88" y="59"/>
                  </a:lnTo>
                  <a:close/>
                </a:path>
              </a:pathLst>
            </a:custGeom>
            <a:solidFill>
              <a:srgbClr val="FF8080"/>
            </a:solidFill>
            <a:ln w="4763">
              <a:solidFill>
                <a:srgbClr val="6E6E6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1" name="Rectangle 13"/>
            <p:cNvSpPr>
              <a:spLocks noChangeArrowheads="1"/>
            </p:cNvSpPr>
            <p:nvPr/>
          </p:nvSpPr>
          <p:spPr bwMode="auto">
            <a:xfrm rot="18900000">
              <a:off x="1371" y="3707"/>
              <a:ext cx="72" cy="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altLang="hu-HU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 </a:t>
              </a:r>
              <a:endPara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Freeform 14"/>
            <p:cNvSpPr>
              <a:spLocks/>
            </p:cNvSpPr>
            <p:nvPr/>
          </p:nvSpPr>
          <p:spPr bwMode="auto">
            <a:xfrm>
              <a:off x="1261" y="3442"/>
              <a:ext cx="87" cy="59"/>
            </a:xfrm>
            <a:custGeom>
              <a:avLst/>
              <a:gdLst>
                <a:gd name="T0" fmla="*/ 87 w 87"/>
                <a:gd name="T1" fmla="*/ 59 h 59"/>
                <a:gd name="T2" fmla="*/ 0 w 87"/>
                <a:gd name="T3" fmla="*/ 59 h 59"/>
                <a:gd name="T4" fmla="*/ 0 w 87"/>
                <a:gd name="T5" fmla="*/ 0 h 59"/>
                <a:gd name="T6" fmla="*/ 44 w 87"/>
                <a:gd name="T7" fmla="*/ 0 h 59"/>
                <a:gd name="T8" fmla="*/ 87 w 87"/>
                <a:gd name="T9" fmla="*/ 0 h 59"/>
                <a:gd name="T10" fmla="*/ 87 w 87"/>
                <a:gd name="T11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59">
                  <a:moveTo>
                    <a:pt x="87" y="59"/>
                  </a:moveTo>
                  <a:lnTo>
                    <a:pt x="0" y="59"/>
                  </a:lnTo>
                  <a:lnTo>
                    <a:pt x="0" y="0"/>
                  </a:lnTo>
                  <a:lnTo>
                    <a:pt x="44" y="0"/>
                  </a:lnTo>
                  <a:lnTo>
                    <a:pt x="87" y="0"/>
                  </a:lnTo>
                  <a:lnTo>
                    <a:pt x="87" y="59"/>
                  </a:lnTo>
                  <a:close/>
                </a:path>
              </a:pathLst>
            </a:custGeom>
            <a:solidFill>
              <a:srgbClr val="FF5959"/>
            </a:solidFill>
            <a:ln w="4763">
              <a:solidFill>
                <a:srgbClr val="6E6E6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3" name="Rectangle 15"/>
            <p:cNvSpPr>
              <a:spLocks noChangeArrowheads="1"/>
            </p:cNvSpPr>
            <p:nvPr/>
          </p:nvSpPr>
          <p:spPr bwMode="auto">
            <a:xfrm rot="18900000">
              <a:off x="794" y="3707"/>
              <a:ext cx="622" cy="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altLang="hu-HU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jelentős a vízhiány</a:t>
              </a:r>
              <a:endParaRPr kumimoji="0" lang="hu-HU" altLang="hu-H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347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018" y="1700807"/>
            <a:ext cx="6224587" cy="429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796419" cy="864096"/>
          </a:xfrm>
        </p:spPr>
        <p:txBody>
          <a:bodyPr/>
          <a:lstStyle/>
          <a:p>
            <a:r>
              <a:rPr lang="hu-HU" dirty="0" smtClean="0"/>
              <a:t>VÍZKIVÉTELEK FELSZÍNI VIZEKBŐL II.</a:t>
            </a:r>
            <a:endParaRPr lang="hu-HU" dirty="0"/>
          </a:p>
        </p:txBody>
      </p:sp>
      <p:sp>
        <p:nvSpPr>
          <p:cNvPr id="4" name="Szövegdoboz 2"/>
          <p:cNvSpPr txBox="1"/>
          <p:nvPr/>
        </p:nvSpPr>
        <p:spPr>
          <a:xfrm>
            <a:off x="3000900" y="5358960"/>
            <a:ext cx="663836" cy="26936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200">
                <a:latin typeface="Arial" panose="020B0604020202020204" pitchFamily="34" charset="0"/>
                <a:cs typeface="Arial" panose="020B0604020202020204" pitchFamily="34" charset="0"/>
              </a:rPr>
              <a:t>74,4 %</a:t>
            </a:r>
          </a:p>
        </p:txBody>
      </p:sp>
      <p:sp>
        <p:nvSpPr>
          <p:cNvPr id="5" name="Szövegdoboz 3"/>
          <p:cNvSpPr txBox="1"/>
          <p:nvPr/>
        </p:nvSpPr>
        <p:spPr>
          <a:xfrm>
            <a:off x="4620971" y="2658783"/>
            <a:ext cx="578235" cy="26936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0,1 %</a:t>
            </a:r>
          </a:p>
        </p:txBody>
      </p:sp>
      <p:sp>
        <p:nvSpPr>
          <p:cNvPr id="6" name="Szövegdoboz 4"/>
          <p:cNvSpPr txBox="1"/>
          <p:nvPr/>
        </p:nvSpPr>
        <p:spPr>
          <a:xfrm>
            <a:off x="5305156" y="2417938"/>
            <a:ext cx="578235" cy="26936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2,0 %</a:t>
            </a:r>
          </a:p>
        </p:txBody>
      </p:sp>
      <p:sp>
        <p:nvSpPr>
          <p:cNvPr id="7" name="Szövegdoboz 5"/>
          <p:cNvSpPr txBox="1"/>
          <p:nvPr/>
        </p:nvSpPr>
        <p:spPr>
          <a:xfrm>
            <a:off x="6750500" y="2539980"/>
            <a:ext cx="663836" cy="26936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21,4 %</a:t>
            </a:r>
          </a:p>
        </p:txBody>
      </p:sp>
      <p:sp>
        <p:nvSpPr>
          <p:cNvPr id="8" name="Szövegdoboz 6"/>
          <p:cNvSpPr txBox="1"/>
          <p:nvPr/>
        </p:nvSpPr>
        <p:spPr>
          <a:xfrm>
            <a:off x="7913221" y="4105249"/>
            <a:ext cx="578235" cy="26936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2,1 %</a:t>
            </a:r>
          </a:p>
        </p:txBody>
      </p:sp>
      <p:graphicFrame>
        <p:nvGraphicFramePr>
          <p:cNvPr id="13" name="Tábláza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139476"/>
              </p:ext>
            </p:extLst>
          </p:nvPr>
        </p:nvGraphicFramePr>
        <p:xfrm>
          <a:off x="17821" y="2720482"/>
          <a:ext cx="2587968" cy="2127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3984"/>
                <a:gridCol w="1293984"/>
              </a:tblGrid>
              <a:tr h="250945"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vízhasználat típusa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millió m</a:t>
                      </a:r>
                      <a:r>
                        <a:rPr lang="hu-HU" sz="12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/év</a:t>
                      </a:r>
                    </a:p>
                  </a:txBody>
                  <a:tcPr marL="9525" marR="9525" marT="9525" marB="0" anchor="b"/>
                </a:tc>
              </a:tr>
              <a:tr h="250945"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Halastavi</a:t>
                      </a:r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vízellátás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29,3</a:t>
                      </a:r>
                    </a:p>
                  </a:txBody>
                  <a:tcPr marL="9525" marR="9525" marT="9525" marB="0" anchor="b"/>
                </a:tc>
              </a:tr>
              <a:tr h="250945"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Mezőgazdasági vízhasználat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2,9</a:t>
                      </a:r>
                    </a:p>
                  </a:txBody>
                  <a:tcPr marL="9525" marR="9525" marT="9525" marB="0" anchor="b"/>
                </a:tc>
              </a:tr>
              <a:tr h="250945"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Ipari vízhasználat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101,9</a:t>
                      </a:r>
                    </a:p>
                  </a:txBody>
                  <a:tcPr marL="9525" marR="9525" marT="9525" marB="0" anchor="b"/>
                </a:tc>
              </a:tr>
              <a:tr h="250945"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Rekreációs vízhasználat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0,004</a:t>
                      </a:r>
                    </a:p>
                  </a:txBody>
                  <a:tcPr marL="9525" marR="9525" marT="9525" marB="0" anchor="b"/>
                </a:tc>
              </a:tr>
              <a:tr h="250945"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Kommunális vízellátás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2,8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97463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220355" cy="864096"/>
          </a:xfrm>
        </p:spPr>
        <p:txBody>
          <a:bodyPr/>
          <a:lstStyle/>
          <a:p>
            <a:r>
              <a:rPr lang="hu-HU" dirty="0" smtClean="0"/>
              <a:t>Felszíni vizek Állapotértékelése („S”)</a:t>
            </a:r>
            <a:endParaRPr lang="hu-HU" dirty="0"/>
          </a:p>
        </p:txBody>
      </p:sp>
      <p:sp>
        <p:nvSpPr>
          <p:cNvPr id="6" name="Szöveg helye 2"/>
          <p:cNvSpPr>
            <a:spLocks noGrp="1"/>
          </p:cNvSpPr>
          <p:nvPr/>
        </p:nvSpPr>
        <p:spPr>
          <a:xfrm>
            <a:off x="375981" y="1484784"/>
            <a:ext cx="3965612" cy="468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lnSpc>
                <a:spcPct val="150000"/>
              </a:lnSpc>
              <a:buFont typeface="Arial" pitchFamily="34" charset="0"/>
              <a:buChar char="•"/>
            </a:pPr>
            <a:r>
              <a:rPr lang="hu-HU" sz="1300" dirty="0" smtClean="0"/>
              <a:t>Ökológiai és kémiai állapot alapján integrált állapot meghatározása, </a:t>
            </a:r>
            <a:r>
              <a:rPr lang="hu-HU" sz="1300" dirty="0"/>
              <a:t>5 osztályos </a:t>
            </a:r>
            <a:r>
              <a:rPr lang="hu-HU" sz="1300" dirty="0" smtClean="0"/>
              <a:t>besorolás szerint (kiváló, jó, mérsékelt, gyenge, rossz)</a:t>
            </a:r>
          </a:p>
          <a:p>
            <a:pPr>
              <a:lnSpc>
                <a:spcPct val="150000"/>
              </a:lnSpc>
              <a:spcBef>
                <a:spcPts val="1800"/>
              </a:spcBef>
              <a:buFont typeface="Arial" pitchFamily="34" charset="0"/>
              <a:buChar char="•"/>
            </a:pPr>
            <a:r>
              <a:rPr lang="hu-HU" sz="1300" b="1" dirty="0" smtClean="0"/>
              <a:t>Ökológiai állapotértékelés</a:t>
            </a:r>
            <a:r>
              <a:rPr lang="hu-HU" sz="1300" dirty="0" smtClean="0"/>
              <a:t> a víztípusra jellemző referencia állapothoz viszonyítva történik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hu-HU" sz="1300" b="1" dirty="0" smtClean="0"/>
              <a:t>Mesterséges és erősen módosított víztesteknél </a:t>
            </a:r>
            <a:r>
              <a:rPr lang="hu-HU" sz="1300" dirty="0" smtClean="0"/>
              <a:t>a cél a maximális ökológiai potenciálból levezetett </a:t>
            </a:r>
            <a:r>
              <a:rPr lang="hu-HU" sz="1300" dirty="0"/>
              <a:t>jó </a:t>
            </a:r>
            <a:r>
              <a:rPr lang="hu-HU" sz="1300" dirty="0" err="1"/>
              <a:t>ökopotenciál</a:t>
            </a:r>
            <a:r>
              <a:rPr lang="hu-HU" sz="1300" dirty="0"/>
              <a:t> (referenciája a hasonló természetes víz</a:t>
            </a:r>
            <a:r>
              <a:rPr lang="hu-HU" sz="1300" dirty="0" smtClean="0"/>
              <a:t>, de </a:t>
            </a:r>
            <a:r>
              <a:rPr lang="hu-HU" sz="1300" dirty="0"/>
              <a:t>engedmény a víztest funkciója </a:t>
            </a:r>
            <a:r>
              <a:rPr lang="hu-HU" sz="1300" dirty="0" smtClean="0"/>
              <a:t>alapján)</a:t>
            </a:r>
          </a:p>
          <a:p>
            <a:pPr marL="0" lvl="1">
              <a:lnSpc>
                <a:spcPct val="150000"/>
              </a:lnSpc>
              <a:spcBef>
                <a:spcPts val="1800"/>
              </a:spcBef>
              <a:buFont typeface="Arial" pitchFamily="34" charset="0"/>
              <a:buChar char="•"/>
            </a:pPr>
            <a:r>
              <a:rPr lang="hu-HU" sz="1300" dirty="0" smtClean="0"/>
              <a:t> </a:t>
            </a:r>
            <a:r>
              <a:rPr lang="hu-HU" sz="1300" b="1" dirty="0" smtClean="0"/>
              <a:t>Kémiai állapotértékelésnél </a:t>
            </a:r>
            <a:r>
              <a:rPr lang="hu-HU" sz="1300" dirty="0" smtClean="0"/>
              <a:t>meghatározott</a:t>
            </a:r>
          </a:p>
          <a:p>
            <a:pPr marL="0" lvl="1">
              <a:lnSpc>
                <a:spcPct val="150000"/>
              </a:lnSpc>
            </a:pPr>
            <a:r>
              <a:rPr lang="hu-HU" sz="1300" dirty="0" smtClean="0"/>
              <a:t>küszöbértékek alapján két osztályos minősítés</a:t>
            </a:r>
          </a:p>
          <a:p>
            <a:pPr marL="0" lvl="1">
              <a:lnSpc>
                <a:spcPct val="150000"/>
              </a:lnSpc>
              <a:spcBef>
                <a:spcPts val="1800"/>
              </a:spcBef>
              <a:buFont typeface="Arial" pitchFamily="34" charset="0"/>
              <a:buChar char="•"/>
            </a:pPr>
            <a:r>
              <a:rPr lang="hu-HU" sz="1300" b="1" dirty="0"/>
              <a:t> </a:t>
            </a:r>
            <a:r>
              <a:rPr lang="hu-HU" sz="1300" b="1" dirty="0" smtClean="0"/>
              <a:t>„</a:t>
            </a:r>
            <a:r>
              <a:rPr lang="hu-HU" sz="1300" b="1" dirty="0"/>
              <a:t>E</a:t>
            </a:r>
            <a:r>
              <a:rPr lang="hu-HU" sz="1300" b="1" dirty="0" smtClean="0"/>
              <a:t>gy rossz, mind rossz” elv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484784"/>
            <a:ext cx="4226537" cy="46800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97273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/>
              <a:t>Az </a:t>
            </a:r>
            <a:r>
              <a:rPr lang="hu-HU" dirty="0" smtClean="0"/>
              <a:t>figyelembe </a:t>
            </a:r>
            <a:r>
              <a:rPr lang="hu-HU" dirty="0"/>
              <a:t>vett minőségi elemek: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5 </a:t>
            </a:r>
            <a:r>
              <a:rPr lang="hu-HU" dirty="0"/>
              <a:t>élőlénycsoportra vonatkozó biológiai </a:t>
            </a:r>
            <a:r>
              <a:rPr lang="hu-HU" dirty="0" smtClean="0"/>
              <a:t>jellemzők:</a:t>
            </a:r>
          </a:p>
          <a:p>
            <a:r>
              <a:rPr lang="hu-HU" dirty="0" smtClean="0"/>
              <a:t>- </a:t>
            </a:r>
            <a:r>
              <a:rPr lang="hu-HU" dirty="0" err="1" smtClean="0"/>
              <a:t>fitoplankton</a:t>
            </a:r>
            <a:r>
              <a:rPr lang="hu-HU" dirty="0" smtClean="0"/>
              <a:t> </a:t>
            </a:r>
            <a:r>
              <a:rPr lang="hu-HU" dirty="0"/>
              <a:t>–</a:t>
            </a:r>
            <a:r>
              <a:rPr lang="hu-HU" dirty="0" smtClean="0"/>
              <a:t> </a:t>
            </a:r>
            <a:r>
              <a:rPr lang="hu-HU" dirty="0" err="1" smtClean="0"/>
              <a:t>mikroszkópikus</a:t>
            </a:r>
            <a:r>
              <a:rPr lang="hu-HU" dirty="0" smtClean="0"/>
              <a:t> </a:t>
            </a:r>
            <a:r>
              <a:rPr lang="hu-HU" dirty="0"/>
              <a:t>algák,</a:t>
            </a:r>
          </a:p>
          <a:p>
            <a:r>
              <a:rPr lang="hu-HU" dirty="0" smtClean="0"/>
              <a:t>- </a:t>
            </a:r>
            <a:r>
              <a:rPr lang="hu-HU" dirty="0" err="1" smtClean="0"/>
              <a:t>fitobentosz</a:t>
            </a:r>
            <a:r>
              <a:rPr lang="hu-HU" dirty="0" smtClean="0"/>
              <a:t> </a:t>
            </a:r>
            <a:r>
              <a:rPr lang="hu-HU" dirty="0"/>
              <a:t>–</a:t>
            </a:r>
            <a:r>
              <a:rPr lang="hu-HU" dirty="0" smtClean="0"/>
              <a:t> </a:t>
            </a:r>
            <a:r>
              <a:rPr lang="hu-HU" dirty="0"/>
              <a:t>bevonatlakó algák,</a:t>
            </a:r>
          </a:p>
          <a:p>
            <a:r>
              <a:rPr lang="hu-HU" dirty="0" smtClean="0"/>
              <a:t>- </a:t>
            </a:r>
            <a:r>
              <a:rPr lang="hu-HU" dirty="0" err="1" smtClean="0"/>
              <a:t>makrofiton</a:t>
            </a:r>
            <a:r>
              <a:rPr lang="hu-HU" dirty="0" smtClean="0"/>
              <a:t> – </a:t>
            </a:r>
            <a:r>
              <a:rPr lang="hu-HU" dirty="0" err="1" smtClean="0"/>
              <a:t>makroszkópikus</a:t>
            </a:r>
            <a:r>
              <a:rPr lang="hu-HU" dirty="0" smtClean="0"/>
              <a:t> </a:t>
            </a:r>
            <a:r>
              <a:rPr lang="hu-HU" dirty="0" err="1" smtClean="0"/>
              <a:t>vizinövényzet</a:t>
            </a:r>
            <a:r>
              <a:rPr lang="hu-HU" dirty="0"/>
              <a:t>,</a:t>
            </a:r>
          </a:p>
          <a:p>
            <a:r>
              <a:rPr lang="hu-HU" dirty="0" smtClean="0"/>
              <a:t>- </a:t>
            </a:r>
            <a:r>
              <a:rPr lang="hu-HU" dirty="0" err="1" smtClean="0"/>
              <a:t>makrozoobenton</a:t>
            </a:r>
            <a:r>
              <a:rPr lang="hu-HU" dirty="0" smtClean="0"/>
              <a:t> – </a:t>
            </a:r>
            <a:r>
              <a:rPr lang="hu-HU" dirty="0" err="1" smtClean="0"/>
              <a:t>makroszkópikus</a:t>
            </a:r>
            <a:r>
              <a:rPr lang="hu-HU" dirty="0" smtClean="0"/>
              <a:t> </a:t>
            </a:r>
            <a:r>
              <a:rPr lang="hu-HU" dirty="0" err="1" smtClean="0"/>
              <a:t>vizi</a:t>
            </a:r>
            <a:r>
              <a:rPr lang="hu-HU" dirty="0" smtClean="0"/>
              <a:t> gerinctelenek</a:t>
            </a:r>
          </a:p>
          <a:p>
            <a:r>
              <a:rPr lang="hu-HU" dirty="0" smtClean="0"/>
              <a:t>- halak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fizikai-kémiai </a:t>
            </a:r>
            <a:r>
              <a:rPr lang="hu-HU" dirty="0"/>
              <a:t>elemek (</a:t>
            </a:r>
            <a:r>
              <a:rPr lang="hu-HU" dirty="0" err="1"/>
              <a:t>szervesanyag</a:t>
            </a:r>
            <a:r>
              <a:rPr lang="hu-HU" dirty="0"/>
              <a:t>, tápanyag, sótartalom és pH),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egyéb </a:t>
            </a:r>
            <a:r>
              <a:rPr lang="hu-HU" dirty="0"/>
              <a:t>specifikus szennyezőanyagok (fémek),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hidromorfológiai </a:t>
            </a:r>
            <a:r>
              <a:rPr lang="hu-HU" dirty="0"/>
              <a:t>jellemzők (hosszirányú átjárhatóság, vízjárás és </a:t>
            </a:r>
            <a:r>
              <a:rPr lang="hu-HU" dirty="0" smtClean="0"/>
              <a:t>sebességviszonyok, keresztirányú </a:t>
            </a:r>
            <a:r>
              <a:rPr lang="hu-HU" dirty="0"/>
              <a:t>átjárhatóság és a parti sáv állapota, mederviszonyok, felszín alatti </a:t>
            </a:r>
            <a:r>
              <a:rPr lang="hu-HU" dirty="0" smtClean="0"/>
              <a:t>vizekkel való </a:t>
            </a:r>
            <a:r>
              <a:rPr lang="hu-HU" dirty="0"/>
              <a:t>kapcsolat).</a:t>
            </a: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Ökológiai állapot</a:t>
            </a:r>
            <a:endParaRPr lang="hu-H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984" y="1988840"/>
            <a:ext cx="5344269" cy="360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02236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845" y="1435100"/>
            <a:ext cx="4234159" cy="4691063"/>
          </a:xfrm>
        </p:spPr>
      </p:pic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466728" cy="4691063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Állóvíztest 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30 </a:t>
            </a: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Jó </a:t>
            </a:r>
            <a:r>
              <a:rPr lang="hu-H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	   4 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Mérsékelt   4 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Gyenge	   2 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Rossz	   1 db</a:t>
            </a:r>
            <a:endParaRPr lang="hu-HU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Adathiány </a:t>
            </a:r>
            <a:r>
              <a:rPr lang="hu-H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19 </a:t>
            </a:r>
            <a:r>
              <a:rPr lang="hu-HU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db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Vízfolyás víztest 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116 </a:t>
            </a: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Kiváló 	   1 </a:t>
            </a:r>
            <a:r>
              <a:rPr lang="hu-HU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Jó </a:t>
            </a:r>
            <a:r>
              <a:rPr lang="hu-H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 10 </a:t>
            </a:r>
            <a:r>
              <a:rPr lang="hu-HU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Mérsékelt	 31 </a:t>
            </a:r>
            <a:r>
              <a:rPr lang="hu-HU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Gyenge </a:t>
            </a:r>
            <a:r>
              <a:rPr lang="hu-H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 30 </a:t>
            </a:r>
            <a:r>
              <a:rPr lang="hu-HU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Rossz </a:t>
            </a:r>
            <a:r>
              <a:rPr lang="hu-H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 16 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Adathiány </a:t>
            </a:r>
            <a:r>
              <a:rPr lang="hu-H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28 </a:t>
            </a:r>
            <a:r>
              <a:rPr lang="hu-HU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hu-HU" sz="20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156459" cy="864096"/>
          </a:xfrm>
        </p:spPr>
        <p:txBody>
          <a:bodyPr/>
          <a:lstStyle/>
          <a:p>
            <a:r>
              <a:rPr lang="hu-HU" dirty="0"/>
              <a:t>FELSZÍNI VÍZTESTEK ÖKOLÓGIAI MINŐSÍTÉSE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845" y="4437111"/>
            <a:ext cx="1512168" cy="11777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032" y="5614812"/>
            <a:ext cx="1512168" cy="5121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595493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Biológiai Állapot</a:t>
            </a:r>
            <a:endParaRPr lang="hu-H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275" y="3645024"/>
            <a:ext cx="4864103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3875"/>
            <a:ext cx="4644008" cy="3004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932041" y="1556792"/>
            <a:ext cx="38884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VKI </a:t>
            </a:r>
            <a:r>
              <a:rPr lang="hu-HU" dirty="0"/>
              <a:t>kompatibilis, </a:t>
            </a:r>
            <a:r>
              <a:rPr lang="hu-HU" dirty="0" err="1"/>
              <a:t>stresszor-specifikus</a:t>
            </a:r>
            <a:r>
              <a:rPr lang="hu-HU" dirty="0"/>
              <a:t>, több </a:t>
            </a:r>
            <a:r>
              <a:rPr lang="hu-HU" dirty="0" smtClean="0"/>
              <a:t>élőlénycsoportra </a:t>
            </a:r>
            <a:r>
              <a:rPr lang="hu-HU" dirty="0" err="1"/>
              <a:t>interkalibrált</a:t>
            </a:r>
            <a:r>
              <a:rPr lang="hu-HU" dirty="0"/>
              <a:t> biológiai </a:t>
            </a:r>
            <a:r>
              <a:rPr lang="hu-HU" dirty="0" smtClean="0"/>
              <a:t>módszerek használata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Egyes víztesteken vizsgált élőlénycsoportok jelentős növekedése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087066" y="5066846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i="1" dirty="0" smtClean="0"/>
              <a:t>Változó módszertan!</a:t>
            </a:r>
            <a:endParaRPr lang="hu-HU" i="1" dirty="0"/>
          </a:p>
        </p:txBody>
      </p:sp>
    </p:spTree>
    <p:extLst>
      <p:ext uri="{BB962C8B-B14F-4D97-AF65-F5344CB8AC3E}">
        <p14:creationId xmlns:p14="http://schemas.microsoft.com/office/powerpoint/2010/main" val="5801623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Fizikai-kémiai állapot</a:t>
            </a:r>
            <a:endParaRPr lang="hu-H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4758803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3789264"/>
            <a:ext cx="4644007" cy="306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églalap 1"/>
          <p:cNvSpPr/>
          <p:nvPr/>
        </p:nvSpPr>
        <p:spPr>
          <a:xfrm>
            <a:off x="4971181" y="1628800"/>
            <a:ext cx="37016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Az ökológiai állapotértékelésnél </a:t>
            </a:r>
            <a:r>
              <a:rPr lang="hu-HU" dirty="0"/>
              <a:t>a biológiai és fizikai-kémiai minőségi elemek </a:t>
            </a:r>
            <a:r>
              <a:rPr lang="hu-HU" dirty="0" smtClean="0"/>
              <a:t>összevonása, eltérés esetén ellenőrzés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177050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Ökológiai állapot</a:t>
            </a:r>
            <a:endParaRPr lang="hu-H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587445"/>
            <a:ext cx="4860032" cy="3277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4572000" cy="3083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00500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47989" y="2636912"/>
            <a:ext cx="3008313" cy="223224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Átlagos szennyezőanyag koncentrációt vizsgálja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Akkreditált mintavétel és mintaelemzés alapján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Országos szinten összesen 791 monitoring ponton végzett mérésekkel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Működési területen többségében megfelelő</a:t>
            </a:r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Kémiai Állapot</a:t>
            </a:r>
            <a:endParaRPr lang="hu-H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2058749"/>
            <a:ext cx="5111750" cy="344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41250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4114800" cy="4691063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Állóvíztest 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30 </a:t>
            </a: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Jó	   6 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Mérsékelt    4 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Gyenge       1 </a:t>
            </a:r>
            <a:r>
              <a:rPr lang="hu-HU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Adathiány </a:t>
            </a:r>
            <a:r>
              <a:rPr lang="hu-H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19 </a:t>
            </a:r>
            <a:r>
              <a:rPr lang="hu-HU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db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Vízfolyás víztest 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116 </a:t>
            </a: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Kiváló	   7 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Jó 	 29 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Mérsékelt  34 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Gyenge	 12 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Rossz	   6 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Adathiány  28 </a:t>
            </a:r>
            <a:r>
              <a:rPr lang="hu-H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db</a:t>
            </a:r>
            <a:endParaRPr lang="hu-HU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hu-HU" sz="20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Az 52 db nem </a:t>
            </a:r>
            <a:r>
              <a:rPr lang="hu-HU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jó minősítés </a:t>
            </a:r>
            <a:r>
              <a:rPr lang="hu-HU" sz="20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oka pl.</a:t>
            </a:r>
            <a:endParaRPr lang="hu-HU" sz="20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Arzén és vegyületei (3 eset)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800" b="1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Zink</a:t>
            </a:r>
            <a:r>
              <a:rPr lang="hu-HU" sz="1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és vegyületei (1)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Higany és vegyületei (4)</a:t>
            </a:r>
            <a:endParaRPr lang="hu-HU" sz="18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PAH_c (1)</a:t>
            </a:r>
            <a:endParaRPr lang="hu-HU" sz="18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800" b="1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Endoszulfán</a:t>
            </a:r>
            <a:r>
              <a:rPr lang="hu-HU" sz="1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(1)</a:t>
            </a:r>
            <a:endParaRPr lang="hu-HU" sz="18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372483" cy="864096"/>
          </a:xfrm>
        </p:spPr>
        <p:txBody>
          <a:bodyPr/>
          <a:lstStyle/>
          <a:p>
            <a:r>
              <a:rPr lang="hu-HU" dirty="0"/>
              <a:t>FELSZÍNI VÍZTESTEK </a:t>
            </a:r>
            <a:r>
              <a:rPr lang="hu-HU" dirty="0" smtClean="0"/>
              <a:t>Kémiai </a:t>
            </a:r>
            <a:r>
              <a:rPr lang="hu-HU" dirty="0"/>
              <a:t>MINŐSÍTÉSE</a:t>
            </a:r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013" y="1628800"/>
            <a:ext cx="4275975" cy="4691063"/>
          </a:xfrm>
          <a:ln w="3175">
            <a:solidFill>
              <a:schemeClr val="accent1">
                <a:lumMod val="75000"/>
              </a:schemeClr>
            </a:solidFill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5605191"/>
            <a:ext cx="1147763" cy="4111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294563"/>
            <a:ext cx="1085850" cy="73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9572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8075240" cy="4691063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60000"/>
              </a:lnSpc>
            </a:pPr>
            <a:r>
              <a:rPr lang="hu-HU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</a:t>
            </a:r>
            <a:r>
              <a:rPr lang="hu-HU" sz="1800" b="1" dirty="0">
                <a:solidFill>
                  <a:srgbClr val="FF0000"/>
                </a:solidFill>
              </a:rPr>
              <a:t>DPSIR</a:t>
            </a:r>
            <a:r>
              <a:rPr lang="hu-HU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modell:</a:t>
            </a:r>
            <a:endParaRPr lang="hu-HU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</a:pPr>
            <a:endParaRPr lang="hu-H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300000"/>
              </a:lnSpc>
            </a:pPr>
            <a:r>
              <a:rPr lang="en-GB" sz="1200" b="1" dirty="0" smtClean="0">
                <a:solidFill>
                  <a:srgbClr val="FF0000"/>
                </a:solidFill>
              </a:rPr>
              <a:t>D</a:t>
            </a:r>
            <a:r>
              <a:rPr lang="en-GB" sz="1200" dirty="0" smtClean="0"/>
              <a:t>rivers</a:t>
            </a:r>
            <a:r>
              <a:rPr lang="hu-HU" sz="1200" dirty="0" smtClean="0"/>
              <a:t> – Hajtóerők</a:t>
            </a:r>
            <a:r>
              <a:rPr lang="hu-HU" sz="1200" dirty="0"/>
              <a:t>:	</a:t>
            </a:r>
            <a:r>
              <a:rPr lang="hu-HU" sz="1200" dirty="0" smtClean="0"/>
              <a:t>Gazdasági-társadalmi igények</a:t>
            </a:r>
          </a:p>
          <a:p>
            <a:pPr marL="285750" indent="-285750">
              <a:lnSpc>
                <a:spcPct val="300000"/>
              </a:lnSpc>
            </a:pPr>
            <a:r>
              <a:rPr lang="en-GB" sz="1200" b="1" dirty="0" smtClean="0">
                <a:solidFill>
                  <a:srgbClr val="FF0000"/>
                </a:solidFill>
              </a:rPr>
              <a:t>P</a:t>
            </a:r>
            <a:r>
              <a:rPr lang="en-GB" sz="1200" dirty="0" smtClean="0"/>
              <a:t>ressures</a:t>
            </a:r>
            <a:r>
              <a:rPr lang="hu-HU" sz="1200" dirty="0" smtClean="0"/>
              <a:t> – Terhelések</a:t>
            </a:r>
            <a:r>
              <a:rPr lang="hu-HU" sz="1200" dirty="0"/>
              <a:t>:	Emberi terhelések</a:t>
            </a:r>
          </a:p>
          <a:p>
            <a:pPr marL="285750" indent="-285750">
              <a:lnSpc>
                <a:spcPct val="300000"/>
              </a:lnSpc>
            </a:pPr>
            <a:r>
              <a:rPr lang="en-GB" sz="1200" b="1" dirty="0" smtClean="0">
                <a:solidFill>
                  <a:srgbClr val="FF0000"/>
                </a:solidFill>
              </a:rPr>
              <a:t>S</a:t>
            </a:r>
            <a:r>
              <a:rPr lang="en-GB" sz="1200" dirty="0" smtClean="0"/>
              <a:t>tates</a:t>
            </a:r>
            <a:r>
              <a:rPr lang="hu-HU" sz="1200" dirty="0" smtClean="0"/>
              <a:t> – Állapotok</a:t>
            </a:r>
            <a:r>
              <a:rPr lang="hu-HU" sz="1200" dirty="0"/>
              <a:t>:	Víztestek állapota</a:t>
            </a:r>
          </a:p>
          <a:p>
            <a:pPr marL="285750" indent="-285750">
              <a:lnSpc>
                <a:spcPct val="300000"/>
              </a:lnSpc>
            </a:pPr>
            <a:r>
              <a:rPr lang="en-GB" sz="1200" b="1" dirty="0" smtClean="0">
                <a:solidFill>
                  <a:srgbClr val="FF0000"/>
                </a:solidFill>
              </a:rPr>
              <a:t>I</a:t>
            </a:r>
            <a:r>
              <a:rPr lang="en-GB" sz="1200" dirty="0" smtClean="0"/>
              <a:t>mpacts</a:t>
            </a:r>
            <a:r>
              <a:rPr lang="hu-HU" sz="1200" dirty="0" smtClean="0"/>
              <a:t> – Hatások</a:t>
            </a:r>
            <a:r>
              <a:rPr lang="hu-HU" sz="1200" dirty="0"/>
              <a:t>:	Emberi terhelések hatása</a:t>
            </a:r>
          </a:p>
          <a:p>
            <a:pPr marL="285750" indent="-285750"/>
            <a:r>
              <a:rPr lang="hu-HU" sz="1200" dirty="0"/>
              <a:t>			(Vízgazdálkodási problémák)</a:t>
            </a:r>
          </a:p>
          <a:p>
            <a:pPr marL="285750" indent="-285750">
              <a:lnSpc>
                <a:spcPct val="300000"/>
              </a:lnSpc>
            </a:pPr>
            <a:r>
              <a:rPr lang="en-GB" sz="1200" b="1" dirty="0" smtClean="0">
                <a:solidFill>
                  <a:srgbClr val="FF0000"/>
                </a:solidFill>
              </a:rPr>
              <a:t>R</a:t>
            </a:r>
            <a:r>
              <a:rPr lang="en-GB" sz="1200" dirty="0" smtClean="0"/>
              <a:t>esponses</a:t>
            </a:r>
            <a:r>
              <a:rPr lang="hu-HU" sz="1200" dirty="0" smtClean="0"/>
              <a:t> – Válaszok</a:t>
            </a:r>
            <a:r>
              <a:rPr lang="hu-HU" sz="1200" dirty="0"/>
              <a:t>:	Vízgyűjtő-gazdálkodási tervekben</a:t>
            </a:r>
          </a:p>
          <a:p>
            <a:pPr marL="285750" indent="-285750"/>
            <a:r>
              <a:rPr lang="hu-HU" sz="1200" dirty="0"/>
              <a:t>			megfogalmazott intézkedések</a:t>
            </a:r>
          </a:p>
          <a:p>
            <a:endParaRPr lang="hu-HU" sz="1200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A </a:t>
            </a:r>
            <a:r>
              <a:rPr lang="hu-HU" dirty="0" err="1" smtClean="0"/>
              <a:t>vGT</a:t>
            </a:r>
            <a:r>
              <a:rPr lang="hu-HU" dirty="0" smtClean="0"/>
              <a:t> Módszere - DPSIR</a:t>
            </a:r>
            <a:endParaRPr lang="hu-H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8024" y="2420888"/>
            <a:ext cx="4173331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21706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8219256" cy="469106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 smtClean="0"/>
              <a:t>VGT1: víztestek ökológiai állapota és a terhelés hatása az intézkedések tervezésének alapja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 smtClean="0"/>
              <a:t>VGT2: az ökológiai állapotnál jobban ismert terhelések elemzésén a hangsúly („D+P”), míg a többi állapothatározó („S+I”) az intézkedések hatékonyságát jelzi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 smtClean="0"/>
              <a:t>Előnye: lehetséges a hasonlóságon alapuló intézkedések tervezése (ha a forrás ismert, de az állapotról nincs elégséges információ)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/>
              <a:t>Célja nem változott: a jelentős vízgazdálkodási problémák </a:t>
            </a:r>
            <a:r>
              <a:rPr lang="hu-HU" sz="1800" dirty="0" smtClean="0"/>
              <a:t>megoldása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 smtClean="0"/>
              <a:t>Az EU mind </a:t>
            </a:r>
            <a:r>
              <a:rPr lang="hu-HU" sz="1800" dirty="0"/>
              <a:t>a terhelésekre, mind </a:t>
            </a:r>
            <a:r>
              <a:rPr lang="hu-HU" sz="1800" dirty="0" smtClean="0"/>
              <a:t>az intézkedésekre</a:t>
            </a:r>
            <a:r>
              <a:rPr lang="hu-HU" sz="1800" dirty="0"/>
              <a:t>, kötelezően alkalmazandó típusokat </a:t>
            </a:r>
            <a:r>
              <a:rPr lang="hu-HU" sz="1800" dirty="0" smtClean="0"/>
              <a:t>(csoportokat) határoz </a:t>
            </a:r>
            <a:r>
              <a:rPr lang="hu-HU" sz="1800" dirty="0"/>
              <a:t>meg, és megadja ezek </a:t>
            </a:r>
            <a:r>
              <a:rPr lang="hu-HU" sz="1800" dirty="0" smtClean="0"/>
              <a:t>kapcsolati rendszerét is (közösségi egységesítés)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 smtClean="0"/>
              <a:t>Sajátosságok alapján intézkedési csomagok elhagyhatóak, </a:t>
            </a:r>
            <a:r>
              <a:rPr lang="hu-HU" sz="1800" dirty="0"/>
              <a:t>illetve a </a:t>
            </a:r>
            <a:r>
              <a:rPr lang="hu-HU" sz="1800" dirty="0" smtClean="0"/>
              <a:t>lista bővíthető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800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6860315" cy="864096"/>
          </a:xfrm>
        </p:spPr>
        <p:txBody>
          <a:bodyPr/>
          <a:lstStyle/>
          <a:p>
            <a:r>
              <a:rPr lang="hu-HU" dirty="0" smtClean="0"/>
              <a:t>Intézkedések („R”)</a:t>
            </a:r>
            <a:endParaRPr lang="hu-HU" dirty="0"/>
          </a:p>
        </p:txBody>
      </p:sp>
      <p:cxnSp>
        <p:nvCxnSpPr>
          <p:cNvPr id="6" name="Egyenes összekötő nyíllal 5"/>
          <p:cNvCxnSpPr/>
          <p:nvPr/>
        </p:nvCxnSpPr>
        <p:spPr>
          <a:xfrm>
            <a:off x="1120279" y="2060848"/>
            <a:ext cx="0" cy="28803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51341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683568" y="1435100"/>
            <a:ext cx="8003232" cy="4691063"/>
          </a:xfrm>
        </p:spPr>
        <p:txBody>
          <a:bodyPr>
            <a:normAutofit/>
          </a:bodyPr>
          <a:lstStyle/>
          <a:p>
            <a:r>
              <a:rPr lang="hu-HU" sz="1800" dirty="0" smtClean="0"/>
              <a:t>Intézkedési csomagok változása:</a:t>
            </a:r>
            <a:endParaRPr lang="hu-HU" sz="18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hu-HU" sz="1400" dirty="0"/>
              <a:t>t</a:t>
            </a:r>
            <a:r>
              <a:rPr lang="hu-HU" sz="1400" dirty="0" smtClean="0"/>
              <a:t>örlésre került a savasodás elleni védelem (nálunk nem probléma)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sz="1400" dirty="0" smtClean="0"/>
              <a:t>felvételre került 12 új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sz="1400" dirty="0"/>
              <a:t>ö</a:t>
            </a:r>
            <a:r>
              <a:rPr lang="hu-HU" sz="1400" dirty="0" smtClean="0"/>
              <a:t>sszesen 35 csomag</a:t>
            </a:r>
            <a:endParaRPr lang="hu-HU" sz="1400" dirty="0"/>
          </a:p>
          <a:p>
            <a:r>
              <a:rPr lang="hu-HU" sz="1800" dirty="0" smtClean="0"/>
              <a:t>Túl átfogóak (összehasonlíthatóság), ezt nemzeti szinten kell (specifikus) intézkedésekkel feltölteni</a:t>
            </a:r>
          </a:p>
          <a:p>
            <a:r>
              <a:rPr lang="hu-HU" sz="1800" dirty="0"/>
              <a:t>Intézkedések 3 csoportba sorolhatóak: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sz="1400" dirty="0"/>
              <a:t>kötelező alapintézkedések, amelyek a vízvédelemre vonatkozó EU joganyag teljesítéséhez végrehajtandó intézkedéseket </a:t>
            </a:r>
            <a:r>
              <a:rPr lang="hu-HU" sz="1400" dirty="0" smtClean="0"/>
              <a:t>jelentik (16 db)</a:t>
            </a:r>
            <a:endParaRPr lang="hu-HU" sz="14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hu-HU" sz="1400" dirty="0"/>
              <a:t>további alapintézkedések, amelyek a VKI 11. cikk 3. bekezdésében felsorolt feladatok megoldására nemzeti szinten meghatározott intézkedéseket foglalják magukba </a:t>
            </a:r>
            <a:r>
              <a:rPr lang="hu-HU" sz="1400" dirty="0" smtClean="0"/>
              <a:t>(11 db)</a:t>
            </a:r>
            <a:endParaRPr lang="hu-HU" sz="14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hu-HU" sz="1400" dirty="0"/>
              <a:t>kiegészítő intézkedések, amelyek alkalmazására akkor van szükség, ha a környezeti célkitűzés az alapintézkedésekkel nem teljesíthető </a:t>
            </a:r>
            <a:r>
              <a:rPr lang="hu-HU" sz="1400" dirty="0" smtClean="0"/>
              <a:t>(12 db)</a:t>
            </a:r>
            <a:endParaRPr lang="hu-HU" sz="1400" dirty="0"/>
          </a:p>
          <a:p>
            <a:r>
              <a:rPr lang="hu-HU" sz="1800" dirty="0" smtClean="0"/>
              <a:t>Ezek tovább bonthatóak intézkedési elemekre (konkrét „akciók”):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sz="1400" dirty="0"/>
              <a:t>Jogszabályok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sz="1400" dirty="0"/>
              <a:t>Ösztönzés, támogatás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sz="1400" dirty="0"/>
              <a:t>Műszaki intézkedések </a:t>
            </a:r>
          </a:p>
          <a:p>
            <a:pPr lvl="1"/>
            <a:endParaRPr lang="hu-HU" sz="1400" dirty="0" smtClean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4988107" cy="864096"/>
          </a:xfrm>
        </p:spPr>
        <p:txBody>
          <a:bodyPr>
            <a:normAutofit/>
          </a:bodyPr>
          <a:lstStyle/>
          <a:p>
            <a:r>
              <a:rPr lang="hu-HU" dirty="0" smtClean="0"/>
              <a:t>Intézkedések II.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808224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8075240" cy="4691063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/>
              <a:t>Néhol sikeres, néhol kevésbé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/>
              <a:t>Átfogó </a:t>
            </a:r>
            <a:r>
              <a:rPr lang="hu-HU" sz="1600" b="1" dirty="0" smtClean="0"/>
              <a:t>intézkedések</a:t>
            </a:r>
            <a:r>
              <a:rPr lang="hu-HU" sz="1600" dirty="0" smtClean="0"/>
              <a:t> – Ezekkel </a:t>
            </a:r>
            <a:r>
              <a:rPr lang="hu-HU" sz="1600" dirty="0"/>
              <a:t>a lépésekkel lehet alkalmassá tenni az </a:t>
            </a:r>
            <a:r>
              <a:rPr lang="hu-HU" sz="1600" dirty="0" smtClean="0"/>
              <a:t>államigazgatást, önkormányzatokat</a:t>
            </a:r>
            <a:r>
              <a:rPr lang="hu-HU" sz="1600" dirty="0"/>
              <a:t>, az érintett ágazatokat és a lakosságot a VKI újszerű </a:t>
            </a:r>
            <a:r>
              <a:rPr lang="hu-HU" sz="1600" dirty="0" smtClean="0"/>
              <a:t>követelményeinek megértésére </a:t>
            </a:r>
            <a:r>
              <a:rPr lang="hu-HU" sz="1600" dirty="0"/>
              <a:t>és az </a:t>
            </a:r>
            <a:r>
              <a:rPr lang="hu-HU" sz="1600" dirty="0" smtClean="0"/>
              <a:t>alkalmazkodásra (jogi, igazgatási, hatósági, monitoring, stb.)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400" dirty="0" smtClean="0"/>
              <a:t>Inkább negatív tapasztalatok, folyamatos átszervezés és forráshiány</a:t>
            </a:r>
            <a:endParaRPr lang="hu-H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/>
              <a:t>Tápanyag és </a:t>
            </a:r>
            <a:r>
              <a:rPr lang="hu-HU" sz="1600" b="1" dirty="0" err="1"/>
              <a:t>szervesanyag</a:t>
            </a:r>
            <a:r>
              <a:rPr lang="hu-HU" sz="1600" b="1" dirty="0"/>
              <a:t> terhelések csökkentését </a:t>
            </a:r>
            <a:r>
              <a:rPr lang="hu-HU" sz="1600" b="1" dirty="0" smtClean="0"/>
              <a:t>célzó intézkedések</a:t>
            </a:r>
            <a:endParaRPr lang="hu-HU" sz="16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400" dirty="0" smtClean="0"/>
              <a:t>Sikerként könyvelhető el a Szennyvízprogram, szinte minden cél teljesült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400" dirty="0" smtClean="0"/>
              <a:t>Fejlesztendő területek itt is akadnak, pl.: belterületi csapadékgazdálkodás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1600" b="1" dirty="0"/>
              <a:t>Vízfolyások és állóvizek hidromorfológiai állapotát javító </a:t>
            </a:r>
            <a:r>
              <a:rPr lang="hu-HU" sz="1600" b="1" dirty="0" smtClean="0"/>
              <a:t>intézkedések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400" dirty="0" smtClean="0"/>
              <a:t>Fokozatos, de lassú előrelépések az árvíz, belvíz kezelésében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1600" b="1" dirty="0"/>
              <a:t>Fenntartható vízhasználatok a vizek mennyiségi védelme </a:t>
            </a:r>
            <a:r>
              <a:rPr lang="hu-HU" sz="1600" b="1" dirty="0" smtClean="0"/>
              <a:t>érdekében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u-HU" sz="1400" dirty="0" smtClean="0"/>
              <a:t>   Legtöbb esetben nem történt előrelépés, de pl. ivóvízprogram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1600" b="1" dirty="0"/>
              <a:t>Vizes élőhelyekre és természeti értékei miatt védett területre vonatkozó egyedi </a:t>
            </a:r>
            <a:r>
              <a:rPr lang="hu-HU" sz="1600" b="1" dirty="0" smtClean="0"/>
              <a:t>intézkedések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400" dirty="0" smtClean="0"/>
              <a:t>Natura2000 tervek folyamatosan készülnek; jó gyakorlatok kialakítása (pl.: erdőgazdálkodás)</a:t>
            </a: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VGT1 eredményei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483256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8291264" cy="5090244"/>
          </a:xfrm>
        </p:spPr>
        <p:txBody>
          <a:bodyPr>
            <a:normAutofit fontScale="92500" lnSpcReduction="10000"/>
          </a:bodyPr>
          <a:lstStyle/>
          <a:p>
            <a:r>
              <a:rPr lang="hu-HU" b="1" dirty="0" smtClean="0"/>
              <a:t>Célja: </a:t>
            </a:r>
            <a:r>
              <a:rPr lang="hu-HU" dirty="0" smtClean="0"/>
              <a:t>Olyan </a:t>
            </a:r>
            <a:r>
              <a:rPr lang="hu-HU" dirty="0"/>
              <a:t>minta értékű beavatkozások megvalósítása, amelyek egyaránt szolgálják a környezeti értékek védelmét, a vizek jó ökológiai, vízminőségi és mennyiségi állapotának elérését, a karsztvízzel, a bel-, és csapadékvízzel, mint vízkészlettel való gazdálkodás fejlesztését, a vizek kártételei elleni védelem szintjének növelését</a:t>
            </a:r>
            <a:r>
              <a:rPr lang="hu-HU" dirty="0" smtClean="0"/>
              <a:t>.</a:t>
            </a:r>
          </a:p>
          <a:p>
            <a:r>
              <a:rPr lang="hu-HU" b="1" dirty="0"/>
              <a:t>A mintaprojekt várható eredményei: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/>
              <a:t>a javasolt műszaki beavatkozásokkal nő az ár- és belvízvédelmi biztonság,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/>
              <a:t>a fenntartási és védekezési feladatok könnyebben elvégezhetőek,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/>
              <a:t>a vízfolyás rehabilitációjával megvalósul és erősödik a Váli-víz „zöldfolyosó” jellege,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/>
              <a:t>a vízgyűjtő környezeti állapota javul, a kistérség </a:t>
            </a:r>
            <a:r>
              <a:rPr lang="hu-HU" dirty="0" err="1"/>
              <a:t>ökoturisztikai</a:t>
            </a:r>
            <a:r>
              <a:rPr lang="hu-HU" dirty="0"/>
              <a:t> vonzereje nő,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/>
              <a:t>a vízvisszatartás megvalósításával a vízrendszer vízkészlet-gazdálkodása javul mind mennyiségi mind minőségi értelemben.</a:t>
            </a:r>
          </a:p>
          <a:p>
            <a:r>
              <a:rPr lang="hu-HU" b="1" dirty="0"/>
              <a:t>Kapcsolódás a Víz Keretirányelv </a:t>
            </a:r>
            <a:r>
              <a:rPr lang="hu-HU" b="1" dirty="0" smtClean="0"/>
              <a:t>célkitűzéseihez:</a:t>
            </a:r>
            <a:endParaRPr lang="hu-HU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/>
              <a:t>meder-rehabilitáció a síkvidéki-, hegy-, és dombvidéki szakaszok valamint a települési mederszakaszok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/>
              <a:t>vízfolyások szabályozottságának csökkentése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/>
              <a:t>a meder természetes formájának helyreállítása és a part menti növényzónák megtelepedéshez szükséges morfológiai feltételek megteremtése.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/>
              <a:t>belterületen olyan vonalvezetés, esésviszonyok, mederalak kialakítása és fenntartása, mely az ökológiai elvárásokat előtérbe helyezi, de biztosítja a települési funkciókat, a vizek levezetését a lakosság által elfogadható kockázattal.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/>
              <a:t>árvizeinek kártételei elleni védelme, ökológiai állapotának javítása.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 </a:t>
            </a:r>
            <a:r>
              <a:rPr lang="hu-HU" dirty="0" smtClean="0"/>
              <a:t>vízszállító </a:t>
            </a:r>
            <a:r>
              <a:rPr lang="hu-HU" dirty="0"/>
              <a:t>képesség helyreállítása, a meder természetes jellegének helyreállítására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a </a:t>
            </a:r>
            <a:r>
              <a:rPr lang="hu-HU" dirty="0"/>
              <a:t>vízfolyások szabályozottságának csökkentésére, a meder természetes formájának helyreállítására és a part menti növényzónák megtelepedéshez szükséges morfológiai feltételek megteremtése  </a:t>
            </a:r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116632"/>
            <a:ext cx="7940435" cy="864096"/>
          </a:xfrm>
        </p:spPr>
        <p:txBody>
          <a:bodyPr>
            <a:normAutofit fontScale="90000"/>
          </a:bodyPr>
          <a:lstStyle/>
          <a:p>
            <a:r>
              <a:rPr lang="hu-HU" dirty="0"/>
              <a:t>„Jó </a:t>
            </a:r>
            <a:r>
              <a:rPr lang="hu-HU" dirty="0" err="1"/>
              <a:t>gyarkolat</a:t>
            </a:r>
            <a:r>
              <a:rPr lang="hu-HU" dirty="0" smtClean="0"/>
              <a:t>” 1:</a:t>
            </a: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>Váli-völgy vízrendezése</a:t>
            </a:r>
            <a:br>
              <a:rPr lang="hu-HU" dirty="0" smtClean="0"/>
            </a:br>
            <a:r>
              <a:rPr lang="hu-HU" i="1" dirty="0" smtClean="0"/>
              <a:t>KEHOP </a:t>
            </a:r>
            <a:r>
              <a:rPr lang="hu-HU" i="1" dirty="0"/>
              <a:t>1.3.0 </a:t>
            </a:r>
            <a:r>
              <a:rPr lang="hu-HU" i="1" dirty="0" smtClean="0"/>
              <a:t>projekt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628360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8003232" cy="4691063"/>
          </a:xfrm>
        </p:spPr>
        <p:txBody>
          <a:bodyPr>
            <a:normAutofit/>
          </a:bodyPr>
          <a:lstStyle/>
          <a:p>
            <a:r>
              <a:rPr lang="hu-HU" b="1" dirty="0" smtClean="0"/>
              <a:t>Célja</a:t>
            </a:r>
            <a:r>
              <a:rPr lang="hu-HU" dirty="0" smtClean="0"/>
              <a:t>: A Fehérvárcsurgói tározó felújítása, kapacitásának bővítése </a:t>
            </a:r>
            <a:endParaRPr lang="hu-HU" dirty="0"/>
          </a:p>
          <a:p>
            <a:r>
              <a:rPr lang="hu-HU" b="1" dirty="0" smtClean="0"/>
              <a:t>Kapcsolódás </a:t>
            </a:r>
            <a:r>
              <a:rPr lang="hu-HU" b="1" dirty="0"/>
              <a:t>a Víz Keretirányelv </a:t>
            </a:r>
            <a:r>
              <a:rPr lang="hu-HU" b="1" dirty="0" smtClean="0"/>
              <a:t>célkitűzéseihez:</a:t>
            </a:r>
            <a:r>
              <a:rPr lang="hu-HU" dirty="0"/>
              <a:t>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/>
              <a:t>megvalósulásuk segíti az éghajlatváltozáshoz való alkalmazkodást, a vízkészletekkel történő fenntartható gazdálkodás feltételeinek javítását.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/>
              <a:t>a nyári időszakban jelentkező vízigény a tározóban visszatartott vízkészletből lenne kielégíthető.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 smtClean="0"/>
              <a:t>a völgyzárógátas </a:t>
            </a:r>
            <a:r>
              <a:rPr lang="hu-HU" dirty="0"/>
              <a:t>tározók hasznosításának, üzemeltetésének módosítása az </a:t>
            </a:r>
            <a:r>
              <a:rPr lang="hu-HU" dirty="0" err="1"/>
              <a:t>alvízi</a:t>
            </a:r>
            <a:r>
              <a:rPr lang="hu-HU" dirty="0"/>
              <a:t> szempontok, illetve a hosszirányú átjárhatóság figyelembevételével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/>
              <a:t>természetvédelmi szempontból a természetes, természet közeli állapotok megőrzése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/>
              <a:t>javítja a vízrendszer ökológiai állapotát, lehetővé válik a rendelkezésre álló vízkészlet nagyobb mértékű, térben és időben rugalmasabb felhasználása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/>
              <a:t>a fenntartható vízhasználatok megvalósítása, ökológiai és vízminőség-védelmi célú vízkormányzás, átvezetések, gravitációs kapcsolatok – az ökológiai szempontból szükséges vízhozamok biztosítása a vízrendszer alsóbb szakaszain, vízminőség-védelmi (pl. </a:t>
            </a:r>
            <a:r>
              <a:rPr lang="hu-HU" dirty="0" err="1" smtClean="0"/>
              <a:t>higítóvíz</a:t>
            </a:r>
            <a:r>
              <a:rPr lang="hu-HU" dirty="0" smtClean="0"/>
              <a:t> </a:t>
            </a:r>
            <a:r>
              <a:rPr lang="hu-HU" dirty="0"/>
              <a:t>biztosítása), kármegelőzési szempontok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/>
              <a:t>a Nádor-csatornán jelentkező jelenlegi és újonnan jelentkező mezőgazdasági célú vízhasználatok is biztonsággal kielégíthetők.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/>
              <a:t>a tározó vízszintemeléséhez hatékony előrejelző rendszer üzembe állítása</a:t>
            </a:r>
            <a:r>
              <a:rPr lang="hu-HU" dirty="0" smtClean="0"/>
              <a:t>.</a:t>
            </a:r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372483" cy="864096"/>
          </a:xfrm>
        </p:spPr>
        <p:txBody>
          <a:bodyPr>
            <a:normAutofit fontScale="90000"/>
          </a:bodyPr>
          <a:lstStyle/>
          <a:p>
            <a:r>
              <a:rPr lang="hu-HU" sz="2150" dirty="0" smtClean="0"/>
              <a:t>„Jó </a:t>
            </a:r>
            <a:r>
              <a:rPr lang="hu-HU" sz="2150" dirty="0" err="1" smtClean="0"/>
              <a:t>gyarkolat</a:t>
            </a:r>
            <a:r>
              <a:rPr lang="hu-HU" sz="2150" dirty="0" smtClean="0"/>
              <a:t>” 2:</a:t>
            </a:r>
            <a:br>
              <a:rPr lang="hu-HU" sz="2150" dirty="0" smtClean="0"/>
            </a:br>
            <a:r>
              <a:rPr lang="hu-HU" sz="2150" dirty="0" err="1" smtClean="0"/>
              <a:t>Séd-Nádor-Gaja</a:t>
            </a:r>
            <a:r>
              <a:rPr lang="hu-HU" sz="2150" dirty="0" smtClean="0"/>
              <a:t> vízrendszer rehabilitációja I. ütem</a:t>
            </a:r>
            <a:br>
              <a:rPr lang="hu-HU" sz="2150" dirty="0" smtClean="0"/>
            </a:br>
            <a:r>
              <a:rPr lang="hu-HU" sz="2000" i="1" dirty="0"/>
              <a:t>KEHOP 1.5.0 </a:t>
            </a:r>
            <a:r>
              <a:rPr lang="hu-HU" sz="2000" i="1" dirty="0" smtClean="0"/>
              <a:t>projekt</a:t>
            </a:r>
            <a:endParaRPr lang="hu-HU" sz="2150" dirty="0"/>
          </a:p>
        </p:txBody>
      </p:sp>
    </p:spTree>
    <p:extLst>
      <p:ext uri="{BB962C8B-B14F-4D97-AF65-F5344CB8AC3E}">
        <p14:creationId xmlns:p14="http://schemas.microsoft.com/office/powerpoint/2010/main" val="34710270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6356259" cy="864096"/>
          </a:xfrm>
        </p:spPr>
        <p:txBody>
          <a:bodyPr/>
          <a:lstStyle/>
          <a:p>
            <a:r>
              <a:rPr lang="hu-HU" dirty="0" smtClean="0"/>
              <a:t>Intézkedési csomagok a VGT2-ben</a:t>
            </a:r>
            <a:endParaRPr lang="hu-H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6" y="1628800"/>
            <a:ext cx="2973475" cy="4188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336" y="1642048"/>
            <a:ext cx="2970499" cy="417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835" y="1445494"/>
            <a:ext cx="2898141" cy="4568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0611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8219256" cy="469106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ÁKK (</a:t>
            </a:r>
            <a:r>
              <a:rPr lang="hu-HU" dirty="0"/>
              <a:t>Árvízi Kockázatkezelés): </a:t>
            </a:r>
            <a:r>
              <a:rPr lang="hu-HU" dirty="0" smtClean="0"/>
              <a:t>Az EU 2007/60/EK </a:t>
            </a:r>
            <a:r>
              <a:rPr lang="hu-HU" dirty="0"/>
              <a:t>Irányelve az árvízkockázatok értékelésének és kezelésének </a:t>
            </a:r>
            <a:r>
              <a:rPr lang="hu-HU" dirty="0" smtClean="0"/>
              <a:t>egységesen </a:t>
            </a:r>
            <a:r>
              <a:rPr lang="hu-HU" dirty="0"/>
              <a:t>és kötelező jelleggel </a:t>
            </a:r>
            <a:r>
              <a:rPr lang="hu-HU" dirty="0" smtClean="0"/>
              <a:t>szabályozza (</a:t>
            </a:r>
            <a:r>
              <a:rPr lang="hu-HU" dirty="0" err="1" smtClean="0"/>
              <a:t>Mo.-n</a:t>
            </a:r>
            <a:r>
              <a:rPr lang="hu-HU" dirty="0" smtClean="0"/>
              <a:t>: 178/2010 Korm. rendelet). A </a:t>
            </a:r>
            <a:r>
              <a:rPr lang="hu-HU" dirty="0"/>
              <a:t>tagállamoknak előzetes kockázatbecslést, árvízi veszély- és kockázati térképeket, továbbá az árvízkockázat kezelésére, csökkentésére hozandó intézkedéseket kell </a:t>
            </a:r>
            <a:r>
              <a:rPr lang="hu-HU" dirty="0" smtClean="0"/>
              <a:t>kidolgozni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Ebből VGT szempontjából lényeges: elfogadható árvízi kockázat, melyekre intézkedéseket ír 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Árvíz – Gyors levezetés 	        VGT – jó állapot, (hidromorfológiai) terhelések megszüntetése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Intézkedések kidolgozásánál összehangolás szükséges és kompromisszumok mindkét oldal részéről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Új létesítmények esetén VKI 4.7 cikk szerint kivétel tehető, de kompenzáció szükséges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De! Számos intézkedés lehet, ami kölcsönösen előnyes (bár nem mindig a legolcsóbb), pl.: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dirty="0"/>
              <a:t>Vízvisszatartás a </a:t>
            </a:r>
            <a:r>
              <a:rPr lang="hu-HU" dirty="0" smtClean="0"/>
              <a:t>vízgyűjtőn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dirty="0" err="1"/>
              <a:t>Tározás</a:t>
            </a:r>
            <a:r>
              <a:rPr lang="hu-HU" dirty="0"/>
              <a:t> </a:t>
            </a:r>
            <a:r>
              <a:rPr lang="hu-HU" dirty="0" smtClean="0"/>
              <a:t>oldaltározókban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dirty="0"/>
              <a:t>Töltés áthelyezés, nyílt </a:t>
            </a:r>
            <a:r>
              <a:rPr lang="hu-HU" dirty="0" smtClean="0"/>
              <a:t>ártér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dirty="0"/>
              <a:t>Nyárigát, depóniák elbontása</a:t>
            </a:r>
            <a:endParaRPr lang="hu-HU" dirty="0" smtClean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5708187" cy="864096"/>
          </a:xfrm>
        </p:spPr>
        <p:txBody>
          <a:bodyPr/>
          <a:lstStyle/>
          <a:p>
            <a:r>
              <a:rPr lang="hu-HU" dirty="0" smtClean="0"/>
              <a:t>VGT2 és ÁKK összehangolása</a:t>
            </a:r>
            <a:endParaRPr lang="hu-HU" dirty="0"/>
          </a:p>
        </p:txBody>
      </p:sp>
      <p:sp>
        <p:nvSpPr>
          <p:cNvPr id="5" name="Jobbra nyíl 4"/>
          <p:cNvSpPr/>
          <p:nvPr/>
        </p:nvSpPr>
        <p:spPr>
          <a:xfrm>
            <a:off x="2819747" y="2846926"/>
            <a:ext cx="360040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Jobbra nyíl 6"/>
          <p:cNvSpPr/>
          <p:nvPr/>
        </p:nvSpPr>
        <p:spPr>
          <a:xfrm rot="10800000">
            <a:off x="3179787" y="2846926"/>
            <a:ext cx="360040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89831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Források</a:t>
            </a:r>
            <a:endParaRPr lang="hu-H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2" y="1916832"/>
            <a:ext cx="8934852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35467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447988" y="1435100"/>
            <a:ext cx="8084452" cy="5090244"/>
          </a:xfrm>
        </p:spPr>
        <p:txBody>
          <a:bodyPr>
            <a:normAutofit/>
          </a:bodyPr>
          <a:lstStyle/>
          <a:p>
            <a:pPr marL="57150" indent="0">
              <a:buNone/>
            </a:pPr>
            <a:r>
              <a:rPr lang="hu-HU" sz="2400" dirty="0"/>
              <a:t>2021-ig: konkrét, finanszírozható intézkedések </a:t>
            </a:r>
          </a:p>
          <a:p>
            <a:pPr marL="114300" indent="0">
              <a:buNone/>
            </a:pPr>
            <a:r>
              <a:rPr lang="hu-HU" sz="2400" dirty="0" smtClean="0"/>
              <a:t>EU-s finanszírozási ciklusok elcsúsznak, így kevés forrás</a:t>
            </a:r>
            <a:endParaRPr lang="hu-HU" sz="2400" dirty="0"/>
          </a:p>
          <a:p>
            <a:pPr marL="1714500" lvl="3" indent="-342900">
              <a:spcBef>
                <a:spcPts val="1200"/>
              </a:spcBef>
              <a:buFont typeface="Wingdings" pitchFamily="2" charset="2"/>
              <a:buChar char="Ø"/>
            </a:pPr>
            <a:r>
              <a:rPr lang="hu-HU" dirty="0" smtClean="0"/>
              <a:t>Projektek</a:t>
            </a:r>
          </a:p>
          <a:p>
            <a:pPr marL="1714500" lvl="3" indent="-342900">
              <a:spcBef>
                <a:spcPts val="1200"/>
              </a:spcBef>
              <a:buFont typeface="Wingdings" pitchFamily="2" charset="2"/>
              <a:buChar char="Ø"/>
            </a:pPr>
            <a:r>
              <a:rPr lang="hu-HU" dirty="0" err="1" smtClean="0"/>
              <a:t>KEHOP-ok</a:t>
            </a:r>
            <a:r>
              <a:rPr lang="hu-HU" dirty="0" smtClean="0"/>
              <a:t> (árvíz </a:t>
            </a:r>
            <a:r>
              <a:rPr lang="hu-HU" dirty="0"/>
              <a:t>és </a:t>
            </a:r>
            <a:r>
              <a:rPr lang="hu-HU" dirty="0" smtClean="0"/>
              <a:t>belvízvédelem, összehangolás!)</a:t>
            </a:r>
            <a:endParaRPr lang="hu-HU" dirty="0"/>
          </a:p>
          <a:p>
            <a:pPr marL="1714500" lvl="3" indent="-342900">
              <a:spcBef>
                <a:spcPts val="1200"/>
              </a:spcBef>
              <a:buFont typeface="Wingdings" pitchFamily="2" charset="2"/>
              <a:buChar char="Ø"/>
            </a:pPr>
            <a:r>
              <a:rPr lang="hu-HU" dirty="0" err="1" smtClean="0"/>
              <a:t>TOP-ok</a:t>
            </a:r>
            <a:r>
              <a:rPr lang="hu-HU" dirty="0" smtClean="0"/>
              <a:t> </a:t>
            </a:r>
            <a:endParaRPr lang="hu-HU" dirty="0"/>
          </a:p>
          <a:p>
            <a:pPr marL="1714500" lvl="3" indent="-342900">
              <a:spcBef>
                <a:spcPts val="1200"/>
              </a:spcBef>
              <a:buFont typeface="Wingdings" pitchFamily="2" charset="2"/>
              <a:buChar char="Ø"/>
            </a:pPr>
            <a:r>
              <a:rPr lang="hu-HU" dirty="0" smtClean="0"/>
              <a:t>Vidékfejlesztési Program</a:t>
            </a:r>
            <a:endParaRPr lang="hu-HU" dirty="0"/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869876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771800" y="1412776"/>
            <a:ext cx="4419600" cy="1440160"/>
          </a:xfrm>
        </p:spPr>
        <p:txBody>
          <a:bodyPr/>
          <a:lstStyle/>
          <a:p>
            <a:r>
              <a:rPr lang="hu-HU" dirty="0" smtClean="0"/>
              <a:t>KÖSZÖNÖM </a:t>
            </a:r>
            <a:br>
              <a:rPr lang="hu-HU" dirty="0" smtClean="0"/>
            </a:br>
            <a:r>
              <a:rPr lang="hu-HU" dirty="0" smtClean="0"/>
              <a:t>A FIGYELMET!</a:t>
            </a:r>
            <a:endParaRPr lang="hu-HU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270361"/>
            <a:ext cx="648072" cy="60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ovf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229200"/>
            <a:ext cx="6524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6" descr="http://vpf.vizugy.hu/reg/ovf/genpic/kdtviziglogo1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553" y="5250631"/>
            <a:ext cx="580390" cy="60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5528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8075240" cy="4874220"/>
          </a:xfrm>
        </p:spPr>
        <p:txBody>
          <a:bodyPr>
            <a:normAutofit fontScale="92500"/>
          </a:bodyPr>
          <a:lstStyle/>
          <a:p>
            <a:pPr marL="285750" indent="-285750">
              <a:lnSpc>
                <a:spcPct val="160000"/>
              </a:lnSpc>
            </a:pPr>
            <a:r>
              <a:rPr lang="hu-HU" sz="1500" b="1" dirty="0"/>
              <a:t>Víztestek fajtái</a:t>
            </a:r>
            <a:r>
              <a:rPr lang="hu-HU" sz="1500" dirty="0"/>
              <a:t>:</a:t>
            </a:r>
          </a:p>
          <a:p>
            <a:pPr lvl="1">
              <a:lnSpc>
                <a:spcPct val="160000"/>
              </a:lnSpc>
              <a:buFont typeface="Arial" pitchFamily="34" charset="0"/>
              <a:buChar char="•"/>
            </a:pPr>
            <a:r>
              <a:rPr lang="hu-HU" sz="1300" dirty="0"/>
              <a:t> </a:t>
            </a:r>
            <a:r>
              <a:rPr lang="hu-HU" sz="1300" b="1" dirty="0"/>
              <a:t>Víztest: </a:t>
            </a:r>
            <a:r>
              <a:rPr lang="hu-HU" sz="1300" dirty="0"/>
              <a:t>a vízgyűjtő-gazdálkodási tervezés legkisebb eleme, alapegysége</a:t>
            </a:r>
          </a:p>
          <a:p>
            <a:pPr lvl="1">
              <a:lnSpc>
                <a:spcPct val="160000"/>
              </a:lnSpc>
              <a:buFont typeface="Arial" pitchFamily="34" charset="0"/>
              <a:buChar char="•"/>
            </a:pPr>
            <a:r>
              <a:rPr lang="hu-HU" sz="1300" dirty="0"/>
              <a:t> </a:t>
            </a:r>
            <a:r>
              <a:rPr lang="hu-HU" sz="1300" b="1" dirty="0"/>
              <a:t>Felszíni víztest:</a:t>
            </a:r>
            <a:r>
              <a:rPr lang="hu-HU" sz="1300" dirty="0"/>
              <a:t> a felszíni víznek egy jelentős, különálló eleme, szakasza</a:t>
            </a:r>
          </a:p>
          <a:p>
            <a:pPr lvl="2">
              <a:lnSpc>
                <a:spcPct val="160000"/>
              </a:lnSpc>
              <a:buFont typeface="Arial" pitchFamily="34" charset="0"/>
              <a:buChar char="•"/>
            </a:pPr>
            <a:r>
              <a:rPr lang="hu-HU" sz="1300" dirty="0"/>
              <a:t> </a:t>
            </a:r>
            <a:r>
              <a:rPr lang="hu-HU" sz="1300" b="1" dirty="0"/>
              <a:t>Vízfolyás víztest: </a:t>
            </a:r>
            <a:r>
              <a:rPr lang="hu-HU" sz="1300" dirty="0"/>
              <a:t>10 km</a:t>
            </a:r>
            <a:r>
              <a:rPr lang="hu-HU" sz="1300" baseline="30000" dirty="0"/>
              <a:t>2</a:t>
            </a:r>
            <a:r>
              <a:rPr lang="hu-HU" sz="1300" dirty="0"/>
              <a:t>-nél nagyobb vízgyűjtővel rendelkező vízfolyások / szakaszok</a:t>
            </a:r>
          </a:p>
          <a:p>
            <a:pPr lvl="2">
              <a:lnSpc>
                <a:spcPct val="160000"/>
              </a:lnSpc>
              <a:buFont typeface="Arial" pitchFamily="34" charset="0"/>
              <a:buChar char="•"/>
            </a:pPr>
            <a:r>
              <a:rPr lang="hu-HU" sz="1300" dirty="0"/>
              <a:t> </a:t>
            </a:r>
            <a:r>
              <a:rPr lang="hu-HU" sz="1300" b="1" dirty="0"/>
              <a:t>Állóvíz víztest: </a:t>
            </a:r>
            <a:r>
              <a:rPr lang="hu-HU" sz="1300" dirty="0"/>
              <a:t>50 </a:t>
            </a:r>
            <a:r>
              <a:rPr lang="hu-HU" sz="1300" dirty="0" err="1"/>
              <a:t>ha-nál</a:t>
            </a:r>
            <a:r>
              <a:rPr lang="hu-HU" sz="1300" dirty="0"/>
              <a:t> nagyobb területű állóvizek / állóvíz rendszerek</a:t>
            </a:r>
          </a:p>
          <a:p>
            <a:pPr lvl="1">
              <a:lnSpc>
                <a:spcPct val="160000"/>
              </a:lnSpc>
              <a:buFont typeface="Arial" pitchFamily="34" charset="0"/>
              <a:buChar char="•"/>
            </a:pPr>
            <a:r>
              <a:rPr lang="hu-HU" sz="1300" dirty="0"/>
              <a:t> </a:t>
            </a:r>
            <a:r>
              <a:rPr lang="hu-HU" sz="1300" b="1" dirty="0"/>
              <a:t>Felszín alatti víztest</a:t>
            </a:r>
            <a:r>
              <a:rPr lang="hu-HU" sz="1300" dirty="0"/>
              <a:t>: a felszín alatti víz egy vagy több víztartó képződményen belül lehatárolt része</a:t>
            </a:r>
          </a:p>
          <a:p>
            <a:pPr marL="285750" indent="-285750">
              <a:lnSpc>
                <a:spcPct val="160000"/>
              </a:lnSpc>
            </a:pPr>
            <a:endParaRPr lang="hu-HU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60000"/>
              </a:lnSpc>
            </a:pPr>
            <a:r>
              <a:rPr lang="hu-HU" sz="1600" b="1" dirty="0" smtClean="0"/>
              <a:t>Víztestek </a:t>
            </a:r>
            <a:r>
              <a:rPr lang="hu-HU" sz="1600" b="1" dirty="0"/>
              <a:t>kategóriái:</a:t>
            </a:r>
          </a:p>
          <a:p>
            <a:pPr lvl="1">
              <a:lnSpc>
                <a:spcPct val="160000"/>
              </a:lnSpc>
              <a:buFont typeface="Arial" pitchFamily="34" charset="0"/>
              <a:buChar char="•"/>
            </a:pPr>
            <a:r>
              <a:rPr lang="hu-HU" sz="1300" dirty="0"/>
              <a:t> </a:t>
            </a:r>
            <a:r>
              <a:rPr lang="hu-HU" sz="1300" b="1" dirty="0"/>
              <a:t>Természetes felszíni </a:t>
            </a:r>
            <a:r>
              <a:rPr lang="hu-HU" sz="1300" dirty="0"/>
              <a:t>(vízfolyás és állóvíz) </a:t>
            </a:r>
            <a:r>
              <a:rPr lang="hu-HU" sz="1300" b="1" dirty="0"/>
              <a:t>víztestek</a:t>
            </a:r>
          </a:p>
          <a:p>
            <a:pPr lvl="1">
              <a:lnSpc>
                <a:spcPct val="160000"/>
              </a:lnSpc>
              <a:buFont typeface="Arial" pitchFamily="34" charset="0"/>
              <a:buChar char="•"/>
            </a:pPr>
            <a:r>
              <a:rPr lang="hu-HU" sz="1300" dirty="0"/>
              <a:t> </a:t>
            </a:r>
            <a:r>
              <a:rPr lang="hu-HU" sz="1300" b="1" dirty="0"/>
              <a:t>Erősen módosított felszíni </a:t>
            </a:r>
            <a:r>
              <a:rPr lang="hu-HU" sz="1300" dirty="0"/>
              <a:t>(vízfolyás és állóvíz) </a:t>
            </a:r>
            <a:r>
              <a:rPr lang="hu-HU" sz="1300" b="1" dirty="0"/>
              <a:t>víztestek:</a:t>
            </a:r>
            <a:r>
              <a:rPr lang="hu-HU" sz="1300" dirty="0"/>
              <a:t> természetes eredetű, de az emberi </a:t>
            </a:r>
          </a:p>
          <a:p>
            <a:pPr lvl="1">
              <a:lnSpc>
                <a:spcPct val="160000"/>
              </a:lnSpc>
            </a:pPr>
            <a:r>
              <a:rPr lang="hu-HU" sz="1300" dirty="0"/>
              <a:t>tevékenység eredményeképpen jellegükben jelentősen megváltozott víztestek</a:t>
            </a:r>
          </a:p>
          <a:p>
            <a:pPr lvl="1">
              <a:lnSpc>
                <a:spcPct val="160000"/>
              </a:lnSpc>
              <a:buFont typeface="Arial" pitchFamily="34" charset="0"/>
              <a:buChar char="•"/>
            </a:pPr>
            <a:r>
              <a:rPr lang="hu-HU" sz="1300" dirty="0"/>
              <a:t> </a:t>
            </a:r>
            <a:r>
              <a:rPr lang="hu-HU" sz="1300" b="1" dirty="0"/>
              <a:t>Mesterséges felszíni </a:t>
            </a:r>
            <a:r>
              <a:rPr lang="hu-HU" sz="1300" dirty="0"/>
              <a:t>(vízfolyás és állóvíz) </a:t>
            </a:r>
            <a:r>
              <a:rPr lang="hu-HU" sz="1300" b="1" dirty="0"/>
              <a:t>víztestek: </a:t>
            </a:r>
            <a:r>
              <a:rPr lang="hu-HU" sz="1300" dirty="0"/>
              <a:t>korábbi „szárazulat” helyén, valamilyen cél elérése érdekében mesterségesen létrehozott felszíni vízterek, vízfelületek</a:t>
            </a:r>
          </a:p>
          <a:p>
            <a:pPr lvl="1">
              <a:lnSpc>
                <a:spcPct val="160000"/>
              </a:lnSpc>
              <a:buFont typeface="Arial" pitchFamily="34" charset="0"/>
              <a:buChar char="•"/>
            </a:pPr>
            <a:r>
              <a:rPr lang="hu-HU" sz="1300" dirty="0"/>
              <a:t> </a:t>
            </a:r>
            <a:r>
              <a:rPr lang="hu-HU" sz="1300" b="1" dirty="0"/>
              <a:t>Felszín alatti víztestek</a:t>
            </a:r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5780195" cy="864096"/>
          </a:xfrm>
        </p:spPr>
        <p:txBody>
          <a:bodyPr/>
          <a:lstStyle/>
          <a:p>
            <a:r>
              <a:rPr lang="hu-HU" dirty="0" smtClean="0"/>
              <a:t>Víztestek fajtái és kategóriái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19522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6068227" cy="864096"/>
          </a:xfrm>
        </p:spPr>
        <p:txBody>
          <a:bodyPr/>
          <a:lstStyle/>
          <a:p>
            <a:r>
              <a:rPr lang="hu-HU" dirty="0" smtClean="0"/>
              <a:t>A vízfolyás Víztestek típusai</a:t>
            </a:r>
            <a:endParaRPr lang="hu-HU" dirty="0"/>
          </a:p>
        </p:txBody>
      </p:sp>
      <p:pic>
        <p:nvPicPr>
          <p:cNvPr id="5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7" y="2220473"/>
            <a:ext cx="5072840" cy="3960440"/>
          </a:xfrm>
          <a:prstGeom prst="rect">
            <a:avLst/>
          </a:prstGeom>
        </p:spPr>
      </p:pic>
      <p:graphicFrame>
        <p:nvGraphicFramePr>
          <p:cNvPr id="16" name="Táblázat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803669"/>
              </p:ext>
            </p:extLst>
          </p:nvPr>
        </p:nvGraphicFramePr>
        <p:xfrm>
          <a:off x="5220072" y="2220473"/>
          <a:ext cx="3496414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8207"/>
                <a:gridCol w="1748207"/>
              </a:tblGrid>
              <a:tr h="318471"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Típus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Darabszám</a:t>
                      </a:r>
                      <a:endParaRPr lang="hu-HU" dirty="0"/>
                    </a:p>
                  </a:txBody>
                  <a:tcPr/>
                </a:tc>
              </a:tr>
              <a:tr h="318471"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2S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2</a:t>
                      </a:r>
                      <a:endParaRPr lang="hu-HU" dirty="0"/>
                    </a:p>
                  </a:txBody>
                  <a:tcPr/>
                </a:tc>
              </a:tr>
              <a:tr h="318471"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2M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4</a:t>
                      </a:r>
                      <a:endParaRPr lang="hu-HU" dirty="0"/>
                    </a:p>
                  </a:txBody>
                  <a:tcPr/>
                </a:tc>
              </a:tr>
              <a:tr h="318471"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3S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45</a:t>
                      </a:r>
                      <a:endParaRPr lang="hu-HU" dirty="0"/>
                    </a:p>
                  </a:txBody>
                  <a:tcPr/>
                </a:tc>
              </a:tr>
              <a:tr h="318471"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3M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25</a:t>
                      </a:r>
                      <a:endParaRPr lang="hu-HU" dirty="0"/>
                    </a:p>
                  </a:txBody>
                  <a:tcPr/>
                </a:tc>
              </a:tr>
              <a:tr h="318471"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4L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1</a:t>
                      </a:r>
                      <a:endParaRPr lang="hu-HU" dirty="0"/>
                    </a:p>
                  </a:txBody>
                  <a:tcPr/>
                </a:tc>
              </a:tr>
              <a:tr h="318471"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5S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1</a:t>
                      </a:r>
                      <a:endParaRPr lang="hu-HU" dirty="0"/>
                    </a:p>
                  </a:txBody>
                  <a:tcPr/>
                </a:tc>
              </a:tr>
              <a:tr h="318471"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5M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4</a:t>
                      </a:r>
                      <a:endParaRPr lang="hu-HU" dirty="0"/>
                    </a:p>
                  </a:txBody>
                  <a:tcPr/>
                </a:tc>
              </a:tr>
              <a:tr h="318471"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6S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7</a:t>
                      </a:r>
                      <a:endParaRPr lang="hu-HU" dirty="0"/>
                    </a:p>
                  </a:txBody>
                  <a:tcPr/>
                </a:tc>
              </a:tr>
              <a:tr h="318471"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6M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24</a:t>
                      </a:r>
                      <a:endParaRPr lang="hu-HU" dirty="0"/>
                    </a:p>
                  </a:txBody>
                  <a:tcPr/>
                </a:tc>
              </a:tr>
              <a:tr h="318471"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7L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3</a:t>
                      </a:r>
                      <a:endParaRPr lang="hu-H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Szövegdoboz 16"/>
          <p:cNvSpPr txBox="1"/>
          <p:nvPr/>
        </p:nvSpPr>
        <p:spPr>
          <a:xfrm>
            <a:off x="5652120" y="1772816"/>
            <a:ext cx="2610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116 db vízfolyás víztest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36484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678" y="1430778"/>
            <a:ext cx="4201461" cy="469106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" y="2780928"/>
            <a:ext cx="4640278" cy="2553147"/>
          </a:xfrm>
          <a:prstGeom prst="rect">
            <a:avLst/>
          </a:prstGeom>
          <a:noFill/>
          <a:ln w="31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334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5573196" cy="864096"/>
          </a:xfrm>
        </p:spPr>
        <p:txBody>
          <a:bodyPr/>
          <a:lstStyle/>
          <a:p>
            <a:r>
              <a:rPr lang="hu-HU" dirty="0" smtClean="0"/>
              <a:t>Az állóvíz </a:t>
            </a:r>
            <a:r>
              <a:rPr lang="hu-HU" dirty="0"/>
              <a:t>Víztestek típusai</a:t>
            </a:r>
          </a:p>
        </p:txBody>
      </p:sp>
      <p:pic>
        <p:nvPicPr>
          <p:cNvPr id="5" name="tabl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994" y="2645855"/>
            <a:ext cx="4763961" cy="2088232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5860156" y="2132856"/>
            <a:ext cx="2210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/>
              <a:t>30 </a:t>
            </a:r>
            <a:r>
              <a:rPr lang="hu-HU" dirty="0" smtClean="0"/>
              <a:t>db állóvíz víztest</a:t>
            </a:r>
            <a:endParaRPr lang="hu-HU" dirty="0"/>
          </a:p>
        </p:txBody>
      </p:sp>
      <p:graphicFrame>
        <p:nvGraphicFramePr>
          <p:cNvPr id="7" name="Tábláza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7919665"/>
              </p:ext>
            </p:extLst>
          </p:nvPr>
        </p:nvGraphicFramePr>
        <p:xfrm>
          <a:off x="5220072" y="2547199"/>
          <a:ext cx="3496414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8207"/>
                <a:gridCol w="1748207"/>
              </a:tblGrid>
              <a:tr h="318471"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Típus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Darabszám</a:t>
                      </a:r>
                      <a:endParaRPr lang="hu-HU" dirty="0"/>
                    </a:p>
                  </a:txBody>
                  <a:tcPr/>
                </a:tc>
              </a:tr>
              <a:tr h="318471"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1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1</a:t>
                      </a:r>
                      <a:endParaRPr lang="hu-HU" dirty="0"/>
                    </a:p>
                  </a:txBody>
                  <a:tcPr/>
                </a:tc>
              </a:tr>
              <a:tr h="318471"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2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2</a:t>
                      </a:r>
                      <a:endParaRPr lang="hu-HU" dirty="0"/>
                    </a:p>
                  </a:txBody>
                  <a:tcPr/>
                </a:tc>
              </a:tr>
              <a:tr h="318471"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3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1</a:t>
                      </a:r>
                      <a:endParaRPr lang="hu-HU" dirty="0"/>
                    </a:p>
                  </a:txBody>
                  <a:tcPr/>
                </a:tc>
              </a:tr>
              <a:tr h="318471"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6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23</a:t>
                      </a:r>
                      <a:endParaRPr lang="hu-HU" dirty="0"/>
                    </a:p>
                  </a:txBody>
                  <a:tcPr/>
                </a:tc>
              </a:tr>
              <a:tr h="318471"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7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3</a:t>
                      </a:r>
                      <a:endParaRPr lang="hu-H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022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459814"/>
            <a:ext cx="4257866" cy="4691063"/>
          </a:xfr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28" y="3140968"/>
            <a:ext cx="3883110" cy="1816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22744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7787208" cy="4691063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7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b="1" dirty="0" smtClean="0"/>
              <a:t>Természetes fürdőhelyek </a:t>
            </a:r>
            <a:r>
              <a:rPr lang="hu-HU" b="1" dirty="0"/>
              <a:t>és </a:t>
            </a:r>
            <a:r>
              <a:rPr lang="hu-HU" b="1" dirty="0" smtClean="0"/>
              <a:t>fürdővizek: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A </a:t>
            </a:r>
            <a:r>
              <a:rPr lang="hu-HU" dirty="0"/>
              <a:t>fürdővizek kijelölésének elveit a </a:t>
            </a:r>
            <a:r>
              <a:rPr lang="hu-HU" b="1" dirty="0"/>
              <a:t>78/2008 (IV. 3.) Korm. rendelet</a:t>
            </a:r>
            <a:r>
              <a:rPr lang="hu-HU" dirty="0"/>
              <a:t> határozza </a:t>
            </a:r>
            <a:r>
              <a:rPr lang="hu-HU" dirty="0" smtClean="0"/>
              <a:t>meg </a:t>
            </a:r>
            <a:endParaRPr lang="hu-HU" dirty="0"/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hu-HU" b="1" dirty="0" smtClean="0"/>
              <a:t>Védett természeti területek:</a:t>
            </a:r>
            <a:br>
              <a:rPr lang="hu-HU" b="1" dirty="0" smtClean="0"/>
            </a:br>
            <a:r>
              <a:rPr lang="hu-HU" dirty="0" smtClean="0"/>
              <a:t>- Halak </a:t>
            </a:r>
            <a:r>
              <a:rPr lang="hu-HU" dirty="0"/>
              <a:t>életfeltételeinek biztosítására kijelölt </a:t>
            </a:r>
            <a:r>
              <a:rPr lang="hu-HU" dirty="0" smtClean="0"/>
              <a:t>(pisztrángos</a:t>
            </a:r>
            <a:r>
              <a:rPr lang="hu-HU" dirty="0"/>
              <a:t>, márnás, </a:t>
            </a:r>
            <a:r>
              <a:rPr lang="hu-HU" dirty="0" err="1"/>
              <a:t>dévéres</a:t>
            </a:r>
            <a:r>
              <a:rPr lang="hu-HU" dirty="0"/>
              <a:t>) </a:t>
            </a:r>
            <a:r>
              <a:rPr lang="hu-HU" dirty="0" smtClean="0"/>
              <a:t>vizek</a:t>
            </a:r>
            <a:br>
              <a:rPr lang="hu-HU" dirty="0" smtClean="0"/>
            </a:br>
            <a:r>
              <a:rPr lang="hu-HU" dirty="0" smtClean="0"/>
              <a:t>- 1996</a:t>
            </a:r>
            <a:r>
              <a:rPr lang="hu-HU" dirty="0"/>
              <a:t>. évi LIII. Törvény (természetvédelmi törvény) által védett természeti </a:t>
            </a:r>
            <a:r>
              <a:rPr lang="hu-HU" dirty="0" smtClean="0"/>
              <a:t>területek</a:t>
            </a:r>
            <a:br>
              <a:rPr lang="hu-HU" dirty="0" smtClean="0"/>
            </a:br>
            <a:r>
              <a:rPr lang="hu-HU" dirty="0" smtClean="0"/>
              <a:t>- </a:t>
            </a:r>
            <a:r>
              <a:rPr lang="hu-HU" dirty="0" err="1" smtClean="0"/>
              <a:t>Natura</a:t>
            </a:r>
            <a:r>
              <a:rPr lang="hu-HU" dirty="0" smtClean="0"/>
              <a:t> </a:t>
            </a:r>
            <a:r>
              <a:rPr lang="hu-HU" dirty="0"/>
              <a:t>2000 (</a:t>
            </a:r>
            <a:r>
              <a:rPr lang="hu-HU" dirty="0" smtClean="0"/>
              <a:t>madárvédelmi és természet-megőrzési</a:t>
            </a:r>
            <a:r>
              <a:rPr lang="hu-HU" dirty="0"/>
              <a:t>) </a:t>
            </a:r>
            <a:r>
              <a:rPr lang="hu-HU" dirty="0" smtClean="0"/>
              <a:t>területek</a:t>
            </a:r>
            <a:br>
              <a:rPr lang="hu-HU" dirty="0" smtClean="0"/>
            </a:br>
            <a:r>
              <a:rPr lang="hu-HU" dirty="0" smtClean="0"/>
              <a:t>- </a:t>
            </a:r>
            <a:r>
              <a:rPr lang="hu-HU" dirty="0" err="1" smtClean="0"/>
              <a:t>Ramsari</a:t>
            </a:r>
            <a:r>
              <a:rPr lang="hu-HU" dirty="0" smtClean="0"/>
              <a:t> </a:t>
            </a:r>
            <a:r>
              <a:rPr lang="hu-HU" dirty="0"/>
              <a:t>egyezmény által kijelölt területek</a:t>
            </a:r>
          </a:p>
          <a:p>
            <a:endParaRPr lang="hu-HU" dirty="0"/>
          </a:p>
          <a:p>
            <a:r>
              <a:rPr lang="hu-HU" b="1" i="1" dirty="0" smtClean="0"/>
              <a:t>Felszín alatti vizekhez kapcsolódóan:</a:t>
            </a:r>
            <a:endParaRPr lang="hu-HU" b="1" i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b="1" dirty="0" smtClean="0"/>
              <a:t>Ivóvízkivételek védőterületei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b="1" dirty="0"/>
              <a:t>Tápanyag és </a:t>
            </a:r>
            <a:r>
              <a:rPr lang="hu-HU" b="1" dirty="0" err="1"/>
              <a:t>nitrátérzékeny</a:t>
            </a:r>
            <a:r>
              <a:rPr lang="hu-HU" b="1" dirty="0"/>
              <a:t> területek</a:t>
            </a: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Védett területek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844977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1101</TotalTime>
  <Words>1589</Words>
  <Application>Microsoft Office PowerPoint</Application>
  <PresentationFormat>Diavetítés a képernyőre (4:3 oldalarány)</PresentationFormat>
  <Paragraphs>355</Paragraphs>
  <Slides>39</Slides>
  <Notes>3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39</vt:i4>
      </vt:variant>
    </vt:vector>
  </HeadingPairs>
  <TitlesOfParts>
    <vt:vector size="40" baseType="lpstr">
      <vt:lpstr>Office-téma</vt:lpstr>
      <vt:lpstr>PowerPoint bemutató</vt:lpstr>
      <vt:lpstr>A bemutatott terület</vt:lpstr>
      <vt:lpstr>A vGT Módszere - DPSIR</vt:lpstr>
      <vt:lpstr>Víztestek fajtái és kategóriái</vt:lpstr>
      <vt:lpstr>A vízfolyás Víztestek típusai</vt:lpstr>
      <vt:lpstr>PowerPoint bemutató</vt:lpstr>
      <vt:lpstr>Az állóvíz Víztestek típusai</vt:lpstr>
      <vt:lpstr>PowerPoint bemutató</vt:lpstr>
      <vt:lpstr>Védett területek</vt:lpstr>
      <vt:lpstr>Természetes fürdőhelyek és fürdővizek</vt:lpstr>
      <vt:lpstr>Védett természeti területek</vt:lpstr>
      <vt:lpstr>Natura 2000 és egyéb védett területek</vt:lpstr>
      <vt:lpstr>Emberi tevékenységből adódó terhelések és hatásaik („D+P+I”)</vt:lpstr>
      <vt:lpstr>PowerPoint bemutató</vt:lpstr>
      <vt:lpstr>Pontszerű szennyező források IPARI és egyéb SZENNYVÍZ-BEVEZETÉSEK</vt:lpstr>
      <vt:lpstr>Pontszerű szennyező források E-PRTR ÉS SEVESO ÜZEMEK</vt:lpstr>
      <vt:lpstr>Völgyzárógátak, fenékküszöbök, tározók, töltések</vt:lpstr>
      <vt:lpstr>Hidromorfológiai befolyásoltság Morfológia</vt:lpstr>
      <vt:lpstr>Hidromorfológiai befolyásoltság hidrológia</vt:lpstr>
      <vt:lpstr>VÍZKIVÉTELEK FELSZÍNI VIZEKBŐL</vt:lpstr>
      <vt:lpstr>VÍZKIVÉTELEK FELSZÍNI VIZEKBŐL II.</vt:lpstr>
      <vt:lpstr>Felszíni vizek Állapotértékelése („S”)</vt:lpstr>
      <vt:lpstr>Ökológiai állapot</vt:lpstr>
      <vt:lpstr>FELSZÍNI VÍZTESTEK ÖKOLÓGIAI MINŐSÍTÉSE</vt:lpstr>
      <vt:lpstr>Biológiai Állapot</vt:lpstr>
      <vt:lpstr>Fizikai-kémiai állapot</vt:lpstr>
      <vt:lpstr>Ökológiai állapot</vt:lpstr>
      <vt:lpstr>Kémiai Állapot</vt:lpstr>
      <vt:lpstr>FELSZÍNI VÍZTESTEK Kémiai MINŐSÍTÉSE</vt:lpstr>
      <vt:lpstr>Intézkedések („R”)</vt:lpstr>
      <vt:lpstr>Intézkedések II.</vt:lpstr>
      <vt:lpstr>VGT1 eredményei</vt:lpstr>
      <vt:lpstr>„Jó gyarkolat” 1: Váli-völgy vízrendezése KEHOP 1.3.0 projekt</vt:lpstr>
      <vt:lpstr>„Jó gyarkolat” 2: Séd-Nádor-Gaja vízrendszer rehabilitációja I. ütem KEHOP 1.5.0 projekt</vt:lpstr>
      <vt:lpstr>Intézkedési csomagok a VGT2-ben</vt:lpstr>
      <vt:lpstr>VGT2 és ÁKK összehangolása</vt:lpstr>
      <vt:lpstr>Források</vt:lpstr>
      <vt:lpstr>PowerPoint bemutató</vt:lpstr>
      <vt:lpstr>KÖSZÖNÖM  A FIGYELMET!</vt:lpstr>
    </vt:vector>
  </TitlesOfParts>
  <Company>novak.adam@gmail.com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Felszíni vizeket érintő jelentős terhelések, hatásuk és intézkedések a KDTVIZIG területén</dc:title>
  <dc:creator>Szabó Péter</dc:creator>
  <cp:lastModifiedBy>Szabó Péter</cp:lastModifiedBy>
  <cp:revision>101</cp:revision>
  <dcterms:created xsi:type="dcterms:W3CDTF">2014-03-03T11:13:53Z</dcterms:created>
  <dcterms:modified xsi:type="dcterms:W3CDTF">2015-08-12T05:29:57Z</dcterms:modified>
</cp:coreProperties>
</file>