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8"/>
  </p:notesMasterIdLst>
  <p:sldIdLst>
    <p:sldId id="256" r:id="rId2"/>
    <p:sldId id="259" r:id="rId3"/>
    <p:sldId id="266" r:id="rId4"/>
    <p:sldId id="280" r:id="rId5"/>
    <p:sldId id="281" r:id="rId6"/>
    <p:sldId id="279" r:id="rId7"/>
    <p:sldId id="277" r:id="rId8"/>
    <p:sldId id="278" r:id="rId9"/>
    <p:sldId id="268" r:id="rId10"/>
    <p:sldId id="269" r:id="rId11"/>
    <p:sldId id="300" r:id="rId12"/>
    <p:sldId id="301" r:id="rId13"/>
    <p:sldId id="302" r:id="rId14"/>
    <p:sldId id="303" r:id="rId15"/>
    <p:sldId id="304" r:id="rId16"/>
    <p:sldId id="305" r:id="rId17"/>
    <p:sldId id="267" r:id="rId18"/>
    <p:sldId id="292" r:id="rId19"/>
    <p:sldId id="289" r:id="rId20"/>
    <p:sldId id="290" r:id="rId21"/>
    <p:sldId id="291" r:id="rId22"/>
    <p:sldId id="293" r:id="rId23"/>
    <p:sldId id="295" r:id="rId24"/>
    <p:sldId id="294" r:id="rId25"/>
    <p:sldId id="270" r:id="rId26"/>
    <p:sldId id="297" r:id="rId27"/>
    <p:sldId id="296" r:id="rId28"/>
    <p:sldId id="271" r:id="rId29"/>
    <p:sldId id="299" r:id="rId30"/>
    <p:sldId id="298" r:id="rId31"/>
    <p:sldId id="274" r:id="rId32"/>
    <p:sldId id="262" r:id="rId33"/>
    <p:sldId id="273" r:id="rId34"/>
    <p:sldId id="288" r:id="rId35"/>
    <p:sldId id="263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vízminőségi hatásokkal is kell foglalkozni.</a:t>
            </a:r>
            <a:r>
              <a:rPr lang="hu-HU" baseline="0" dirty="0" smtClean="0"/>
              <a:t>  Nem lehet csak HIMO szempontból vizsgálni a problémát. </a:t>
            </a:r>
          </a:p>
          <a:p>
            <a:r>
              <a:rPr lang="hu-HU" dirty="0" smtClean="0"/>
              <a:t>Ennél a diánál</a:t>
            </a:r>
            <a:r>
              <a:rPr lang="hu-HU" baseline="0" dirty="0" smtClean="0"/>
              <a:t> esetleg célszerű hangsúlyozni, hogy itt mederelzárással kialakított ún. völgyzárógátas tározókról van szó. A vízfolyások medrét nem tartalmazó ún. oldaltározók esetén a vízfolyásra gyakorolt hatások lényegesen kisebbek, gyakorlatilag vízkivételről és vízvisszavezetésről van szó. A vízkivétel mennyisége, illetve a vízvisszavezetés időbeli  szétosztása és minősége lehet a folyó víztest szempontjából kérdéses. A tározó vízminősége csak akkor jelenik meg a </a:t>
            </a:r>
            <a:r>
              <a:rPr lang="hu-HU" baseline="0" dirty="0" err="1" smtClean="0"/>
              <a:t>VGT-ben</a:t>
            </a:r>
            <a:r>
              <a:rPr lang="hu-HU" baseline="0" dirty="0" smtClean="0"/>
              <a:t>, ha az oldaltározót víztestként jelölték ki. Ennek kritériumait viszont a hasznosítás határozza meg (kivéve a vízleeresztést). Nem ide tartozik. Ha nagy tározókról van szó, akkor a tározótér lehet önálló víztest, de ez a bemutatott hatásokat nem érinti, és ebben az esetben a tározó vízminősége is ide tartozik.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18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Megjegyzés: a Kapos</a:t>
            </a:r>
            <a:r>
              <a:rPr lang="hu-HU" baseline="0" dirty="0" smtClean="0"/>
              <a:t> és a Koppány mellékvízfolyásai önálló víztestek, ezért ezekre külön-külön vonatkoznak a feltételek. 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Lehet úgy is</a:t>
            </a:r>
            <a:r>
              <a:rPr lang="hu-HU" baseline="0" dirty="0" smtClean="0"/>
              <a:t> megoldani, hogy az intézkedés rövidített leírása a baloldalon és egy kép a jobb oldalon. De tekintve, hogy ez nem egy önálló előadás, ez talán sok lenne…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52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2015.07.20.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128792" cy="2808312"/>
          </a:xfrm>
        </p:spPr>
        <p:txBody>
          <a:bodyPr/>
          <a:lstStyle/>
          <a:p>
            <a:r>
              <a:rPr lang="hu-HU" sz="2800" dirty="0"/>
              <a:t>A VÍZGYŰJTŐ - GAZDÁLKODÁSI TERV FELÜLVIZSGÁLATA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szakmai  </a:t>
            </a:r>
            <a:r>
              <a:rPr lang="hu-HU" sz="2800" dirty="0"/>
              <a:t>FÓRUM</a:t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A víztestekre vonatkozó intézkedések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nyuduvizig.hu/templates/nyuduvizigtemplate/img/head/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17" y="5278253"/>
            <a:ext cx="611704" cy="60341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1239231" y="3298339"/>
            <a:ext cx="5262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Juhász István</a:t>
            </a:r>
          </a:p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Nyugat-dunántúli Vízügyi Igazgatóság</a:t>
            </a:r>
          </a:p>
          <a:p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Vízvédelmi és Vízgyűjtő-gazdálkodási Osztály 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juhasz.istvan</a:t>
            </a:r>
            <a:r>
              <a:rPr lang="hu-H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nyuduvizig.hu</a:t>
            </a:r>
            <a:endParaRPr lang="hu-H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DPSIR   </a:t>
            </a:r>
            <a:r>
              <a:rPr lang="hu-HU" cap="none" dirty="0" smtClean="0">
                <a:solidFill>
                  <a:srgbClr val="FF0000"/>
                </a:solidFill>
              </a:rPr>
              <a:t>D</a:t>
            </a:r>
            <a:r>
              <a:rPr lang="hu-HU" cap="none" dirty="0" smtClean="0"/>
              <a:t>river </a:t>
            </a:r>
            <a:r>
              <a:rPr lang="hu-HU" cap="none" dirty="0" err="1" smtClean="0">
                <a:solidFill>
                  <a:srgbClr val="FF0000"/>
                </a:solidFill>
              </a:rPr>
              <a:t>P</a:t>
            </a:r>
            <a:r>
              <a:rPr lang="hu-HU" cap="none" dirty="0" err="1" smtClean="0"/>
              <a:t>ressure</a:t>
            </a:r>
            <a:r>
              <a:rPr lang="hu-HU" cap="none" dirty="0" smtClean="0"/>
              <a:t> </a:t>
            </a:r>
            <a:r>
              <a:rPr lang="hu-HU" cap="none" dirty="0" smtClean="0">
                <a:solidFill>
                  <a:srgbClr val="FF0000"/>
                </a:solidFill>
              </a:rPr>
              <a:t>S</a:t>
            </a:r>
            <a:r>
              <a:rPr lang="hu-HU" cap="none" dirty="0" smtClean="0"/>
              <a:t>tatus </a:t>
            </a:r>
            <a:r>
              <a:rPr lang="hu-HU" cap="none" dirty="0" err="1" smtClean="0">
                <a:solidFill>
                  <a:srgbClr val="FF0000"/>
                </a:solidFill>
              </a:rPr>
              <a:t>I</a:t>
            </a:r>
            <a:r>
              <a:rPr lang="hu-HU" cap="none" dirty="0" err="1" smtClean="0"/>
              <a:t>mpact</a:t>
            </a:r>
            <a:r>
              <a:rPr lang="hu-HU" cap="none" dirty="0" smtClean="0"/>
              <a:t> </a:t>
            </a:r>
            <a:r>
              <a:rPr lang="hu-HU" cap="none" dirty="0" err="1" smtClean="0">
                <a:solidFill>
                  <a:srgbClr val="FF0000"/>
                </a:solidFill>
              </a:rPr>
              <a:t>R</a:t>
            </a:r>
            <a:r>
              <a:rPr lang="hu-HU" cap="none" dirty="0" err="1" smtClean="0"/>
              <a:t>esponse</a:t>
            </a:r>
            <a:endParaRPr lang="hu-HU" cap="none" dirty="0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755576" y="5501167"/>
            <a:ext cx="757237" cy="74453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75005" y="5727521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D</a:t>
            </a:r>
            <a:endParaRPr lang="hu-HU" sz="2000" b="1" dirty="0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755576" y="4865546"/>
            <a:ext cx="782637" cy="772319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3128239" y="5206185"/>
            <a:ext cx="832487" cy="7651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3359175" y="5388717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R</a:t>
            </a:r>
            <a:endParaRPr lang="hu-HU" sz="2000" b="1" dirty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082706" y="2636764"/>
            <a:ext cx="21546" cy="215380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1350099" y="3501008"/>
            <a:ext cx="311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Intézkedést igénylő  </a:t>
            </a:r>
          </a:p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terhelés/beavatkozás  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989431" y="5051651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P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4443992" y="4988607"/>
            <a:ext cx="365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Az </a:t>
            </a:r>
            <a:r>
              <a:rPr lang="hu-HU" dirty="0" smtClean="0"/>
              <a:t>intézkedések  </a:t>
            </a:r>
            <a:r>
              <a:rPr lang="hu-HU" dirty="0"/>
              <a:t>a </a:t>
            </a:r>
            <a:r>
              <a:rPr lang="hu-HU" dirty="0" smtClean="0"/>
              <a:t>terhelések/beavatkozások alapján lesz tervezve</a:t>
            </a:r>
            <a:endParaRPr lang="hu-HU" dirty="0"/>
          </a:p>
        </p:txBody>
      </p:sp>
      <p:grpSp>
        <p:nvGrpSpPr>
          <p:cNvPr id="52" name="Csoportba foglalás 51"/>
          <p:cNvGrpSpPr/>
          <p:nvPr/>
        </p:nvGrpSpPr>
        <p:grpSpPr>
          <a:xfrm>
            <a:off x="712934" y="1209076"/>
            <a:ext cx="2562971" cy="1856866"/>
            <a:chOff x="712934" y="1209076"/>
            <a:chExt cx="2562971" cy="1856866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2542462" y="1209076"/>
              <a:ext cx="733443" cy="72390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2000"/>
            </a:p>
          </p:txBody>
        </p:sp>
        <p:grpSp>
          <p:nvGrpSpPr>
            <p:cNvPr id="51" name="Csoportba foglalás 50"/>
            <p:cNvGrpSpPr/>
            <p:nvPr/>
          </p:nvGrpSpPr>
          <p:grpSpPr>
            <a:xfrm>
              <a:off x="712934" y="1404218"/>
              <a:ext cx="2415305" cy="1661724"/>
              <a:chOff x="712934" y="1404218"/>
              <a:chExt cx="2415305" cy="1661724"/>
            </a:xfrm>
          </p:grpSpPr>
          <p:sp>
            <p:nvSpPr>
              <p:cNvPr id="7" name="Oval 18"/>
              <p:cNvSpPr>
                <a:spLocks noChangeArrowheads="1"/>
              </p:cNvSpPr>
              <p:nvPr/>
            </p:nvSpPr>
            <p:spPr bwMode="auto">
              <a:xfrm>
                <a:off x="712934" y="1604273"/>
                <a:ext cx="782637" cy="772319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8" name="Oval 19"/>
              <p:cNvSpPr>
                <a:spLocks noChangeArrowheads="1"/>
              </p:cNvSpPr>
              <p:nvPr/>
            </p:nvSpPr>
            <p:spPr bwMode="auto">
              <a:xfrm>
                <a:off x="2063591" y="2313598"/>
                <a:ext cx="805402" cy="7523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11" name="Text Box 22"/>
              <p:cNvSpPr txBox="1">
                <a:spLocks noChangeArrowheads="1"/>
              </p:cNvSpPr>
              <p:nvPr/>
            </p:nvSpPr>
            <p:spPr bwMode="auto">
              <a:xfrm>
                <a:off x="951848" y="1790377"/>
                <a:ext cx="3561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b="1" dirty="0" smtClean="0"/>
                  <a:t>P</a:t>
                </a: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2725538" y="1404218"/>
                <a:ext cx="4027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2000" b="1" dirty="0" smtClean="0"/>
                  <a:t>S</a:t>
                </a:r>
                <a:endParaRPr lang="hu-HU" sz="2000" b="1" dirty="0"/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2339752" y="2524834"/>
                <a:ext cx="25519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b="1" dirty="0" smtClean="0"/>
                  <a:t>I</a:t>
                </a:r>
                <a:endParaRPr lang="hu-HU" sz="2000" b="1" dirty="0"/>
              </a:p>
            </p:txBody>
          </p:sp>
          <p:cxnSp>
            <p:nvCxnSpPr>
              <p:cNvPr id="26" name="Egyenes összekötő nyíllal 25"/>
              <p:cNvCxnSpPr>
                <a:stCxn id="7" idx="6"/>
              </p:cNvCxnSpPr>
              <p:nvPr/>
            </p:nvCxnSpPr>
            <p:spPr>
              <a:xfrm flipV="1">
                <a:off x="1495571" y="1604274"/>
                <a:ext cx="1013289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nyíllal 26"/>
              <p:cNvCxnSpPr/>
              <p:nvPr/>
            </p:nvCxnSpPr>
            <p:spPr>
              <a:xfrm flipH="1">
                <a:off x="2569193" y="1916832"/>
                <a:ext cx="156345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nyíllal 38"/>
              <p:cNvCxnSpPr>
                <a:endCxn id="7" idx="5"/>
              </p:cNvCxnSpPr>
              <p:nvPr/>
            </p:nvCxnSpPr>
            <p:spPr>
              <a:xfrm flipH="1" flipV="1">
                <a:off x="1380956" y="2263489"/>
                <a:ext cx="621259" cy="37327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Egyenes összekötő nyíllal 48"/>
          <p:cNvCxnSpPr/>
          <p:nvPr/>
        </p:nvCxnSpPr>
        <p:spPr>
          <a:xfrm>
            <a:off x="1570985" y="5531178"/>
            <a:ext cx="1440160" cy="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9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Völgyzárógátas tározók CÉLJA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484784"/>
            <a:ext cx="4127519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 </a:t>
            </a:r>
            <a:r>
              <a:rPr lang="hu-HU" dirty="0" smtClean="0"/>
              <a:t>DPSIR </a:t>
            </a:r>
            <a:r>
              <a:rPr lang="hu-HU" dirty="0" smtClean="0"/>
              <a:t>rendszerben </a:t>
            </a:r>
            <a:r>
              <a:rPr lang="hu-HU" dirty="0" smtClean="0">
                <a:solidFill>
                  <a:schemeClr val="tx2"/>
                </a:solidFill>
              </a:rPr>
              <a:t>a hajtóerő (D) </a:t>
            </a:r>
            <a:r>
              <a:rPr lang="hu-HU" dirty="0" smtClean="0"/>
              <a:t>az előzőekben megfogalmazott általános célon kívül függ attól, hogy </a:t>
            </a:r>
            <a:r>
              <a:rPr lang="hu-HU" dirty="0" smtClean="0">
                <a:solidFill>
                  <a:schemeClr val="tx2"/>
                </a:solidFill>
              </a:rPr>
              <a:t>milyen célra hasznosítják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 tározót.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A területen előforduló használatok: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Halgazdaság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Horgászat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/>
              <a:t>E</a:t>
            </a:r>
            <a:r>
              <a:rPr lang="hu-HU" dirty="0" smtClean="0"/>
              <a:t>gyéb rekreáció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/>
              <a:t>Öntözés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Árvízcsökkentés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hu-HU" dirty="0" smtClean="0"/>
          </a:p>
          <a:p>
            <a:pPr lvl="0"/>
            <a:r>
              <a:rPr lang="hu-HU" dirty="0" smtClean="0"/>
              <a:t>A többcélú tározók esetében a fentiek közül több is előfordul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pic>
        <p:nvPicPr>
          <p:cNvPr id="3074" name="Picture 2" descr="http://www.zalagyongyszem.hu/zalacsany/images/stories/legifoto%20to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1000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977071" y="4676943"/>
            <a:ext cx="3810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Pl.: Szajki-tavak (horgászat, halászat, rekreáció), Döröskei-tó (rekreáció), </a:t>
            </a:r>
            <a:r>
              <a:rPr lang="hu-HU" dirty="0" err="1" smtClean="0"/>
              <a:t>Vadása-tó</a:t>
            </a:r>
            <a:r>
              <a:rPr lang="hu-HU" dirty="0" smtClean="0"/>
              <a:t> (rekreáció), Borostyán-tó (horgászat), </a:t>
            </a:r>
            <a:r>
              <a:rPr lang="hu-HU" dirty="0" err="1" smtClean="0"/>
              <a:t>Máriaújfalui-tó</a:t>
            </a:r>
            <a:r>
              <a:rPr lang="hu-HU" dirty="0" smtClean="0"/>
              <a:t> (</a:t>
            </a:r>
            <a:r>
              <a:rPr lang="hu-HU" dirty="0" err="1" smtClean="0"/>
              <a:t>horgászat</a:t>
            </a:r>
            <a:r>
              <a:rPr lang="hu-HU" dirty="0" smtClean="0"/>
              <a:t>), Zalacsányi-tó (horgászat)</a:t>
            </a:r>
          </a:p>
        </p:txBody>
      </p:sp>
    </p:spTree>
    <p:extLst>
      <p:ext uri="{BB962C8B-B14F-4D97-AF65-F5344CB8AC3E}">
        <p14:creationId xmlns:p14="http://schemas.microsoft.com/office/powerpoint/2010/main" val="25285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tározás</a:t>
            </a:r>
            <a:r>
              <a:rPr lang="hu-HU" dirty="0" smtClean="0"/>
              <a:t> befolyásolja a vízfolyások állapotát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8801" y="1214305"/>
            <a:ext cx="86894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A </a:t>
            </a:r>
            <a:r>
              <a:rPr lang="hu-HU" dirty="0" smtClean="0"/>
              <a:t>DPSIR </a:t>
            </a:r>
            <a:r>
              <a:rPr lang="hu-HU" dirty="0"/>
              <a:t>rendszerben </a:t>
            </a:r>
            <a:r>
              <a:rPr lang="hu-HU" dirty="0" smtClean="0"/>
              <a:t>a  gáttal kialakított tározó </a:t>
            </a:r>
            <a:r>
              <a:rPr lang="hu-HU" dirty="0" smtClean="0">
                <a:solidFill>
                  <a:schemeClr val="tx2"/>
                </a:solidFill>
              </a:rPr>
              <a:t>ún.  terhelésnek (P) </a:t>
            </a:r>
            <a:r>
              <a:rPr lang="hu-HU" dirty="0" smtClean="0"/>
              <a:t>számít, amely befolyásolja a vizek </a:t>
            </a:r>
            <a:r>
              <a:rPr lang="hu-HU" dirty="0" smtClean="0">
                <a:solidFill>
                  <a:schemeClr val="tx2"/>
                </a:solidFill>
              </a:rPr>
              <a:t>mennyiségi</a:t>
            </a:r>
            <a:r>
              <a:rPr lang="hu-HU" dirty="0" smtClean="0"/>
              <a:t> (vízhozam, vízállás, sebesség), </a:t>
            </a:r>
            <a:r>
              <a:rPr lang="hu-HU" dirty="0" smtClean="0">
                <a:solidFill>
                  <a:schemeClr val="tx2"/>
                </a:solidFill>
              </a:rPr>
              <a:t>minőségi </a:t>
            </a:r>
            <a:r>
              <a:rPr lang="hu-HU" dirty="0" smtClean="0"/>
              <a:t>(biológiai, kémiai) </a:t>
            </a:r>
            <a:r>
              <a:rPr lang="hu-HU" dirty="0" smtClean="0">
                <a:solidFill>
                  <a:schemeClr val="tx2"/>
                </a:solidFill>
              </a:rPr>
              <a:t>állapotát (S)</a:t>
            </a:r>
            <a:r>
              <a:rPr lang="hu-HU" dirty="0" smtClean="0"/>
              <a:t>, a tározóban, a </a:t>
            </a:r>
            <a:r>
              <a:rPr lang="hu-HU" dirty="0" err="1" smtClean="0"/>
              <a:t>felvízen</a:t>
            </a:r>
            <a:r>
              <a:rPr lang="hu-HU" dirty="0" smtClean="0"/>
              <a:t> és az </a:t>
            </a:r>
            <a:r>
              <a:rPr lang="hu-HU" dirty="0" err="1" smtClean="0"/>
              <a:t>alvízen</a:t>
            </a:r>
            <a:r>
              <a:rPr lang="hu-HU" dirty="0" smtClean="0"/>
              <a:t> egyaránt. </a:t>
            </a:r>
          </a:p>
          <a:p>
            <a:pPr lvl="0"/>
            <a:r>
              <a:rPr lang="hu-HU" dirty="0" smtClean="0"/>
              <a:t>Az üzemeltetéstől függően a következő </a:t>
            </a:r>
            <a:r>
              <a:rPr lang="hu-HU" dirty="0" smtClean="0">
                <a:solidFill>
                  <a:schemeClr val="tx2"/>
                </a:solidFill>
              </a:rPr>
              <a:t>hatások (I)</a:t>
            </a:r>
            <a:r>
              <a:rPr lang="hu-HU" dirty="0" smtClean="0"/>
              <a:t>  léphetnek fel. 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281139" y="6196867"/>
            <a:ext cx="58628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Ha a tározó felülete &lt; 50 ha, akkor a folyó víztest része, egyébként 3 víztest: </a:t>
            </a:r>
            <a:r>
              <a:rPr lang="hu-HU" dirty="0" err="1" smtClean="0"/>
              <a:t>felvízi</a:t>
            </a:r>
            <a:r>
              <a:rPr lang="hu-HU" dirty="0" smtClean="0"/>
              <a:t> folyó, tározó, </a:t>
            </a:r>
            <a:r>
              <a:rPr lang="hu-HU" dirty="0" err="1" smtClean="0"/>
              <a:t>alvízi</a:t>
            </a:r>
            <a:r>
              <a:rPr lang="hu-HU" dirty="0" smtClean="0"/>
              <a:t> folyó. 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3848100" y="3619500"/>
            <a:ext cx="1517650" cy="1460500"/>
          </a:xfrm>
          <a:custGeom>
            <a:avLst/>
            <a:gdLst>
              <a:gd name="connsiteX0" fmla="*/ 336550 w 1517650"/>
              <a:gd name="connsiteY0" fmla="*/ 1460500 h 1460500"/>
              <a:gd name="connsiteX1" fmla="*/ 514350 w 1517650"/>
              <a:gd name="connsiteY1" fmla="*/ 1282700 h 1460500"/>
              <a:gd name="connsiteX2" fmla="*/ 558800 w 1517650"/>
              <a:gd name="connsiteY2" fmla="*/ 1143000 h 1460500"/>
              <a:gd name="connsiteX3" fmla="*/ 615950 w 1517650"/>
              <a:gd name="connsiteY3" fmla="*/ 1016000 h 1460500"/>
              <a:gd name="connsiteX4" fmla="*/ 698500 w 1517650"/>
              <a:gd name="connsiteY4" fmla="*/ 939800 h 1460500"/>
              <a:gd name="connsiteX5" fmla="*/ 958850 w 1517650"/>
              <a:gd name="connsiteY5" fmla="*/ 800100 h 1460500"/>
              <a:gd name="connsiteX6" fmla="*/ 1009650 w 1517650"/>
              <a:gd name="connsiteY6" fmla="*/ 698500 h 1460500"/>
              <a:gd name="connsiteX7" fmla="*/ 996950 w 1517650"/>
              <a:gd name="connsiteY7" fmla="*/ 596900 h 1460500"/>
              <a:gd name="connsiteX8" fmla="*/ 1066800 w 1517650"/>
              <a:gd name="connsiteY8" fmla="*/ 476250 h 1460500"/>
              <a:gd name="connsiteX9" fmla="*/ 1143000 w 1517650"/>
              <a:gd name="connsiteY9" fmla="*/ 387350 h 1460500"/>
              <a:gd name="connsiteX10" fmla="*/ 1320800 w 1517650"/>
              <a:gd name="connsiteY10" fmla="*/ 330200 h 1460500"/>
              <a:gd name="connsiteX11" fmla="*/ 1454150 w 1517650"/>
              <a:gd name="connsiteY11" fmla="*/ 196850 h 1460500"/>
              <a:gd name="connsiteX12" fmla="*/ 1517650 w 1517650"/>
              <a:gd name="connsiteY12" fmla="*/ 12700 h 1460500"/>
              <a:gd name="connsiteX13" fmla="*/ 1428750 w 1517650"/>
              <a:gd name="connsiteY13" fmla="*/ 0 h 1460500"/>
              <a:gd name="connsiteX14" fmla="*/ 1327150 w 1517650"/>
              <a:gd name="connsiteY14" fmla="*/ 133350 h 1460500"/>
              <a:gd name="connsiteX15" fmla="*/ 1162050 w 1517650"/>
              <a:gd name="connsiteY15" fmla="*/ 260350 h 1460500"/>
              <a:gd name="connsiteX16" fmla="*/ 1009650 w 1517650"/>
              <a:gd name="connsiteY16" fmla="*/ 336550 h 1460500"/>
              <a:gd name="connsiteX17" fmla="*/ 857250 w 1517650"/>
              <a:gd name="connsiteY17" fmla="*/ 374650 h 1460500"/>
              <a:gd name="connsiteX18" fmla="*/ 685800 w 1517650"/>
              <a:gd name="connsiteY18" fmla="*/ 463550 h 1460500"/>
              <a:gd name="connsiteX19" fmla="*/ 577850 w 1517650"/>
              <a:gd name="connsiteY19" fmla="*/ 603250 h 1460500"/>
              <a:gd name="connsiteX20" fmla="*/ 539750 w 1517650"/>
              <a:gd name="connsiteY20" fmla="*/ 685800 h 1460500"/>
              <a:gd name="connsiteX21" fmla="*/ 412750 w 1517650"/>
              <a:gd name="connsiteY21" fmla="*/ 749300 h 1460500"/>
              <a:gd name="connsiteX22" fmla="*/ 273050 w 1517650"/>
              <a:gd name="connsiteY22" fmla="*/ 850900 h 1460500"/>
              <a:gd name="connsiteX23" fmla="*/ 273050 w 1517650"/>
              <a:gd name="connsiteY23" fmla="*/ 901700 h 1460500"/>
              <a:gd name="connsiteX24" fmla="*/ 215900 w 1517650"/>
              <a:gd name="connsiteY24" fmla="*/ 977900 h 1460500"/>
              <a:gd name="connsiteX25" fmla="*/ 76200 w 1517650"/>
              <a:gd name="connsiteY25" fmla="*/ 1092200 h 1460500"/>
              <a:gd name="connsiteX26" fmla="*/ 0 w 1517650"/>
              <a:gd name="connsiteY26" fmla="*/ 1212850 h 1460500"/>
              <a:gd name="connsiteX27" fmla="*/ 0 w 1517650"/>
              <a:gd name="connsiteY27" fmla="*/ 1314450 h 1460500"/>
              <a:gd name="connsiteX28" fmla="*/ 25400 w 1517650"/>
              <a:gd name="connsiteY28" fmla="*/ 140335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17650" h="1460500">
                <a:moveTo>
                  <a:pt x="336550" y="1460500"/>
                </a:moveTo>
                <a:lnTo>
                  <a:pt x="514350" y="1282700"/>
                </a:lnTo>
                <a:lnTo>
                  <a:pt x="558800" y="1143000"/>
                </a:lnTo>
                <a:lnTo>
                  <a:pt x="615950" y="1016000"/>
                </a:lnTo>
                <a:lnTo>
                  <a:pt x="698500" y="939800"/>
                </a:lnTo>
                <a:lnTo>
                  <a:pt x="958850" y="800100"/>
                </a:lnTo>
                <a:lnTo>
                  <a:pt x="1009650" y="698500"/>
                </a:lnTo>
                <a:lnTo>
                  <a:pt x="996950" y="596900"/>
                </a:lnTo>
                <a:lnTo>
                  <a:pt x="1066800" y="476250"/>
                </a:lnTo>
                <a:lnTo>
                  <a:pt x="1143000" y="387350"/>
                </a:lnTo>
                <a:lnTo>
                  <a:pt x="1320800" y="330200"/>
                </a:lnTo>
                <a:lnTo>
                  <a:pt x="1454150" y="196850"/>
                </a:lnTo>
                <a:lnTo>
                  <a:pt x="1517650" y="12700"/>
                </a:lnTo>
                <a:lnTo>
                  <a:pt x="1428750" y="0"/>
                </a:lnTo>
                <a:lnTo>
                  <a:pt x="1327150" y="133350"/>
                </a:lnTo>
                <a:lnTo>
                  <a:pt x="1162050" y="260350"/>
                </a:lnTo>
                <a:lnTo>
                  <a:pt x="1009650" y="336550"/>
                </a:lnTo>
                <a:lnTo>
                  <a:pt x="857250" y="374650"/>
                </a:lnTo>
                <a:lnTo>
                  <a:pt x="685800" y="463550"/>
                </a:lnTo>
                <a:lnTo>
                  <a:pt x="577850" y="603250"/>
                </a:lnTo>
                <a:lnTo>
                  <a:pt x="539750" y="685800"/>
                </a:lnTo>
                <a:lnTo>
                  <a:pt x="412750" y="749300"/>
                </a:lnTo>
                <a:lnTo>
                  <a:pt x="273050" y="850900"/>
                </a:lnTo>
                <a:lnTo>
                  <a:pt x="273050" y="901700"/>
                </a:lnTo>
                <a:lnTo>
                  <a:pt x="215900" y="977900"/>
                </a:lnTo>
                <a:lnTo>
                  <a:pt x="76200" y="1092200"/>
                </a:lnTo>
                <a:lnTo>
                  <a:pt x="0" y="1212850"/>
                </a:lnTo>
                <a:lnTo>
                  <a:pt x="0" y="1314450"/>
                </a:lnTo>
                <a:lnTo>
                  <a:pt x="25400" y="140335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31925" y="2759194"/>
            <a:ext cx="8696352" cy="3760839"/>
            <a:chOff x="269115" y="3032040"/>
            <a:chExt cx="8696352" cy="3760839"/>
          </a:xfrm>
        </p:grpSpPr>
        <p:sp>
          <p:nvSpPr>
            <p:cNvPr id="5" name="Szövegdoboz 4"/>
            <p:cNvSpPr txBox="1"/>
            <p:nvPr/>
          </p:nvSpPr>
          <p:spPr>
            <a:xfrm>
              <a:off x="1247596" y="3721583"/>
              <a:ext cx="321520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Duzzasztás a tározótérben: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</a:t>
              </a:r>
              <a:r>
                <a:rPr lang="hu-HU" sz="1400" b="1" dirty="0" smtClean="0">
                  <a:solidFill>
                    <a:srgbClr val="0000CC"/>
                  </a:solidFill>
                  <a:sym typeface="Wingdings" pitchFamily="2" charset="2"/>
                </a:rPr>
                <a:t> 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vízállás, sebesség)</a:t>
              </a: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6373180" y="3198363"/>
              <a:ext cx="259228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Az átjárhatóság korlátozása  (vándorló fajok számára) 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119877" y="4681920"/>
              <a:ext cx="2650015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Hordalékmozgás korlátozása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(feliszapolódás)  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69115" y="5614392"/>
              <a:ext cx="281543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err="1" smtClean="0">
                  <a:solidFill>
                    <a:srgbClr val="0000CC"/>
                  </a:solidFill>
                </a:rPr>
                <a:t>Alvízi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 vízhozam csökkenése (probléma: kisvízi időszakban)</a:t>
              </a: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275679" y="4681920"/>
              <a:ext cx="3482413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Vízminőség a tározóban (oxigénhiány,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algásodás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, üledék minősége)</a:t>
              </a: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4462800" y="5521764"/>
              <a:ext cx="29184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A leeresztett víz minősége nem megfelelő az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alvíz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 számára</a:t>
              </a:r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5401278" y="3032040"/>
              <a:ext cx="1533832" cy="870155"/>
            </a:xfrm>
            <a:custGeom>
              <a:avLst/>
              <a:gdLst>
                <a:gd name="connsiteX0" fmla="*/ 1533832 w 1533832"/>
                <a:gd name="connsiteY0" fmla="*/ 58994 h 870155"/>
                <a:gd name="connsiteX1" fmla="*/ 1460090 w 1533832"/>
                <a:gd name="connsiteY1" fmla="*/ 29497 h 870155"/>
                <a:gd name="connsiteX2" fmla="*/ 1371600 w 1533832"/>
                <a:gd name="connsiteY2" fmla="*/ 0 h 870155"/>
                <a:gd name="connsiteX3" fmla="*/ 929148 w 1533832"/>
                <a:gd name="connsiteY3" fmla="*/ 14749 h 870155"/>
                <a:gd name="connsiteX4" fmla="*/ 884903 w 1533832"/>
                <a:gd name="connsiteY4" fmla="*/ 44245 h 870155"/>
                <a:gd name="connsiteX5" fmla="*/ 796413 w 1533832"/>
                <a:gd name="connsiteY5" fmla="*/ 73742 h 870155"/>
                <a:gd name="connsiteX6" fmla="*/ 766916 w 1533832"/>
                <a:gd name="connsiteY6" fmla="*/ 117987 h 870155"/>
                <a:gd name="connsiteX7" fmla="*/ 648929 w 1533832"/>
                <a:gd name="connsiteY7" fmla="*/ 176981 h 870155"/>
                <a:gd name="connsiteX8" fmla="*/ 589936 w 1533832"/>
                <a:gd name="connsiteY8" fmla="*/ 235975 h 870155"/>
                <a:gd name="connsiteX9" fmla="*/ 501445 w 1533832"/>
                <a:gd name="connsiteY9" fmla="*/ 324465 h 870155"/>
                <a:gd name="connsiteX10" fmla="*/ 442452 w 1533832"/>
                <a:gd name="connsiteY10" fmla="*/ 398207 h 870155"/>
                <a:gd name="connsiteX11" fmla="*/ 353961 w 1533832"/>
                <a:gd name="connsiteY11" fmla="*/ 486697 h 870155"/>
                <a:gd name="connsiteX12" fmla="*/ 324465 w 1533832"/>
                <a:gd name="connsiteY12" fmla="*/ 530942 h 870155"/>
                <a:gd name="connsiteX13" fmla="*/ 235974 w 1533832"/>
                <a:gd name="connsiteY13" fmla="*/ 604684 h 870155"/>
                <a:gd name="connsiteX14" fmla="*/ 206478 w 1533832"/>
                <a:gd name="connsiteY14" fmla="*/ 648929 h 870155"/>
                <a:gd name="connsiteX15" fmla="*/ 162232 w 1533832"/>
                <a:gd name="connsiteY15" fmla="*/ 693175 h 870155"/>
                <a:gd name="connsiteX16" fmla="*/ 147484 w 1533832"/>
                <a:gd name="connsiteY16" fmla="*/ 737420 h 870155"/>
                <a:gd name="connsiteX17" fmla="*/ 103239 w 1533832"/>
                <a:gd name="connsiteY17" fmla="*/ 796413 h 870155"/>
                <a:gd name="connsiteX18" fmla="*/ 73742 w 1533832"/>
                <a:gd name="connsiteY18" fmla="*/ 840658 h 870155"/>
                <a:gd name="connsiteX19" fmla="*/ 29497 w 1533832"/>
                <a:gd name="connsiteY19" fmla="*/ 855407 h 870155"/>
                <a:gd name="connsiteX20" fmla="*/ 0 w 1533832"/>
                <a:gd name="connsiteY20" fmla="*/ 870155 h 87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33832" h="870155">
                  <a:moveTo>
                    <a:pt x="1533832" y="58994"/>
                  </a:moveTo>
                  <a:cubicBezTo>
                    <a:pt x="1509251" y="49162"/>
                    <a:pt x="1484970" y="38544"/>
                    <a:pt x="1460090" y="29497"/>
                  </a:cubicBezTo>
                  <a:cubicBezTo>
                    <a:pt x="1430870" y="18871"/>
                    <a:pt x="1371600" y="0"/>
                    <a:pt x="1371600" y="0"/>
                  </a:cubicBezTo>
                  <a:cubicBezTo>
                    <a:pt x="1224116" y="4916"/>
                    <a:pt x="1076108" y="1389"/>
                    <a:pt x="929148" y="14749"/>
                  </a:cubicBezTo>
                  <a:cubicBezTo>
                    <a:pt x="911496" y="16354"/>
                    <a:pt x="901100" y="37046"/>
                    <a:pt x="884903" y="44245"/>
                  </a:cubicBezTo>
                  <a:cubicBezTo>
                    <a:pt x="856491" y="56873"/>
                    <a:pt x="796413" y="73742"/>
                    <a:pt x="796413" y="73742"/>
                  </a:cubicBezTo>
                  <a:cubicBezTo>
                    <a:pt x="786581" y="88490"/>
                    <a:pt x="781437" y="107822"/>
                    <a:pt x="766916" y="117987"/>
                  </a:cubicBezTo>
                  <a:cubicBezTo>
                    <a:pt x="730893" y="143203"/>
                    <a:pt x="648929" y="176981"/>
                    <a:pt x="648929" y="176981"/>
                  </a:cubicBezTo>
                  <a:cubicBezTo>
                    <a:pt x="617467" y="271369"/>
                    <a:pt x="660727" y="180915"/>
                    <a:pt x="589936" y="235975"/>
                  </a:cubicBezTo>
                  <a:cubicBezTo>
                    <a:pt x="557008" y="261585"/>
                    <a:pt x="501445" y="324465"/>
                    <a:pt x="501445" y="324465"/>
                  </a:cubicBezTo>
                  <a:cubicBezTo>
                    <a:pt x="466234" y="430102"/>
                    <a:pt x="516573" y="309262"/>
                    <a:pt x="442452" y="398207"/>
                  </a:cubicBezTo>
                  <a:cubicBezTo>
                    <a:pt x="358176" y="499338"/>
                    <a:pt x="477567" y="424894"/>
                    <a:pt x="353961" y="486697"/>
                  </a:cubicBezTo>
                  <a:cubicBezTo>
                    <a:pt x="344129" y="501445"/>
                    <a:pt x="335812" y="517325"/>
                    <a:pt x="324465" y="530942"/>
                  </a:cubicBezTo>
                  <a:cubicBezTo>
                    <a:pt x="288980" y="573524"/>
                    <a:pt x="279477" y="575682"/>
                    <a:pt x="235974" y="604684"/>
                  </a:cubicBezTo>
                  <a:cubicBezTo>
                    <a:pt x="226142" y="619432"/>
                    <a:pt x="217825" y="635312"/>
                    <a:pt x="206478" y="648929"/>
                  </a:cubicBezTo>
                  <a:cubicBezTo>
                    <a:pt x="193125" y="664952"/>
                    <a:pt x="173802" y="675820"/>
                    <a:pt x="162232" y="693175"/>
                  </a:cubicBezTo>
                  <a:cubicBezTo>
                    <a:pt x="153609" y="706110"/>
                    <a:pt x="155197" y="723922"/>
                    <a:pt x="147484" y="737420"/>
                  </a:cubicBezTo>
                  <a:cubicBezTo>
                    <a:pt x="135289" y="758762"/>
                    <a:pt x="117526" y="776411"/>
                    <a:pt x="103239" y="796413"/>
                  </a:cubicBezTo>
                  <a:cubicBezTo>
                    <a:pt x="92936" y="810837"/>
                    <a:pt x="87583" y="829585"/>
                    <a:pt x="73742" y="840658"/>
                  </a:cubicBezTo>
                  <a:cubicBezTo>
                    <a:pt x="61603" y="850370"/>
                    <a:pt x="43931" y="849633"/>
                    <a:pt x="29497" y="855407"/>
                  </a:cubicBezTo>
                  <a:cubicBezTo>
                    <a:pt x="19290" y="859490"/>
                    <a:pt x="9832" y="865239"/>
                    <a:pt x="0" y="8701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2444885" y="5295918"/>
              <a:ext cx="1637071" cy="1496961"/>
            </a:xfrm>
            <a:custGeom>
              <a:avLst/>
              <a:gdLst>
                <a:gd name="connsiteX0" fmla="*/ 1592826 w 1592826"/>
                <a:gd name="connsiteY0" fmla="*/ 0 h 1430594"/>
                <a:gd name="connsiteX1" fmla="*/ 1548581 w 1592826"/>
                <a:gd name="connsiteY1" fmla="*/ 73742 h 1430594"/>
                <a:gd name="connsiteX2" fmla="*/ 1504336 w 1592826"/>
                <a:gd name="connsiteY2" fmla="*/ 117988 h 1430594"/>
                <a:gd name="connsiteX3" fmla="*/ 1489587 w 1592826"/>
                <a:gd name="connsiteY3" fmla="*/ 162233 h 1430594"/>
                <a:gd name="connsiteX4" fmla="*/ 1401097 w 1592826"/>
                <a:gd name="connsiteY4" fmla="*/ 235975 h 1430594"/>
                <a:gd name="connsiteX5" fmla="*/ 1371600 w 1592826"/>
                <a:gd name="connsiteY5" fmla="*/ 309717 h 1430594"/>
                <a:gd name="connsiteX6" fmla="*/ 1327355 w 1592826"/>
                <a:gd name="connsiteY6" fmla="*/ 339213 h 1430594"/>
                <a:gd name="connsiteX7" fmla="*/ 1283110 w 1592826"/>
                <a:gd name="connsiteY7" fmla="*/ 383459 h 1430594"/>
                <a:gd name="connsiteX8" fmla="*/ 1179871 w 1592826"/>
                <a:gd name="connsiteY8" fmla="*/ 530942 h 1430594"/>
                <a:gd name="connsiteX9" fmla="*/ 1135626 w 1592826"/>
                <a:gd name="connsiteY9" fmla="*/ 589936 h 1430594"/>
                <a:gd name="connsiteX10" fmla="*/ 1091381 w 1592826"/>
                <a:gd name="connsiteY10" fmla="*/ 722671 h 1430594"/>
                <a:gd name="connsiteX11" fmla="*/ 1076633 w 1592826"/>
                <a:gd name="connsiteY11" fmla="*/ 781665 h 1430594"/>
                <a:gd name="connsiteX12" fmla="*/ 1032387 w 1592826"/>
                <a:gd name="connsiteY12" fmla="*/ 825910 h 1430594"/>
                <a:gd name="connsiteX13" fmla="*/ 988142 w 1592826"/>
                <a:gd name="connsiteY13" fmla="*/ 884904 h 1430594"/>
                <a:gd name="connsiteX14" fmla="*/ 958646 w 1592826"/>
                <a:gd name="connsiteY14" fmla="*/ 958646 h 1430594"/>
                <a:gd name="connsiteX15" fmla="*/ 914400 w 1592826"/>
                <a:gd name="connsiteY15" fmla="*/ 1002891 h 1430594"/>
                <a:gd name="connsiteX16" fmla="*/ 796413 w 1592826"/>
                <a:gd name="connsiteY16" fmla="*/ 1106130 h 1430594"/>
                <a:gd name="connsiteX17" fmla="*/ 737420 w 1592826"/>
                <a:gd name="connsiteY17" fmla="*/ 1120878 h 1430594"/>
                <a:gd name="connsiteX18" fmla="*/ 634181 w 1592826"/>
                <a:gd name="connsiteY18" fmla="*/ 1150375 h 1430594"/>
                <a:gd name="connsiteX19" fmla="*/ 427704 w 1592826"/>
                <a:gd name="connsiteY19" fmla="*/ 1165123 h 1430594"/>
                <a:gd name="connsiteX20" fmla="*/ 339213 w 1592826"/>
                <a:gd name="connsiteY20" fmla="*/ 1194620 h 1430594"/>
                <a:gd name="connsiteX21" fmla="*/ 294968 w 1592826"/>
                <a:gd name="connsiteY21" fmla="*/ 1209368 h 1430594"/>
                <a:gd name="connsiteX22" fmla="*/ 235975 w 1592826"/>
                <a:gd name="connsiteY22" fmla="*/ 1238865 h 1430594"/>
                <a:gd name="connsiteX23" fmla="*/ 206478 w 1592826"/>
                <a:gd name="connsiteY23" fmla="*/ 1297859 h 1430594"/>
                <a:gd name="connsiteX24" fmla="*/ 73742 w 1592826"/>
                <a:gd name="connsiteY24" fmla="*/ 1371600 h 1430594"/>
                <a:gd name="connsiteX25" fmla="*/ 44246 w 1592826"/>
                <a:gd name="connsiteY25" fmla="*/ 1415846 h 1430594"/>
                <a:gd name="connsiteX26" fmla="*/ 0 w 1592826"/>
                <a:gd name="connsiteY26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2826" h="1430594">
                  <a:moveTo>
                    <a:pt x="1592826" y="0"/>
                  </a:moveTo>
                  <a:cubicBezTo>
                    <a:pt x="1578078" y="24581"/>
                    <a:pt x="1565780" y="50809"/>
                    <a:pt x="1548581" y="73742"/>
                  </a:cubicBezTo>
                  <a:cubicBezTo>
                    <a:pt x="1536067" y="90428"/>
                    <a:pt x="1515906" y="100633"/>
                    <a:pt x="1504336" y="117988"/>
                  </a:cubicBezTo>
                  <a:cubicBezTo>
                    <a:pt x="1495713" y="130923"/>
                    <a:pt x="1498211" y="149298"/>
                    <a:pt x="1489587" y="162233"/>
                  </a:cubicBezTo>
                  <a:cubicBezTo>
                    <a:pt x="1466875" y="196300"/>
                    <a:pt x="1433745" y="214210"/>
                    <a:pt x="1401097" y="235975"/>
                  </a:cubicBezTo>
                  <a:cubicBezTo>
                    <a:pt x="1391265" y="260556"/>
                    <a:pt x="1386988" y="288174"/>
                    <a:pt x="1371600" y="309717"/>
                  </a:cubicBezTo>
                  <a:cubicBezTo>
                    <a:pt x="1361297" y="324141"/>
                    <a:pt x="1340972" y="327866"/>
                    <a:pt x="1327355" y="339213"/>
                  </a:cubicBezTo>
                  <a:cubicBezTo>
                    <a:pt x="1311332" y="352566"/>
                    <a:pt x="1296684" y="367623"/>
                    <a:pt x="1283110" y="383459"/>
                  </a:cubicBezTo>
                  <a:cubicBezTo>
                    <a:pt x="1232754" y="442208"/>
                    <a:pt x="1230636" y="463255"/>
                    <a:pt x="1179871" y="530942"/>
                  </a:cubicBezTo>
                  <a:lnTo>
                    <a:pt x="1135626" y="589936"/>
                  </a:lnTo>
                  <a:cubicBezTo>
                    <a:pt x="1103305" y="751545"/>
                    <a:pt x="1143719" y="583101"/>
                    <a:pt x="1091381" y="722671"/>
                  </a:cubicBezTo>
                  <a:cubicBezTo>
                    <a:pt x="1084264" y="741650"/>
                    <a:pt x="1086690" y="764066"/>
                    <a:pt x="1076633" y="781665"/>
                  </a:cubicBezTo>
                  <a:cubicBezTo>
                    <a:pt x="1066285" y="799774"/>
                    <a:pt x="1045961" y="810074"/>
                    <a:pt x="1032387" y="825910"/>
                  </a:cubicBezTo>
                  <a:cubicBezTo>
                    <a:pt x="1016390" y="844573"/>
                    <a:pt x="1000079" y="863416"/>
                    <a:pt x="988142" y="884904"/>
                  </a:cubicBezTo>
                  <a:cubicBezTo>
                    <a:pt x="975285" y="908047"/>
                    <a:pt x="972677" y="936196"/>
                    <a:pt x="958646" y="958646"/>
                  </a:cubicBezTo>
                  <a:cubicBezTo>
                    <a:pt x="947592" y="976333"/>
                    <a:pt x="927753" y="986868"/>
                    <a:pt x="914400" y="1002891"/>
                  </a:cubicBezTo>
                  <a:cubicBezTo>
                    <a:pt x="872353" y="1053347"/>
                    <a:pt x="885425" y="1083877"/>
                    <a:pt x="796413" y="1106130"/>
                  </a:cubicBezTo>
                  <a:cubicBezTo>
                    <a:pt x="776749" y="1111046"/>
                    <a:pt x="756910" y="1115310"/>
                    <a:pt x="737420" y="1120878"/>
                  </a:cubicBezTo>
                  <a:cubicBezTo>
                    <a:pt x="701830" y="1131046"/>
                    <a:pt x="671899" y="1146184"/>
                    <a:pt x="634181" y="1150375"/>
                  </a:cubicBezTo>
                  <a:cubicBezTo>
                    <a:pt x="565602" y="1157995"/>
                    <a:pt x="496530" y="1160207"/>
                    <a:pt x="427704" y="1165123"/>
                  </a:cubicBezTo>
                  <a:lnTo>
                    <a:pt x="339213" y="1194620"/>
                  </a:lnTo>
                  <a:cubicBezTo>
                    <a:pt x="324465" y="1199536"/>
                    <a:pt x="308873" y="1202415"/>
                    <a:pt x="294968" y="1209368"/>
                  </a:cubicBezTo>
                  <a:lnTo>
                    <a:pt x="235975" y="1238865"/>
                  </a:lnTo>
                  <a:cubicBezTo>
                    <a:pt x="226143" y="1258530"/>
                    <a:pt x="222024" y="1282313"/>
                    <a:pt x="206478" y="1297859"/>
                  </a:cubicBezTo>
                  <a:cubicBezTo>
                    <a:pt x="155765" y="1348571"/>
                    <a:pt x="129379" y="1353055"/>
                    <a:pt x="73742" y="1371600"/>
                  </a:cubicBezTo>
                  <a:cubicBezTo>
                    <a:pt x="63910" y="1386349"/>
                    <a:pt x="58087" y="1404773"/>
                    <a:pt x="44246" y="1415846"/>
                  </a:cubicBezTo>
                  <a:cubicBezTo>
                    <a:pt x="32106" y="1425558"/>
                    <a:pt x="0" y="1430594"/>
                    <a:pt x="0" y="143059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1" name="Egyenes összekötő nyíllal 20"/>
            <p:cNvCxnSpPr>
              <a:stCxn id="6" idx="1"/>
              <a:endCxn id="16" idx="11"/>
            </p:cNvCxnSpPr>
            <p:nvPr/>
          </p:nvCxnSpPr>
          <p:spPr>
            <a:xfrm flipH="1">
              <a:off x="5755239" y="3459973"/>
              <a:ext cx="617941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22"/>
            <p:cNvCxnSpPr>
              <a:stCxn id="5" idx="3"/>
            </p:cNvCxnSpPr>
            <p:nvPr/>
          </p:nvCxnSpPr>
          <p:spPr>
            <a:xfrm>
              <a:off x="4462800" y="3983193"/>
              <a:ext cx="351164" cy="698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/>
            <p:cNvCxnSpPr>
              <a:stCxn id="12" idx="1"/>
            </p:cNvCxnSpPr>
            <p:nvPr/>
          </p:nvCxnSpPr>
          <p:spPr>
            <a:xfrm flipH="1">
              <a:off x="4653637" y="4943530"/>
              <a:ext cx="6220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>
              <a:stCxn id="13" idx="1"/>
              <a:endCxn id="17" idx="7"/>
            </p:cNvCxnSpPr>
            <p:nvPr/>
          </p:nvCxnSpPr>
          <p:spPr>
            <a:xfrm flipH="1" flipV="1">
              <a:off x="3763637" y="5697166"/>
              <a:ext cx="699163" cy="862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31"/>
            <p:cNvCxnSpPr>
              <a:stCxn id="9" idx="3"/>
              <a:endCxn id="17" idx="9"/>
            </p:cNvCxnSpPr>
            <p:nvPr/>
          </p:nvCxnSpPr>
          <p:spPr>
            <a:xfrm>
              <a:off x="3084546" y="5876002"/>
              <a:ext cx="527510" cy="372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Szövegdoboz 52"/>
            <p:cNvSpPr txBox="1"/>
            <p:nvPr/>
          </p:nvSpPr>
          <p:spPr>
            <a:xfrm>
              <a:off x="5837015" y="3957382"/>
              <a:ext cx="259228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Biológiai viszonyok megváltozása (flóra, fauna)</a:t>
              </a:r>
            </a:p>
          </p:txBody>
        </p:sp>
        <p:cxnSp>
          <p:nvCxnSpPr>
            <p:cNvPr id="4" name="Egyenes összekötő 3"/>
            <p:cNvCxnSpPr/>
            <p:nvPr/>
          </p:nvCxnSpPr>
          <p:spPr>
            <a:xfrm>
              <a:off x="3889110" y="5284288"/>
              <a:ext cx="324465" cy="737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/>
            <p:cNvCxnSpPr>
              <a:stCxn id="8" idx="3"/>
            </p:cNvCxnSpPr>
            <p:nvPr/>
          </p:nvCxnSpPr>
          <p:spPr>
            <a:xfrm>
              <a:off x="3769892" y="4943530"/>
              <a:ext cx="656872" cy="461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nyíllal 53"/>
            <p:cNvCxnSpPr/>
            <p:nvPr/>
          </p:nvCxnSpPr>
          <p:spPr>
            <a:xfrm flipH="1">
              <a:off x="4964658" y="4245770"/>
              <a:ext cx="873338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26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214305"/>
            <a:ext cx="8892480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környezeti célkitűzések a jó állapot elérhetőségéhez kapcsolódnak: </a:t>
            </a:r>
          </a:p>
          <a:p>
            <a:pPr lvl="0"/>
            <a:r>
              <a:rPr lang="hu-HU" dirty="0" smtClean="0"/>
              <a:t>  </a:t>
            </a:r>
          </a:p>
          <a:p>
            <a:r>
              <a:rPr lang="hu-HU" b="1" dirty="0" smtClean="0">
                <a:solidFill>
                  <a:schemeClr val="tx2"/>
                </a:solidFill>
              </a:rPr>
              <a:t>1. A </a:t>
            </a:r>
            <a:r>
              <a:rPr lang="hu-HU" b="1" dirty="0">
                <a:solidFill>
                  <a:schemeClr val="tx2"/>
                </a:solidFill>
              </a:rPr>
              <a:t>jó ökológiai állapot </a:t>
            </a:r>
            <a:r>
              <a:rPr lang="hu-HU" b="1" dirty="0" smtClean="0">
                <a:solidFill>
                  <a:schemeClr val="tx2"/>
                </a:solidFill>
              </a:rPr>
              <a:t>elérhető </a:t>
            </a:r>
            <a:endParaRPr lang="hu-HU" b="1" dirty="0">
              <a:solidFill>
                <a:schemeClr val="tx2"/>
              </a:solidFill>
            </a:endParaRPr>
          </a:p>
          <a:p>
            <a:pPr lvl="0"/>
            <a:endParaRPr lang="hu-HU" dirty="0"/>
          </a:p>
          <a:p>
            <a:pPr lvl="1"/>
            <a:r>
              <a:rPr lang="hu-HU" dirty="0" smtClean="0"/>
              <a:t>A duzzasztott </a:t>
            </a:r>
            <a:r>
              <a:rPr lang="hu-HU" dirty="0"/>
              <a:t>szakaszon </a:t>
            </a:r>
            <a:r>
              <a:rPr lang="hu-HU" dirty="0" smtClean="0"/>
              <a:t>a viszonyok ellentétesek a jó állapot követelményeivel.</a:t>
            </a:r>
          </a:p>
          <a:p>
            <a:pPr lvl="1"/>
            <a:r>
              <a:rPr lang="hu-HU" dirty="0" smtClean="0"/>
              <a:t> Az </a:t>
            </a:r>
            <a:r>
              <a:rPr lang="hu-HU" dirty="0" err="1" smtClean="0"/>
              <a:t>alvízen</a:t>
            </a:r>
            <a:r>
              <a:rPr lang="hu-HU" dirty="0" smtClean="0"/>
              <a:t> és a </a:t>
            </a:r>
            <a:r>
              <a:rPr lang="hu-HU" dirty="0" err="1" smtClean="0"/>
              <a:t>felvízen</a:t>
            </a:r>
            <a:r>
              <a:rPr lang="hu-HU" dirty="0" smtClean="0"/>
              <a:t> ez kérdéses.  Ha a tározó megszüntethető vagy ha </a:t>
            </a:r>
            <a:r>
              <a:rPr lang="hu-HU" dirty="0"/>
              <a:t>a tározó mérete miatt </a:t>
            </a:r>
            <a:r>
              <a:rPr lang="hu-HU" dirty="0" smtClean="0"/>
              <a:t>nem önálló víztest, akkor </a:t>
            </a:r>
            <a:r>
              <a:rPr lang="hu-HU" dirty="0" smtClean="0">
                <a:solidFill>
                  <a:schemeClr val="tx2"/>
                </a:solidFill>
              </a:rPr>
              <a:t>bizonyos feltételek esetén a jó ökológiai állapot elérhető. </a:t>
            </a:r>
          </a:p>
          <a:p>
            <a:pPr lvl="0"/>
            <a:endParaRPr lang="hu-HU" dirty="0"/>
          </a:p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 smtClean="0"/>
          </a:p>
          <a:p>
            <a:pPr lvl="1"/>
            <a:r>
              <a:rPr lang="hu-HU" dirty="0" smtClean="0"/>
              <a:t>Nagy (&gt; 50 ha) tározó (vagy tározó-fűzér) esetén,  vagy ha az előző feltételek nem állnak fenn</a:t>
            </a:r>
            <a:r>
              <a:rPr lang="hu-HU" dirty="0" smtClean="0">
                <a:solidFill>
                  <a:schemeClr val="tx2"/>
                </a:solidFill>
              </a:rPr>
              <a:t>, a </a:t>
            </a:r>
            <a:r>
              <a:rPr lang="hu-HU" dirty="0">
                <a:solidFill>
                  <a:schemeClr val="tx2"/>
                </a:solidFill>
              </a:rPr>
              <a:t>VKI a jó állapot elérése alól felmentést ad, </a:t>
            </a:r>
            <a:r>
              <a:rPr lang="hu-HU" dirty="0" smtClean="0"/>
              <a:t>amennyiben ez </a:t>
            </a:r>
            <a:r>
              <a:rPr lang="hu-HU" dirty="0"/>
              <a:t>társadalmi-gazdasági elemzés alapján indokolható. Ez az </a:t>
            </a:r>
            <a:r>
              <a:rPr lang="hu-HU" dirty="0">
                <a:solidFill>
                  <a:schemeClr val="tx2"/>
                </a:solidFill>
              </a:rPr>
              <a:t>ún. erősen módosított </a:t>
            </a:r>
            <a:r>
              <a:rPr lang="hu-HU" dirty="0" smtClean="0">
                <a:solidFill>
                  <a:schemeClr val="tx2"/>
                </a:solidFill>
              </a:rPr>
              <a:t>jelleg.  </a:t>
            </a:r>
            <a:endParaRPr lang="hu-HU" dirty="0">
              <a:solidFill>
                <a:schemeClr val="tx2"/>
              </a:solidFill>
            </a:endParaRPr>
          </a:p>
          <a:p>
            <a:pPr lvl="1"/>
            <a:r>
              <a:rPr lang="hu-HU" dirty="0"/>
              <a:t>Ebben az esetben a környezeti célkitűzés csökken: </a:t>
            </a:r>
            <a:r>
              <a:rPr lang="hu-HU" dirty="0">
                <a:solidFill>
                  <a:schemeClr val="tx2"/>
                </a:solidFill>
              </a:rPr>
              <a:t>az elérendő cél a jó ökológiai potenciál: </a:t>
            </a:r>
          </a:p>
          <a:p>
            <a:pPr lvl="1"/>
            <a:r>
              <a:rPr lang="hu-HU" dirty="0"/>
              <a:t>A duzzasztás és a hosszirányú átjárhatóság </a:t>
            </a:r>
            <a:r>
              <a:rPr lang="hu-HU" dirty="0" smtClean="0"/>
              <a:t>korlátozása elfogadott</a:t>
            </a:r>
            <a:r>
              <a:rPr lang="hu-HU" dirty="0">
                <a:solidFill>
                  <a:srgbClr val="0000CC"/>
                </a:solidFill>
              </a:rPr>
              <a:t>, </a:t>
            </a:r>
            <a:r>
              <a:rPr lang="hu-HU" dirty="0">
                <a:solidFill>
                  <a:schemeClr val="tx2"/>
                </a:solidFill>
              </a:rPr>
              <a:t>de </a:t>
            </a:r>
            <a:r>
              <a:rPr lang="hu-HU" dirty="0" smtClean="0">
                <a:solidFill>
                  <a:schemeClr val="tx2"/>
                </a:solidFill>
              </a:rPr>
              <a:t>a többi hatás csökkentésére/megszüntetésére kiegészítő intézkedések </a:t>
            </a:r>
            <a:r>
              <a:rPr lang="hu-HU" dirty="0" smtClean="0"/>
              <a:t>szükségesek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3745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214305"/>
            <a:ext cx="4932040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hu-HU" b="1" dirty="0" smtClean="0">
                <a:solidFill>
                  <a:schemeClr val="tx2"/>
                </a:solidFill>
              </a:rPr>
              <a:t>A jó ökológiai állapot elérhető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Egyértelmű megoldás </a:t>
            </a:r>
            <a:r>
              <a:rPr lang="hu-HU" dirty="0" smtClean="0">
                <a:solidFill>
                  <a:schemeClr val="tx2"/>
                </a:solidFill>
              </a:rPr>
              <a:t>a tározó megszüntetése lenne, </a:t>
            </a:r>
            <a:r>
              <a:rPr lang="hu-HU" dirty="0" smtClean="0"/>
              <a:t>de ez gazdasági-társadalmi okokkal általában </a:t>
            </a:r>
            <a:r>
              <a:rPr lang="hu-HU" dirty="0" smtClean="0">
                <a:solidFill>
                  <a:schemeClr val="tx2"/>
                </a:solidFill>
              </a:rPr>
              <a:t>nem indokolható.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>
                <a:solidFill>
                  <a:schemeClr val="tx2"/>
                </a:solidFill>
              </a:rPr>
              <a:t>A jó állapot elérésének feltételei: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A tározó nem lett kijelölve víztestként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Az összes duzzasztott szakasz kisebb, mint a víztest 50 %-a (egybefüggően 30 %)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a halpopulációban nincsenek vándorló fajok, és a tározók közötti vízgyűjtő nagyobb, mint a teljes vízgyűjtő fele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vannak, akkor vagy megkerülő csatorna, vagy a tározó a víztest felső harmadában</a:t>
            </a: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 smtClean="0"/>
              <a:t>van, vagy egyes mellék-ágakon (nem az összesen!)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+ Hatáscsökkentő intézkedések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756576" y="1075805"/>
            <a:ext cx="4155612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 </a:t>
            </a:r>
            <a:r>
              <a:rPr lang="hu-HU" dirty="0" smtClean="0"/>
              <a:t>Ilyen esetek a VIZIG területén  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Ennek bemutatása történhet:</a:t>
            </a:r>
          </a:p>
          <a:p>
            <a:pPr lvl="0"/>
            <a:r>
              <a:rPr lang="hu-HU" dirty="0" smtClean="0"/>
              <a:t>- Az előző térképpel, ahol a megfelelő völgyzárógátakat piros karika jelöli.</a:t>
            </a:r>
          </a:p>
          <a:p>
            <a:pPr lvl="0"/>
            <a:r>
              <a:rPr lang="hu-HU" dirty="0" smtClean="0"/>
              <a:t>Vagy   </a:t>
            </a:r>
          </a:p>
          <a:p>
            <a:pPr lvl="0"/>
            <a:r>
              <a:rPr lang="hu-HU" dirty="0" smtClean="0"/>
              <a:t>- Az ebbe a kategóriába tartozó tározók száma vagy példák az alábbi vázlattal illusztrálva:</a:t>
            </a:r>
          </a:p>
          <a:p>
            <a:pPr marL="342900" lvl="0" indent="-342900">
              <a:buFontTx/>
              <a:buChar char="-"/>
            </a:pPr>
            <a:endParaRPr lang="hu-HU" sz="2000" dirty="0"/>
          </a:p>
          <a:p>
            <a:pPr lvl="0"/>
            <a:endParaRPr lang="hu-HU" sz="2000" dirty="0" smtClean="0"/>
          </a:p>
          <a:p>
            <a:pPr lvl="0"/>
            <a:endParaRPr lang="hu-HU" sz="2000" dirty="0"/>
          </a:p>
          <a:p>
            <a:pPr marL="342900" lvl="0" indent="-342900">
              <a:buFontTx/>
              <a:buChar char="-"/>
            </a:pPr>
            <a:endParaRPr lang="hu-HU" sz="2000" dirty="0" smtClean="0"/>
          </a:p>
          <a:p>
            <a:pPr marL="342900" lvl="0" indent="-342900">
              <a:buFontTx/>
              <a:buChar char="-"/>
            </a:pPr>
            <a:endParaRPr lang="hu-HU" sz="2000" dirty="0" smtClean="0"/>
          </a:p>
          <a:p>
            <a:pPr lvl="0"/>
            <a:endParaRPr lang="hu-HU" sz="2000" dirty="0"/>
          </a:p>
          <a:p>
            <a:pPr lvl="0"/>
            <a:endParaRPr lang="hu-HU" sz="2000" dirty="0" smtClean="0"/>
          </a:p>
          <a:p>
            <a:pPr lvl="0"/>
            <a:endParaRPr lang="hu-HU" sz="2000" dirty="0" smtClean="0"/>
          </a:p>
          <a:p>
            <a:pPr lvl="0"/>
            <a:endParaRPr lang="hu-HU" sz="2000" dirty="0" smtClean="0"/>
          </a:p>
        </p:txBody>
      </p:sp>
      <p:grpSp>
        <p:nvGrpSpPr>
          <p:cNvPr id="44" name="Csoportba foglalás 43"/>
          <p:cNvGrpSpPr/>
          <p:nvPr/>
        </p:nvGrpSpPr>
        <p:grpSpPr>
          <a:xfrm>
            <a:off x="9781687" y="3985247"/>
            <a:ext cx="3975296" cy="2390073"/>
            <a:chOff x="4781869" y="4373531"/>
            <a:chExt cx="3975296" cy="2390073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4800708" y="4373531"/>
              <a:ext cx="3956457" cy="2390073"/>
              <a:chOff x="4290568" y="3967316"/>
              <a:chExt cx="3956457" cy="2390073"/>
            </a:xfrm>
          </p:grpSpPr>
          <p:sp>
            <p:nvSpPr>
              <p:cNvPr id="2" name="Szabadkézi sokszög 1"/>
              <p:cNvSpPr/>
              <p:nvPr/>
            </p:nvSpPr>
            <p:spPr>
              <a:xfrm>
                <a:off x="5294671" y="4380271"/>
                <a:ext cx="2684206" cy="1858297"/>
              </a:xfrm>
              <a:custGeom>
                <a:avLst/>
                <a:gdLst>
                  <a:gd name="connsiteX0" fmla="*/ 0 w 2684206"/>
                  <a:gd name="connsiteY0" fmla="*/ 1858297 h 1858297"/>
                  <a:gd name="connsiteX1" fmla="*/ 103239 w 2684206"/>
                  <a:gd name="connsiteY1" fmla="*/ 1725561 h 1858297"/>
                  <a:gd name="connsiteX2" fmla="*/ 147484 w 2684206"/>
                  <a:gd name="connsiteY2" fmla="*/ 1622323 h 1858297"/>
                  <a:gd name="connsiteX3" fmla="*/ 235974 w 2684206"/>
                  <a:gd name="connsiteY3" fmla="*/ 1533832 h 1858297"/>
                  <a:gd name="connsiteX4" fmla="*/ 265471 w 2684206"/>
                  <a:gd name="connsiteY4" fmla="*/ 1489587 h 1858297"/>
                  <a:gd name="connsiteX5" fmla="*/ 383458 w 2684206"/>
                  <a:gd name="connsiteY5" fmla="*/ 1460090 h 1858297"/>
                  <a:gd name="connsiteX6" fmla="*/ 486697 w 2684206"/>
                  <a:gd name="connsiteY6" fmla="*/ 1430594 h 1858297"/>
                  <a:gd name="connsiteX7" fmla="*/ 589935 w 2684206"/>
                  <a:gd name="connsiteY7" fmla="*/ 1415845 h 1858297"/>
                  <a:gd name="connsiteX8" fmla="*/ 693174 w 2684206"/>
                  <a:gd name="connsiteY8" fmla="*/ 1356852 h 1858297"/>
                  <a:gd name="connsiteX9" fmla="*/ 781664 w 2684206"/>
                  <a:gd name="connsiteY9" fmla="*/ 1297858 h 1858297"/>
                  <a:gd name="connsiteX10" fmla="*/ 914400 w 2684206"/>
                  <a:gd name="connsiteY10" fmla="*/ 1179871 h 1858297"/>
                  <a:gd name="connsiteX11" fmla="*/ 958645 w 2684206"/>
                  <a:gd name="connsiteY11" fmla="*/ 1135626 h 1858297"/>
                  <a:gd name="connsiteX12" fmla="*/ 1047135 w 2684206"/>
                  <a:gd name="connsiteY12" fmla="*/ 1061884 h 1858297"/>
                  <a:gd name="connsiteX13" fmla="*/ 1135626 w 2684206"/>
                  <a:gd name="connsiteY13" fmla="*/ 929148 h 1858297"/>
                  <a:gd name="connsiteX14" fmla="*/ 1179871 w 2684206"/>
                  <a:gd name="connsiteY14" fmla="*/ 870155 h 1858297"/>
                  <a:gd name="connsiteX15" fmla="*/ 1224116 w 2684206"/>
                  <a:gd name="connsiteY15" fmla="*/ 825910 h 1858297"/>
                  <a:gd name="connsiteX16" fmla="*/ 1283110 w 2684206"/>
                  <a:gd name="connsiteY16" fmla="*/ 737419 h 1858297"/>
                  <a:gd name="connsiteX17" fmla="*/ 1312606 w 2684206"/>
                  <a:gd name="connsiteY17" fmla="*/ 693174 h 1858297"/>
                  <a:gd name="connsiteX18" fmla="*/ 1356852 w 2684206"/>
                  <a:gd name="connsiteY18" fmla="*/ 648929 h 1858297"/>
                  <a:gd name="connsiteX19" fmla="*/ 1415845 w 2684206"/>
                  <a:gd name="connsiteY19" fmla="*/ 560439 h 1858297"/>
                  <a:gd name="connsiteX20" fmla="*/ 1445342 w 2684206"/>
                  <a:gd name="connsiteY20" fmla="*/ 516194 h 1858297"/>
                  <a:gd name="connsiteX21" fmla="*/ 1474839 w 2684206"/>
                  <a:gd name="connsiteY21" fmla="*/ 471948 h 1858297"/>
                  <a:gd name="connsiteX22" fmla="*/ 1563329 w 2684206"/>
                  <a:gd name="connsiteY22" fmla="*/ 412955 h 1858297"/>
                  <a:gd name="connsiteX23" fmla="*/ 1666568 w 2684206"/>
                  <a:gd name="connsiteY23" fmla="*/ 368710 h 1858297"/>
                  <a:gd name="connsiteX24" fmla="*/ 1710813 w 2684206"/>
                  <a:gd name="connsiteY24" fmla="*/ 339213 h 1858297"/>
                  <a:gd name="connsiteX25" fmla="*/ 1814052 w 2684206"/>
                  <a:gd name="connsiteY25" fmla="*/ 235974 h 1858297"/>
                  <a:gd name="connsiteX26" fmla="*/ 2050026 w 2684206"/>
                  <a:gd name="connsiteY26" fmla="*/ 191729 h 1858297"/>
                  <a:gd name="connsiteX27" fmla="*/ 2403987 w 2684206"/>
                  <a:gd name="connsiteY27" fmla="*/ 162232 h 1858297"/>
                  <a:gd name="connsiteX28" fmla="*/ 2448232 w 2684206"/>
                  <a:gd name="connsiteY28" fmla="*/ 132735 h 1858297"/>
                  <a:gd name="connsiteX29" fmla="*/ 2492477 w 2684206"/>
                  <a:gd name="connsiteY29" fmla="*/ 117987 h 1858297"/>
                  <a:gd name="connsiteX30" fmla="*/ 2580968 w 2684206"/>
                  <a:gd name="connsiteY30" fmla="*/ 58994 h 1858297"/>
                  <a:gd name="connsiteX31" fmla="*/ 2625213 w 2684206"/>
                  <a:gd name="connsiteY31" fmla="*/ 44245 h 1858297"/>
                  <a:gd name="connsiteX32" fmla="*/ 2684206 w 2684206"/>
                  <a:gd name="connsiteY32" fmla="*/ 0 h 185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84206" h="1858297">
                    <a:moveTo>
                      <a:pt x="0" y="1858297"/>
                    </a:moveTo>
                    <a:cubicBezTo>
                      <a:pt x="34413" y="1814052"/>
                      <a:pt x="85514" y="1778737"/>
                      <a:pt x="103239" y="1725561"/>
                    </a:cubicBezTo>
                    <a:cubicBezTo>
                      <a:pt x="113894" y="1693594"/>
                      <a:pt x="126654" y="1648360"/>
                      <a:pt x="147484" y="1622323"/>
                    </a:cubicBezTo>
                    <a:cubicBezTo>
                      <a:pt x="173543" y="1589749"/>
                      <a:pt x="212835" y="1568541"/>
                      <a:pt x="235974" y="1533832"/>
                    </a:cubicBezTo>
                    <a:cubicBezTo>
                      <a:pt x="245806" y="1519084"/>
                      <a:pt x="251630" y="1500660"/>
                      <a:pt x="265471" y="1489587"/>
                    </a:cubicBezTo>
                    <a:cubicBezTo>
                      <a:pt x="280793" y="1477329"/>
                      <a:pt x="379455" y="1461091"/>
                      <a:pt x="383458" y="1460090"/>
                    </a:cubicBezTo>
                    <a:cubicBezTo>
                      <a:pt x="467699" y="1439030"/>
                      <a:pt x="385545" y="1448986"/>
                      <a:pt x="486697" y="1430594"/>
                    </a:cubicBezTo>
                    <a:cubicBezTo>
                      <a:pt x="520898" y="1424376"/>
                      <a:pt x="555522" y="1420761"/>
                      <a:pt x="589935" y="1415845"/>
                    </a:cubicBezTo>
                    <a:cubicBezTo>
                      <a:pt x="625994" y="1397816"/>
                      <a:pt x="661908" y="1382907"/>
                      <a:pt x="693174" y="1356852"/>
                    </a:cubicBezTo>
                    <a:cubicBezTo>
                      <a:pt x="766826" y="1295475"/>
                      <a:pt x="703907" y="1323776"/>
                      <a:pt x="781664" y="1297858"/>
                    </a:cubicBezTo>
                    <a:cubicBezTo>
                      <a:pt x="860619" y="1245222"/>
                      <a:pt x="813376" y="1280895"/>
                      <a:pt x="914400" y="1179871"/>
                    </a:cubicBezTo>
                    <a:cubicBezTo>
                      <a:pt x="929148" y="1165123"/>
                      <a:pt x="941291" y="1147196"/>
                      <a:pt x="958645" y="1135626"/>
                    </a:cubicBezTo>
                    <a:cubicBezTo>
                      <a:pt x="997974" y="1109406"/>
                      <a:pt x="1016562" y="1101192"/>
                      <a:pt x="1047135" y="1061884"/>
                    </a:cubicBezTo>
                    <a:cubicBezTo>
                      <a:pt x="1150429" y="929078"/>
                      <a:pt x="1069231" y="1017675"/>
                      <a:pt x="1135626" y="929148"/>
                    </a:cubicBezTo>
                    <a:cubicBezTo>
                      <a:pt x="1150374" y="909484"/>
                      <a:pt x="1163874" y="888818"/>
                      <a:pt x="1179871" y="870155"/>
                    </a:cubicBezTo>
                    <a:cubicBezTo>
                      <a:pt x="1193445" y="854319"/>
                      <a:pt x="1211311" y="842374"/>
                      <a:pt x="1224116" y="825910"/>
                    </a:cubicBezTo>
                    <a:cubicBezTo>
                      <a:pt x="1245881" y="797927"/>
                      <a:pt x="1263445" y="766916"/>
                      <a:pt x="1283110" y="737419"/>
                    </a:cubicBezTo>
                    <a:cubicBezTo>
                      <a:pt x="1292942" y="722671"/>
                      <a:pt x="1300072" y="705707"/>
                      <a:pt x="1312606" y="693174"/>
                    </a:cubicBezTo>
                    <a:cubicBezTo>
                      <a:pt x="1327355" y="678426"/>
                      <a:pt x="1344047" y="665393"/>
                      <a:pt x="1356852" y="648929"/>
                    </a:cubicBezTo>
                    <a:cubicBezTo>
                      <a:pt x="1378617" y="620946"/>
                      <a:pt x="1396181" y="589936"/>
                      <a:pt x="1415845" y="560439"/>
                    </a:cubicBezTo>
                    <a:lnTo>
                      <a:pt x="1445342" y="516194"/>
                    </a:lnTo>
                    <a:cubicBezTo>
                      <a:pt x="1455174" y="501445"/>
                      <a:pt x="1460090" y="481780"/>
                      <a:pt x="1474839" y="471948"/>
                    </a:cubicBezTo>
                    <a:cubicBezTo>
                      <a:pt x="1504336" y="452284"/>
                      <a:pt x="1529698" y="424166"/>
                      <a:pt x="1563329" y="412955"/>
                    </a:cubicBezTo>
                    <a:cubicBezTo>
                      <a:pt x="1612963" y="396409"/>
                      <a:pt x="1615544" y="397866"/>
                      <a:pt x="1666568" y="368710"/>
                    </a:cubicBezTo>
                    <a:cubicBezTo>
                      <a:pt x="1681958" y="359916"/>
                      <a:pt x="1697638" y="351071"/>
                      <a:pt x="1710813" y="339213"/>
                    </a:cubicBezTo>
                    <a:cubicBezTo>
                      <a:pt x="1746987" y="306656"/>
                      <a:pt x="1767882" y="251364"/>
                      <a:pt x="1814052" y="235974"/>
                    </a:cubicBezTo>
                    <a:cubicBezTo>
                      <a:pt x="1949413" y="190853"/>
                      <a:pt x="1871604" y="209571"/>
                      <a:pt x="2050026" y="191729"/>
                    </a:cubicBezTo>
                    <a:cubicBezTo>
                      <a:pt x="2210495" y="138241"/>
                      <a:pt x="1957931" y="217990"/>
                      <a:pt x="2403987" y="162232"/>
                    </a:cubicBezTo>
                    <a:cubicBezTo>
                      <a:pt x="2421575" y="160033"/>
                      <a:pt x="2432378" y="140662"/>
                      <a:pt x="2448232" y="132735"/>
                    </a:cubicBezTo>
                    <a:cubicBezTo>
                      <a:pt x="2462137" y="125783"/>
                      <a:pt x="2477729" y="122903"/>
                      <a:pt x="2492477" y="117987"/>
                    </a:cubicBezTo>
                    <a:cubicBezTo>
                      <a:pt x="2521974" y="98323"/>
                      <a:pt x="2547337" y="70205"/>
                      <a:pt x="2580968" y="58994"/>
                    </a:cubicBezTo>
                    <a:cubicBezTo>
                      <a:pt x="2595716" y="54078"/>
                      <a:pt x="2611308" y="51198"/>
                      <a:pt x="2625213" y="44245"/>
                    </a:cubicBezTo>
                    <a:cubicBezTo>
                      <a:pt x="2658566" y="27568"/>
                      <a:pt x="2663465" y="20741"/>
                      <a:pt x="2684206" y="0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" name="Szabadkézi sokszög 2"/>
              <p:cNvSpPr/>
              <p:nvPr/>
            </p:nvSpPr>
            <p:spPr>
              <a:xfrm>
                <a:off x="6725265" y="4955458"/>
                <a:ext cx="1076632" cy="132736"/>
              </a:xfrm>
              <a:custGeom>
                <a:avLst/>
                <a:gdLst>
                  <a:gd name="connsiteX0" fmla="*/ 0 w 1076632"/>
                  <a:gd name="connsiteY0" fmla="*/ 0 h 132736"/>
                  <a:gd name="connsiteX1" fmla="*/ 73741 w 1076632"/>
                  <a:gd name="connsiteY1" fmla="*/ 58994 h 132736"/>
                  <a:gd name="connsiteX2" fmla="*/ 162232 w 1076632"/>
                  <a:gd name="connsiteY2" fmla="*/ 132736 h 132736"/>
                  <a:gd name="connsiteX3" fmla="*/ 427703 w 1076632"/>
                  <a:gd name="connsiteY3" fmla="*/ 117987 h 132736"/>
                  <a:gd name="connsiteX4" fmla="*/ 560438 w 1076632"/>
                  <a:gd name="connsiteY4" fmla="*/ 73742 h 132736"/>
                  <a:gd name="connsiteX5" fmla="*/ 604683 w 1076632"/>
                  <a:gd name="connsiteY5" fmla="*/ 58994 h 132736"/>
                  <a:gd name="connsiteX6" fmla="*/ 648929 w 1076632"/>
                  <a:gd name="connsiteY6" fmla="*/ 29497 h 132736"/>
                  <a:gd name="connsiteX7" fmla="*/ 796412 w 1076632"/>
                  <a:gd name="connsiteY7" fmla="*/ 29497 h 132736"/>
                  <a:gd name="connsiteX8" fmla="*/ 1061883 w 1076632"/>
                  <a:gd name="connsiteY8" fmla="*/ 44245 h 132736"/>
                  <a:gd name="connsiteX9" fmla="*/ 1076632 w 1076632"/>
                  <a:gd name="connsiteY9" fmla="*/ 29497 h 13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6632" h="132736">
                    <a:moveTo>
                      <a:pt x="0" y="0"/>
                    </a:moveTo>
                    <a:cubicBezTo>
                      <a:pt x="24580" y="19665"/>
                      <a:pt x="50051" y="38265"/>
                      <a:pt x="73741" y="58994"/>
                    </a:cubicBezTo>
                    <a:cubicBezTo>
                      <a:pt x="164582" y="138481"/>
                      <a:pt x="71686" y="72371"/>
                      <a:pt x="162232" y="132736"/>
                    </a:cubicBezTo>
                    <a:cubicBezTo>
                      <a:pt x="250722" y="127820"/>
                      <a:pt x="340033" y="130975"/>
                      <a:pt x="427703" y="117987"/>
                    </a:cubicBezTo>
                    <a:cubicBezTo>
                      <a:pt x="473838" y="111152"/>
                      <a:pt x="516193" y="88490"/>
                      <a:pt x="560438" y="73742"/>
                    </a:cubicBezTo>
                    <a:lnTo>
                      <a:pt x="604683" y="58994"/>
                    </a:lnTo>
                    <a:cubicBezTo>
                      <a:pt x="619432" y="49162"/>
                      <a:pt x="633075" y="37424"/>
                      <a:pt x="648929" y="29497"/>
                    </a:cubicBezTo>
                    <a:cubicBezTo>
                      <a:pt x="706133" y="895"/>
                      <a:pt x="722548" y="18945"/>
                      <a:pt x="796412" y="29497"/>
                    </a:cubicBezTo>
                    <a:cubicBezTo>
                      <a:pt x="925254" y="72444"/>
                      <a:pt x="884017" y="71609"/>
                      <a:pt x="1061883" y="44245"/>
                    </a:cubicBezTo>
                    <a:cubicBezTo>
                      <a:pt x="1068755" y="43188"/>
                      <a:pt x="1071716" y="34413"/>
                      <a:pt x="1076632" y="2949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" name="Szabadkézi sokszög 4"/>
              <p:cNvSpPr/>
              <p:nvPr/>
            </p:nvSpPr>
            <p:spPr>
              <a:xfrm>
                <a:off x="5884606" y="4409742"/>
                <a:ext cx="560439" cy="899677"/>
              </a:xfrm>
              <a:custGeom>
                <a:avLst/>
                <a:gdLst>
                  <a:gd name="connsiteX0" fmla="*/ 560439 w 560439"/>
                  <a:gd name="connsiteY0" fmla="*/ 899677 h 899677"/>
                  <a:gd name="connsiteX1" fmla="*/ 412955 w 560439"/>
                  <a:gd name="connsiteY1" fmla="*/ 766942 h 899677"/>
                  <a:gd name="connsiteX2" fmla="*/ 294968 w 560439"/>
                  <a:gd name="connsiteY2" fmla="*/ 648955 h 899677"/>
                  <a:gd name="connsiteX3" fmla="*/ 235975 w 560439"/>
                  <a:gd name="connsiteY3" fmla="*/ 560464 h 899677"/>
                  <a:gd name="connsiteX4" fmla="*/ 191729 w 560439"/>
                  <a:gd name="connsiteY4" fmla="*/ 501471 h 899677"/>
                  <a:gd name="connsiteX5" fmla="*/ 103239 w 560439"/>
                  <a:gd name="connsiteY5" fmla="*/ 412981 h 899677"/>
                  <a:gd name="connsiteX6" fmla="*/ 44246 w 560439"/>
                  <a:gd name="connsiteY6" fmla="*/ 324490 h 899677"/>
                  <a:gd name="connsiteX7" fmla="*/ 0 w 560439"/>
                  <a:gd name="connsiteY7" fmla="*/ 177006 h 899677"/>
                  <a:gd name="connsiteX8" fmla="*/ 14749 w 560439"/>
                  <a:gd name="connsiteY8" fmla="*/ 103264 h 899677"/>
                  <a:gd name="connsiteX9" fmla="*/ 58994 w 560439"/>
                  <a:gd name="connsiteY9" fmla="*/ 88516 h 899677"/>
                  <a:gd name="connsiteX10" fmla="*/ 132736 w 560439"/>
                  <a:gd name="connsiteY10" fmla="*/ 26 h 89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0439" h="899677">
                    <a:moveTo>
                      <a:pt x="560439" y="899677"/>
                    </a:moveTo>
                    <a:cubicBezTo>
                      <a:pt x="501565" y="850615"/>
                      <a:pt x="462175" y="822315"/>
                      <a:pt x="412955" y="766942"/>
                    </a:cubicBezTo>
                    <a:cubicBezTo>
                      <a:pt x="313821" y="655417"/>
                      <a:pt x="398499" y="726603"/>
                      <a:pt x="294968" y="648955"/>
                    </a:cubicBezTo>
                    <a:cubicBezTo>
                      <a:pt x="269882" y="573696"/>
                      <a:pt x="296233" y="630765"/>
                      <a:pt x="235975" y="560464"/>
                    </a:cubicBezTo>
                    <a:cubicBezTo>
                      <a:pt x="219978" y="541801"/>
                      <a:pt x="208173" y="519742"/>
                      <a:pt x="191729" y="501471"/>
                    </a:cubicBezTo>
                    <a:cubicBezTo>
                      <a:pt x="163823" y="470465"/>
                      <a:pt x="126378" y="447690"/>
                      <a:pt x="103239" y="412981"/>
                    </a:cubicBezTo>
                    <a:cubicBezTo>
                      <a:pt x="83575" y="383484"/>
                      <a:pt x="55457" y="358122"/>
                      <a:pt x="44246" y="324490"/>
                    </a:cubicBezTo>
                    <a:cubicBezTo>
                      <a:pt x="8339" y="216770"/>
                      <a:pt x="22290" y="266164"/>
                      <a:pt x="0" y="177006"/>
                    </a:cubicBezTo>
                    <a:cubicBezTo>
                      <a:pt x="4916" y="152425"/>
                      <a:pt x="844" y="124121"/>
                      <a:pt x="14749" y="103264"/>
                    </a:cubicBezTo>
                    <a:cubicBezTo>
                      <a:pt x="23372" y="90329"/>
                      <a:pt x="48001" y="99509"/>
                      <a:pt x="58994" y="88516"/>
                    </a:cubicBezTo>
                    <a:cubicBezTo>
                      <a:pt x="151575" y="-4064"/>
                      <a:pt x="78258" y="26"/>
                      <a:pt x="132736" y="2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" name="Szabadkézi sokszög 5"/>
              <p:cNvSpPr/>
              <p:nvPr/>
            </p:nvSpPr>
            <p:spPr>
              <a:xfrm>
                <a:off x="7079226" y="3967316"/>
                <a:ext cx="280219" cy="663678"/>
              </a:xfrm>
              <a:custGeom>
                <a:avLst/>
                <a:gdLst>
                  <a:gd name="connsiteX0" fmla="*/ 0 w 280219"/>
                  <a:gd name="connsiteY0" fmla="*/ 663678 h 663678"/>
                  <a:gd name="connsiteX1" fmla="*/ 44245 w 280219"/>
                  <a:gd name="connsiteY1" fmla="*/ 575187 h 663678"/>
                  <a:gd name="connsiteX2" fmla="*/ 58993 w 280219"/>
                  <a:gd name="connsiteY2" fmla="*/ 530942 h 663678"/>
                  <a:gd name="connsiteX3" fmla="*/ 147484 w 280219"/>
                  <a:gd name="connsiteY3" fmla="*/ 471949 h 663678"/>
                  <a:gd name="connsiteX4" fmla="*/ 221226 w 280219"/>
                  <a:gd name="connsiteY4" fmla="*/ 383458 h 663678"/>
                  <a:gd name="connsiteX5" fmla="*/ 280219 w 280219"/>
                  <a:gd name="connsiteY5" fmla="*/ 221226 h 663678"/>
                  <a:gd name="connsiteX6" fmla="*/ 265471 w 280219"/>
                  <a:gd name="connsiteY6" fmla="*/ 147484 h 663678"/>
                  <a:gd name="connsiteX7" fmla="*/ 206477 w 280219"/>
                  <a:gd name="connsiteY7" fmla="*/ 58994 h 663678"/>
                  <a:gd name="connsiteX8" fmla="*/ 162232 w 280219"/>
                  <a:gd name="connsiteY8" fmla="*/ 0 h 66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219" h="663678">
                    <a:moveTo>
                      <a:pt x="0" y="663678"/>
                    </a:moveTo>
                    <a:cubicBezTo>
                      <a:pt x="14748" y="634181"/>
                      <a:pt x="30851" y="605323"/>
                      <a:pt x="44245" y="575187"/>
                    </a:cubicBezTo>
                    <a:cubicBezTo>
                      <a:pt x="50559" y="560981"/>
                      <a:pt x="48000" y="541935"/>
                      <a:pt x="58993" y="530942"/>
                    </a:cubicBezTo>
                    <a:cubicBezTo>
                      <a:pt x="84061" y="505875"/>
                      <a:pt x="122417" y="497017"/>
                      <a:pt x="147484" y="471949"/>
                    </a:cubicBezTo>
                    <a:cubicBezTo>
                      <a:pt x="176073" y="443360"/>
                      <a:pt x="204116" y="421100"/>
                      <a:pt x="221226" y="383458"/>
                    </a:cubicBezTo>
                    <a:cubicBezTo>
                      <a:pt x="241938" y="337892"/>
                      <a:pt x="262919" y="273127"/>
                      <a:pt x="280219" y="221226"/>
                    </a:cubicBezTo>
                    <a:cubicBezTo>
                      <a:pt x="275303" y="196645"/>
                      <a:pt x="275844" y="170305"/>
                      <a:pt x="265471" y="147484"/>
                    </a:cubicBezTo>
                    <a:cubicBezTo>
                      <a:pt x="250801" y="115211"/>
                      <a:pt x="226142" y="88491"/>
                      <a:pt x="206477" y="58994"/>
                    </a:cubicBezTo>
                    <a:cubicBezTo>
                      <a:pt x="173123" y="8964"/>
                      <a:pt x="189513" y="27283"/>
                      <a:pt x="16223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" name="Ellipszis 7"/>
              <p:cNvSpPr/>
              <p:nvPr/>
            </p:nvSpPr>
            <p:spPr>
              <a:xfrm rot="21092265">
                <a:off x="7200831" y="4510151"/>
                <a:ext cx="379500" cy="170990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Ellipszis 10"/>
              <p:cNvSpPr/>
              <p:nvPr/>
            </p:nvSpPr>
            <p:spPr>
              <a:xfrm rot="13610363">
                <a:off x="6053562" y="5041283"/>
                <a:ext cx="408076" cy="212131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Ellipszis 11"/>
              <p:cNvSpPr/>
              <p:nvPr/>
            </p:nvSpPr>
            <p:spPr>
              <a:xfrm rot="21200193">
                <a:off x="5496842" y="5760193"/>
                <a:ext cx="376502" cy="216024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Szabadkézi sokszög 8"/>
              <p:cNvSpPr/>
              <p:nvPr/>
            </p:nvSpPr>
            <p:spPr>
              <a:xfrm>
                <a:off x="5603976" y="4859580"/>
                <a:ext cx="516194" cy="766916"/>
              </a:xfrm>
              <a:custGeom>
                <a:avLst/>
                <a:gdLst>
                  <a:gd name="connsiteX0" fmla="*/ 0 w 516194"/>
                  <a:gd name="connsiteY0" fmla="*/ 0 h 766916"/>
                  <a:gd name="connsiteX1" fmla="*/ 29497 w 516194"/>
                  <a:gd name="connsiteY1" fmla="*/ 206477 h 766916"/>
                  <a:gd name="connsiteX2" fmla="*/ 44245 w 516194"/>
                  <a:gd name="connsiteY2" fmla="*/ 250722 h 766916"/>
                  <a:gd name="connsiteX3" fmla="*/ 58994 w 516194"/>
                  <a:gd name="connsiteY3" fmla="*/ 309716 h 766916"/>
                  <a:gd name="connsiteX4" fmla="*/ 88490 w 516194"/>
                  <a:gd name="connsiteY4" fmla="*/ 353961 h 766916"/>
                  <a:gd name="connsiteX5" fmla="*/ 117987 w 516194"/>
                  <a:gd name="connsiteY5" fmla="*/ 457200 h 766916"/>
                  <a:gd name="connsiteX6" fmla="*/ 235974 w 516194"/>
                  <a:gd name="connsiteY6" fmla="*/ 560439 h 766916"/>
                  <a:gd name="connsiteX7" fmla="*/ 280219 w 516194"/>
                  <a:gd name="connsiteY7" fmla="*/ 575187 h 766916"/>
                  <a:gd name="connsiteX8" fmla="*/ 368710 w 516194"/>
                  <a:gd name="connsiteY8" fmla="*/ 619432 h 766916"/>
                  <a:gd name="connsiteX9" fmla="*/ 412955 w 516194"/>
                  <a:gd name="connsiteY9" fmla="*/ 648929 h 766916"/>
                  <a:gd name="connsiteX10" fmla="*/ 516194 w 516194"/>
                  <a:gd name="connsiteY10" fmla="*/ 766916 h 76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194" h="766916">
                    <a:moveTo>
                      <a:pt x="0" y="0"/>
                    </a:moveTo>
                    <a:cubicBezTo>
                      <a:pt x="9832" y="68826"/>
                      <a:pt x="17415" y="138010"/>
                      <a:pt x="29497" y="206477"/>
                    </a:cubicBezTo>
                    <a:cubicBezTo>
                      <a:pt x="32199" y="221787"/>
                      <a:pt x="39974" y="235774"/>
                      <a:pt x="44245" y="250722"/>
                    </a:cubicBezTo>
                    <a:cubicBezTo>
                      <a:pt x="49814" y="270212"/>
                      <a:pt x="51009" y="291085"/>
                      <a:pt x="58994" y="309716"/>
                    </a:cubicBezTo>
                    <a:cubicBezTo>
                      <a:pt x="65976" y="326008"/>
                      <a:pt x="80563" y="338107"/>
                      <a:pt x="88490" y="353961"/>
                    </a:cubicBezTo>
                    <a:cubicBezTo>
                      <a:pt x="117200" y="411380"/>
                      <a:pt x="89624" y="391019"/>
                      <a:pt x="117987" y="457200"/>
                    </a:cubicBezTo>
                    <a:cubicBezTo>
                      <a:pt x="138061" y="504039"/>
                      <a:pt x="190912" y="545419"/>
                      <a:pt x="235974" y="560439"/>
                    </a:cubicBezTo>
                    <a:lnTo>
                      <a:pt x="280219" y="575187"/>
                    </a:lnTo>
                    <a:cubicBezTo>
                      <a:pt x="407028" y="659726"/>
                      <a:pt x="246582" y="558368"/>
                      <a:pt x="368710" y="619432"/>
                    </a:cubicBezTo>
                    <a:cubicBezTo>
                      <a:pt x="384564" y="627359"/>
                      <a:pt x="399707" y="637153"/>
                      <a:pt x="412955" y="648929"/>
                    </a:cubicBezTo>
                    <a:cubicBezTo>
                      <a:pt x="499591" y="725939"/>
                      <a:pt x="485326" y="705182"/>
                      <a:pt x="516194" y="76691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" name="Egyenes összekötő 13"/>
              <p:cNvCxnSpPr/>
              <p:nvPr/>
            </p:nvCxnSpPr>
            <p:spPr>
              <a:xfrm>
                <a:off x="5294671" y="5678129"/>
                <a:ext cx="707923" cy="3192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/>
              <p:cNvCxnSpPr/>
              <p:nvPr/>
            </p:nvCxnSpPr>
            <p:spPr>
              <a:xfrm>
                <a:off x="5508112" y="5513935"/>
                <a:ext cx="353961" cy="6895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zis 16"/>
              <p:cNvSpPr/>
              <p:nvPr/>
            </p:nvSpPr>
            <p:spPr>
              <a:xfrm rot="12851831">
                <a:off x="5788340" y="5350677"/>
                <a:ext cx="408076" cy="212131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4290568" y="4465294"/>
                <a:ext cx="1358064" cy="30777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00B050"/>
                    </a:solidFill>
                  </a:rPr>
                  <a:t>Csak az egyik</a:t>
                </a:r>
                <a:endParaRPr lang="hu-HU" sz="14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0" name="Egyenes összekötő nyíllal 19"/>
              <p:cNvCxnSpPr>
                <a:endCxn id="11" idx="7"/>
              </p:cNvCxnSpPr>
              <p:nvPr/>
            </p:nvCxnSpPr>
            <p:spPr>
              <a:xfrm>
                <a:off x="5571263" y="4726190"/>
                <a:ext cx="532937" cy="367220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nyíllal 21"/>
              <p:cNvCxnSpPr>
                <a:endCxn id="17" idx="6"/>
              </p:cNvCxnSpPr>
              <p:nvPr/>
            </p:nvCxnSpPr>
            <p:spPr>
              <a:xfrm>
                <a:off x="5603976" y="4773071"/>
                <a:ext cx="219641" cy="568993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/>
              <p:cNvSpPr txBox="1"/>
              <p:nvPr/>
            </p:nvSpPr>
            <p:spPr>
              <a:xfrm>
                <a:off x="6032517" y="6049612"/>
                <a:ext cx="213231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FF0000"/>
                    </a:solidFill>
                  </a:rPr>
                  <a:t>nem, ha vándorló fajok</a:t>
                </a:r>
                <a:endParaRPr lang="hu-HU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Szövegdoboz 23"/>
              <p:cNvSpPr txBox="1"/>
              <p:nvPr/>
            </p:nvSpPr>
            <p:spPr>
              <a:xfrm>
                <a:off x="7695271" y="4662363"/>
                <a:ext cx="551754" cy="307777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0000CC"/>
                    </a:solidFill>
                  </a:rPr>
                  <a:t>Igen</a:t>
                </a:r>
                <a:endParaRPr lang="hu-HU" sz="1400" b="1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26" name="Egyenes összekötő nyíllal 25"/>
              <p:cNvCxnSpPr>
                <a:stCxn id="24" idx="1"/>
                <a:endCxn id="8" idx="5"/>
              </p:cNvCxnSpPr>
              <p:nvPr/>
            </p:nvCxnSpPr>
            <p:spPr>
              <a:xfrm flipH="1" flipV="1">
                <a:off x="7532191" y="4635697"/>
                <a:ext cx="163080" cy="180555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Szövegdoboz 33"/>
            <p:cNvSpPr txBox="1"/>
            <p:nvPr/>
          </p:nvSpPr>
          <p:spPr>
            <a:xfrm>
              <a:off x="7140633" y="5750185"/>
              <a:ext cx="7617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>
                  <a:solidFill>
                    <a:srgbClr val="0000CC"/>
                  </a:solidFill>
                </a:rPr>
                <a:t>Víztest</a:t>
              </a:r>
              <a:endParaRPr lang="hu-HU" sz="14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36" name="Egyenes összekötő nyíllal 35"/>
            <p:cNvCxnSpPr/>
            <p:nvPr/>
          </p:nvCxnSpPr>
          <p:spPr>
            <a:xfrm flipH="1">
              <a:off x="6719212" y="6013561"/>
              <a:ext cx="1183168" cy="0"/>
            </a:xfrm>
            <a:prstGeom prst="straightConnector1">
              <a:avLst/>
            </a:prstGeom>
            <a:ln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zövegdoboz 39"/>
            <p:cNvSpPr txBox="1"/>
            <p:nvPr/>
          </p:nvSpPr>
          <p:spPr>
            <a:xfrm>
              <a:off x="4806037" y="5233268"/>
              <a:ext cx="11801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>
                  <a:solidFill>
                    <a:srgbClr val="0000CC"/>
                  </a:solidFill>
                </a:rPr>
                <a:t>Nem víztest</a:t>
              </a:r>
              <a:endParaRPr lang="hu-HU" sz="14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42" name="Egyenes összekötő nyíllal 41"/>
            <p:cNvCxnSpPr>
              <a:endCxn id="9" idx="2"/>
            </p:cNvCxnSpPr>
            <p:nvPr/>
          </p:nvCxnSpPr>
          <p:spPr>
            <a:xfrm flipV="1">
              <a:off x="4781869" y="5516517"/>
              <a:ext cx="1376492" cy="8392"/>
            </a:xfrm>
            <a:prstGeom prst="straightConnector1">
              <a:avLst/>
            </a:prstGeom>
            <a:ln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C:\Users\juhaszi\Desktop\ph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8379" r="17281" b="18841"/>
          <a:stretch/>
        </p:blipFill>
        <p:spPr bwMode="auto">
          <a:xfrm>
            <a:off x="5132377" y="1601860"/>
            <a:ext cx="3861529" cy="18991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uhaszi\Desktop\ph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9159" r="40524" b="47632"/>
          <a:stretch/>
        </p:blipFill>
        <p:spPr bwMode="auto">
          <a:xfrm>
            <a:off x="5132377" y="4068031"/>
            <a:ext cx="3861327" cy="2583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5190856" y="3573016"/>
            <a:ext cx="377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Gersekaráti és Döröskei tározók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38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551" y="1214305"/>
            <a:ext cx="930065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tározó fennmarad, de a jó potenciálhoz hatáscsökkentő intézkedésekre van szükség: </a:t>
            </a:r>
          </a:p>
          <a:p>
            <a:pPr lvl="0"/>
            <a:endParaRPr lang="hu-HU" sz="1000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Kötelező feladatok: 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7551" y="2562397"/>
            <a:ext cx="8746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A tározó megfelelő </a:t>
            </a:r>
            <a:r>
              <a:rPr lang="hu-HU" dirty="0" smtClean="0">
                <a:solidFill>
                  <a:schemeClr val="tx2"/>
                </a:solidFill>
              </a:rPr>
              <a:t>vízminőségének biztosítása </a:t>
            </a:r>
            <a:r>
              <a:rPr lang="hu-HU" dirty="0" smtClean="0"/>
              <a:t>(ha önálló víztest)</a:t>
            </a:r>
            <a:endParaRPr lang="hu-HU" dirty="0"/>
          </a:p>
          <a:p>
            <a:pPr lvl="1"/>
            <a:r>
              <a:rPr lang="hu-HU" dirty="0" smtClean="0"/>
              <a:t>A hasznosításnak </a:t>
            </a:r>
            <a:r>
              <a:rPr lang="hu-HU" dirty="0"/>
              <a:t>megfelelő </a:t>
            </a:r>
            <a:r>
              <a:rPr lang="hu-HU" dirty="0" smtClean="0"/>
              <a:t>követelmények kielégítése</a:t>
            </a:r>
          </a:p>
          <a:p>
            <a:pPr lvl="1"/>
            <a:r>
              <a:rPr lang="hu-HU" dirty="0" smtClean="0">
                <a:sym typeface="Wingdings" pitchFamily="2" charset="2"/>
              </a:rPr>
              <a:t> Felső </a:t>
            </a:r>
            <a:r>
              <a:rPr lang="hu-HU" dirty="0">
                <a:sym typeface="Wingdings" pitchFamily="2" charset="2"/>
              </a:rPr>
              <a:t>szűrőmező, hordalékfogó </a:t>
            </a:r>
          </a:p>
          <a:p>
            <a:pPr marL="742950" lvl="1" indent="-285750">
              <a:buFont typeface="Wingdings"/>
              <a:buChar char="à"/>
            </a:pPr>
            <a:r>
              <a:rPr lang="hu-HU" dirty="0" smtClean="0">
                <a:sym typeface="Wingdings" pitchFamily="2" charset="2"/>
              </a:rPr>
              <a:t>Jó üzemeltetési gyakorlat (különösen jó </a:t>
            </a:r>
            <a:r>
              <a:rPr lang="hu-HU" dirty="0">
                <a:sym typeface="Wingdings" pitchFamily="2" charset="2"/>
              </a:rPr>
              <a:t>halászati és horgászati </a:t>
            </a:r>
            <a:r>
              <a:rPr lang="hu-HU" dirty="0" smtClean="0">
                <a:sym typeface="Wingdings" pitchFamily="2" charset="2"/>
              </a:rPr>
              <a:t>gyakorlat)  </a:t>
            </a:r>
            <a:endParaRPr lang="hu-HU" dirty="0">
              <a:sym typeface="Wingdings" pitchFamily="2" charset="2"/>
            </a:endParaRPr>
          </a:p>
          <a:p>
            <a:pPr marL="742950" lvl="1" indent="-285750">
              <a:buFont typeface="Wingdings"/>
              <a:buChar char="à"/>
            </a:pPr>
            <a:r>
              <a:rPr lang="hu-HU" dirty="0" smtClean="0">
                <a:sym typeface="Wingdings" pitchFamily="2" charset="2"/>
              </a:rPr>
              <a:t>Szennyezett </a:t>
            </a:r>
            <a:r>
              <a:rPr lang="hu-HU" dirty="0">
                <a:sym typeface="Wingdings" pitchFamily="2" charset="2"/>
              </a:rPr>
              <a:t>üledék </a:t>
            </a:r>
            <a:r>
              <a:rPr lang="hu-HU" dirty="0" smtClean="0">
                <a:sym typeface="Wingdings" pitchFamily="2" charset="2"/>
              </a:rPr>
              <a:t>kitermelése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8388" y="4121075"/>
            <a:ext cx="9178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A leeresztett víz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megfelelő minősége,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>
                <a:sym typeface="Wingdings" pitchFamily="2" charset="2"/>
              </a:rPr>
              <a:t>A leeresztett víznek ki kell elégítenie az </a:t>
            </a:r>
            <a:r>
              <a:rPr lang="hu-HU" dirty="0" err="1" smtClean="0">
                <a:sym typeface="Wingdings" pitchFamily="2" charset="2"/>
              </a:rPr>
              <a:t>alvízre</a:t>
            </a:r>
            <a:r>
              <a:rPr lang="hu-HU" dirty="0" smtClean="0">
                <a:sym typeface="Wingdings" pitchFamily="2" charset="2"/>
              </a:rPr>
              <a:t> vonatkozó követelményeket 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kémiai </a:t>
            </a:r>
            <a:r>
              <a:rPr lang="hu-HU" dirty="0">
                <a:sym typeface="Wingdings" pitchFamily="2" charset="2"/>
              </a:rPr>
              <a:t>és biológiai </a:t>
            </a:r>
            <a:r>
              <a:rPr lang="hu-HU" dirty="0" smtClean="0">
                <a:sym typeface="Wingdings" pitchFamily="2" charset="2"/>
              </a:rPr>
              <a:t>szempontból egyaránt (alga, halpopuláció, szerves és tápanyag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 </a:t>
            </a:r>
            <a:r>
              <a:rPr lang="hu-HU" dirty="0" smtClean="0">
                <a:sym typeface="Wingdings" pitchFamily="2" charset="2"/>
              </a:rPr>
              <a:t>Lásd </a:t>
            </a:r>
            <a:r>
              <a:rPr lang="hu-HU" dirty="0">
                <a:sym typeface="Wingdings" pitchFamily="2" charset="2"/>
              </a:rPr>
              <a:t>előző pont: leeresztéskor a </a:t>
            </a:r>
            <a:r>
              <a:rPr lang="hu-HU" dirty="0" smtClean="0">
                <a:sym typeface="Wingdings" pitchFamily="2" charset="2"/>
              </a:rPr>
              <a:t>víz kémiai, biológiai minősége </a:t>
            </a:r>
            <a:r>
              <a:rPr lang="hu-HU" dirty="0">
                <a:sym typeface="Wingdings" pitchFamily="2" charset="2"/>
              </a:rPr>
              <a:t>megfelelő legyen</a:t>
            </a:r>
            <a:r>
              <a:rPr lang="hu-HU" dirty="0" smtClean="0">
                <a:sym typeface="Wingdings" pitchFamily="2" charset="2"/>
              </a:rPr>
              <a:t>,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     és/vagy  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 </a:t>
            </a:r>
            <a:r>
              <a:rPr lang="hu-HU" dirty="0" err="1" smtClean="0">
                <a:sym typeface="Wingdings" pitchFamily="2" charset="2"/>
              </a:rPr>
              <a:t>Alvízi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>
                <a:sym typeface="Wingdings" pitchFamily="2" charset="2"/>
              </a:rPr>
              <a:t>szűrőmező </a:t>
            </a:r>
            <a:endParaRPr lang="hu-HU" dirty="0" smtClean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 Halrács </a:t>
            </a:r>
            <a:endParaRPr lang="hu-HU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5827" y="6093296"/>
            <a:ext cx="871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A leeresztett víz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mennyisége, ökológiai minimum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 smtClean="0">
                <a:sym typeface="Wingdings" pitchFamily="2" charset="2"/>
              </a:rPr>
              <a:t> Kisvíz </a:t>
            </a:r>
            <a:r>
              <a:rPr lang="hu-HU" dirty="0">
                <a:sym typeface="Wingdings" pitchFamily="2" charset="2"/>
              </a:rPr>
              <a:t>idején </a:t>
            </a:r>
            <a:r>
              <a:rPr lang="hu-HU" dirty="0" smtClean="0">
                <a:sym typeface="Wingdings" pitchFamily="2" charset="2"/>
              </a:rPr>
              <a:t>az </a:t>
            </a:r>
            <a:r>
              <a:rPr lang="hu-HU" dirty="0">
                <a:sym typeface="Wingdings" pitchFamily="2" charset="2"/>
              </a:rPr>
              <a:t>ún. ökológiai minimum biztosítása </a:t>
            </a:r>
            <a:r>
              <a:rPr lang="hu-HU" dirty="0" smtClean="0">
                <a:sym typeface="Wingdings" pitchFamily="2" charset="2"/>
              </a:rPr>
              <a:t>(minimum követelmény)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2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0745" y="3789040"/>
            <a:ext cx="9123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leeresztett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vízmennyiség változékonysága 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>
                <a:sym typeface="Wingdings" pitchFamily="2" charset="2"/>
              </a:rPr>
              <a:t>A leeresztett víz mennyisége igazodjon az </a:t>
            </a:r>
            <a:r>
              <a:rPr lang="hu-HU" dirty="0" err="1">
                <a:sym typeface="Wingdings" pitchFamily="2" charset="2"/>
              </a:rPr>
              <a:t>alvíz</a:t>
            </a:r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vízjárásához, minőségi igényeihez 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  Kisvíz idején a felülről érkező vízhozam </a:t>
            </a:r>
            <a:r>
              <a:rPr lang="hu-HU" dirty="0" smtClean="0">
                <a:sym typeface="Wingdings" pitchFamily="2" charset="2"/>
              </a:rPr>
              <a:t>továbbengedése 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 </a:t>
            </a:r>
            <a:r>
              <a:rPr lang="hu-HU" dirty="0" err="1" smtClean="0">
                <a:sym typeface="Wingdings" pitchFamily="2" charset="2"/>
              </a:rPr>
              <a:t>Hígítóvíz</a:t>
            </a:r>
            <a:r>
              <a:rPr lang="hu-HU" dirty="0" smtClean="0">
                <a:sym typeface="Wingdings" pitchFamily="2" charset="2"/>
              </a:rPr>
              <a:t> leeresztése (</a:t>
            </a:r>
            <a:r>
              <a:rPr lang="hu-HU" dirty="0" err="1" smtClean="0">
                <a:sym typeface="Wingdings" pitchFamily="2" charset="2"/>
              </a:rPr>
              <a:t>szennyvzbevezetés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htáscsökkentő</a:t>
            </a:r>
            <a:r>
              <a:rPr lang="hu-HU" dirty="0" smtClean="0">
                <a:sym typeface="Wingdings" pitchFamily="2" charset="2"/>
              </a:rPr>
              <a:t> intézkedése)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	  Középvizek és nagyvizek </a:t>
            </a:r>
            <a:r>
              <a:rPr lang="hu-HU" dirty="0" smtClean="0">
                <a:sym typeface="Wingdings" pitchFamily="2" charset="2"/>
              </a:rPr>
              <a:t>megfelelő gyakoriságú  leeresztése is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0745" y="5259693"/>
            <a:ext cx="7258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hosszirányú átjárhatóság biztosítása, ha vándorló fajok</a:t>
            </a:r>
          </a:p>
          <a:p>
            <a:r>
              <a:rPr lang="hu-HU" dirty="0">
                <a:sym typeface="Wingdings" pitchFamily="2" charset="2"/>
              </a:rPr>
              <a:t>         Megkerülő csatorna (költséges, ezért csak ritkán indokolható</a:t>
            </a:r>
            <a:r>
              <a:rPr lang="hu-HU" dirty="0" smtClean="0">
                <a:sym typeface="Wingdings" pitchFamily="2" charset="2"/>
              </a:rPr>
              <a:t>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7886" y="1214305"/>
            <a:ext cx="9300658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tározó fennmarad, de a jó potenciálhoz hatáscsökkentő intézkedésekre van szükség: </a:t>
            </a:r>
          </a:p>
          <a:p>
            <a:pPr lvl="0"/>
            <a:endParaRPr lang="hu-HU" sz="1000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Nem kötelező feladatok: </a:t>
            </a:r>
          </a:p>
          <a:p>
            <a:pPr lvl="0"/>
            <a:endParaRPr lang="hu-HU" dirty="0">
              <a:solidFill>
                <a:srgbClr val="FF0000"/>
              </a:solidFill>
            </a:endParaRPr>
          </a:p>
          <a:p>
            <a:pPr lvl="0"/>
            <a:r>
              <a:rPr lang="hu-HU" dirty="0"/>
              <a:t>A jó ökológiai potenciál elérése azt jelenti, hogy a kötelezőeken </a:t>
            </a:r>
            <a:r>
              <a:rPr lang="hu-HU" dirty="0" smtClean="0"/>
              <a:t>túl meg </a:t>
            </a:r>
            <a:r>
              <a:rPr lang="hu-HU" dirty="0"/>
              <a:t>kell vizsgálni egyéb hatáscsökkentő intézkedések megvalósíthatóságát is</a:t>
            </a:r>
            <a:r>
              <a:rPr lang="hu-HU" dirty="0" smtClean="0"/>
              <a:t>. Ezek </a:t>
            </a:r>
            <a:r>
              <a:rPr lang="hu-HU" dirty="0"/>
              <a:t>közül azokat kell megvalósítani, amelyek költség-ökológiai haszon </a:t>
            </a:r>
            <a:r>
              <a:rPr lang="hu-HU" dirty="0" smtClean="0"/>
              <a:t>aránya megfelelő 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39276" y="5923561"/>
            <a:ext cx="8797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Közvetett intézkedés </a:t>
            </a: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   </a:t>
            </a:r>
            <a:r>
              <a:rPr lang="hu-HU" dirty="0" smtClean="0">
                <a:sym typeface="Wingdings" pitchFamily="2" charset="2"/>
              </a:rPr>
              <a:t>   </a:t>
            </a:r>
            <a:r>
              <a:rPr lang="hu-HU" dirty="0">
                <a:sym typeface="Wingdings" pitchFamily="2" charset="2"/>
              </a:rPr>
              <a:t> </a:t>
            </a:r>
            <a:r>
              <a:rPr lang="hu-HU" dirty="0" smtClean="0">
                <a:sym typeface="Wingdings" pitchFamily="2" charset="2"/>
              </a:rPr>
              <a:t>A hasznosítás céljának módosítása, ha azzal a fenti követelmények jobban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    kielégíthetők (és a gazdasági-társadalmi szempontból is alátámasztható)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92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/>
              <a:t> </a:t>
            </a:r>
            <a:r>
              <a:rPr lang="hu-HU" cap="none" dirty="0" smtClean="0"/>
              <a:t>EU Jelentési útmutató  </a:t>
            </a:r>
            <a:r>
              <a:rPr lang="hu-HU" cap="none" dirty="0" smtClean="0">
                <a:sym typeface="Wingdings" pitchFamily="2" charset="2"/>
              </a:rPr>
              <a:t>  Sablonok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Terhelés/</a:t>
            </a:r>
            <a:r>
              <a:rPr lang="hu-HU" sz="2000" b="1" u="sng" dirty="0" smtClean="0">
                <a:solidFill>
                  <a:srgbClr val="FF0000"/>
                </a:solidFill>
              </a:rPr>
              <a:t>beavatkozás</a:t>
            </a:r>
            <a:r>
              <a:rPr lang="hu-HU" sz="2000" b="1" dirty="0" smtClean="0">
                <a:solidFill>
                  <a:srgbClr val="FF0000"/>
                </a:solidFill>
              </a:rPr>
              <a:t> típusok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Hajtóerő függvényében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03837" y="2382751"/>
            <a:ext cx="185178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Beavatkozások</a:t>
            </a:r>
          </a:p>
          <a:p>
            <a:r>
              <a:rPr lang="hu-HU" b="1" dirty="0" smtClean="0"/>
              <a:t> részletezése 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63872"/>
            <a:ext cx="4373070" cy="378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Intézkedési csomagok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 smtClean="0"/>
          </a:p>
          <a:p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070884" y="2276872"/>
            <a:ext cx="30295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Intézkedések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További 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Kiegészítő 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479553" y="3789040"/>
            <a:ext cx="308289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Intézkedési elemek </a:t>
            </a:r>
          </a:p>
          <a:p>
            <a:pPr lvl="1"/>
            <a:r>
              <a:rPr lang="hu-HU" dirty="0" smtClean="0"/>
              <a:t>Jogszabályok</a:t>
            </a:r>
          </a:p>
          <a:p>
            <a:pPr lvl="1"/>
            <a:r>
              <a:rPr lang="hu-HU" dirty="0" smtClean="0"/>
              <a:t>Ösztönzés, támogatás</a:t>
            </a:r>
          </a:p>
          <a:p>
            <a:pPr lvl="1"/>
            <a:r>
              <a:rPr lang="hu-HU" dirty="0" smtClean="0"/>
              <a:t>Műszaki intézkedések 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222712" y="5485874"/>
            <a:ext cx="398407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 beavatkozásokra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514239" y="5485874"/>
            <a:ext cx="437307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az intézkedésekre 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Terhelés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80949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Pontszerű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Diffúz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Vízkivételek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átvezetése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Vonalvezetés/mederforma/parti sáv/morfológiai módosítása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Gátak, fenékküszöbök, zsilipek,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elzárások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Változások a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vízjárásban</a:t>
            </a:r>
            <a:endParaRPr lang="hu-H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Egyéb terhelések, felszíni vizet érő terhelések</a:t>
            </a:r>
          </a:p>
          <a:p>
            <a:pPr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Egyéb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terhelések, felszín alatti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vizet érő 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Egyéb terhelések,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védett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területeket érő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Ismeretlen eredetű hazai vagy külföldi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(9. Régi szennyezések)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Balesetekből származó szennyezések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47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96752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Szennyvíztisztító telepek építése és korszerűsítése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Mezőgazdasági eredetű tápanyagszennyezés csökkentése 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Mezőgazdasági eredetű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peszticid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szennyezés csökkentése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Bekövetkezett szennyezések csökkentése, felszámolása, beleértve a felhagyott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szennyezett területek kármentesítését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	Hosszirányú átjárhatóság helyreállítása,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duzzasztás csökkentése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	A hidromorfológiai viszonyok javítása, a hosszirányú átjárhatóságon kívül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	A vízjárási viszonyok javítása illetve az ökológiai kisvíz helyreállítása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7a	Ökológiai szempontok érvényesítése a fenntartható vízhasználatok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megvalósításában.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	A víz hatékony felhasználását elősegítő műszaki intézkedések, az öntözés, az ipar, az energiatermelés és a háztartás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	Vízár politikai intézkedések a költségmegtérülés alkalmazása érdekében a lakossági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	Vízár politikai intézkedések a költségmegtérülés alkalmazása érdekében az ipari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	Vízár politikai intézkedések a költségmegtérülés alkalmazása érdekében a mezőgazdasági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	Tanácsadó szolgáltatás a mezőgazdaság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részére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5" name="Szöveg helye 2"/>
          <p:cNvSpPr txBox="1">
            <a:spLocks/>
          </p:cNvSpPr>
          <p:nvPr/>
        </p:nvSpPr>
        <p:spPr>
          <a:xfrm>
            <a:off x="430476" y="1484784"/>
            <a:ext cx="7093851" cy="4010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Megvalósult intézkedések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Jó példa gyakorlat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DPSIR elemzés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rendszere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ÁKK-VGT2 összehangolása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2021-ig</a:t>
            </a:r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	Ivóvízbázisok védelmét szolgáló intézkedések (védőterületek,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pufferzónák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	Kutatás, tudásbázis fejlesztés a bizonytalanság csökkentése érdekében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Elsőbbségi veszélyes anyagok kibocsátásának megszüntetése és elsőbbségi anyagok kibocsátásának csökkentése</a:t>
            </a:r>
          </a:p>
          <a:p>
            <a:pPr lvl="0"/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Ipari szennyvíztisztítók korszerűsítése, bővítése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	Talajerózióból és/vagy felszíni lefolyásból származó hordalék- és szennyezőanyag terhelés csökkentése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	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Invazív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tájidegen fajok és betegségek terjedésének megelőzése és szabályozása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	A rekreáció (beleértve a horgászatot is) káros hatásainak megelőzése és szabályozása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	A halászat és egyéb olyan tevékenységek káros hatásainak megelőzése és szabályozása, amelyek állatok és növények eltávolításával járnak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	Településekről, épített infrastruktúrából és közlekedésből származó szennyezések megelőzése és szabályozása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	Erdészeti tevékenységből eredő szennyezés megelőzése és szabályozása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	A természetes vízvisszatartást elősegítő intézkedések</a:t>
            </a:r>
          </a:p>
          <a:p>
            <a:pPr lvl="0"/>
            <a:r>
              <a:rPr lang="hu-HU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	A savasodás ellensúlyozására szolgáló </a:t>
            </a:r>
            <a:r>
              <a:rPr lang="hu-HU" b="1" strike="sngStrik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intézkedések</a:t>
            </a:r>
            <a:endParaRPr lang="hu-HU" b="1" strike="sngStrik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	Halgazdasági hasznosítás káros hatásainak megelőzése és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	Termálvizek kezelése a vízfolyásokba történő bevezetés előtt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	Hűtővizek felszíni vízbe történő bevezetésének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	Mezőgazdasági telepekről (állattartásból) származó terhelés csökkentése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	Hordalék- és tápanyag-visszatartás felszíni befogadókba történő bevezetés előtt </a:t>
            </a:r>
          </a:p>
          <a:p>
            <a:pPr lvl="0"/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Beszivárogtatás, visszasajtolás korszerűsítése, szabályozása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	Nem vízigények kielégítését szolgáló felszín alatti vízelvonások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	Károsodott vízi és vizes és szárazföldi élőhelyek védelme a vízjárást befolyásoló hatásokkal szemben, az egyéb intézkedéseken felül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	Károsodott vízi és vizes és szárazföldi élőhelyek védelme vízminőségi hatásokkal szemben, az egyéb intézkedéseken felül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	Fürdőhelyek védelmét biztosító speciális intézkedések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	Szakszerűtlenül kiképzett kutak ellenőrzése, rekonstrukciója, felszámolása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	Balesetből származó szennyezések megelőzése</a:t>
            </a:r>
          </a:p>
        </p:txBody>
      </p:sp>
    </p:spTree>
    <p:extLst>
      <p:ext uri="{BB962C8B-B14F-4D97-AF65-F5344CB8AC3E}">
        <p14:creationId xmlns:p14="http://schemas.microsoft.com/office/powerpoint/2010/main" val="3856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Kötelező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96752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EU Irányelvek 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Horizontális irányelvek</a:t>
            </a:r>
          </a:p>
          <a:p>
            <a:r>
              <a:rPr lang="hu-HU" sz="1500" dirty="0"/>
              <a:t>A környezetszennyezés integrált megelőzése és csökkentése (IPPC 96/61/EC, 2008/1/EC) ill. IE Irányelv, 2010/75/EU)</a:t>
            </a:r>
          </a:p>
          <a:p>
            <a:r>
              <a:rPr lang="hu-HU" sz="1500" dirty="0"/>
              <a:t>Stratégiai környezeti vizsgálat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SKV Irányelv</a:t>
            </a:r>
            <a:r>
              <a:rPr lang="hu-HU" sz="1500" dirty="0"/>
              <a:t>, 2001/42/EC)</a:t>
            </a:r>
          </a:p>
          <a:p>
            <a:r>
              <a:rPr lang="hu-HU" sz="1500" dirty="0"/>
              <a:t>Környezeti hatásvizsgálat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KHV Irányelv</a:t>
            </a:r>
            <a:r>
              <a:rPr lang="hu-HU" sz="1500" dirty="0"/>
              <a:t>, 85/337/EEC)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Létfeltételek biztosítását szolgáló irányelvek</a:t>
            </a:r>
          </a:p>
          <a:p>
            <a:r>
              <a:rPr lang="hu-HU" sz="1500" dirty="0"/>
              <a:t>Természetes élőhelyek védelme és a madarak életfeltételeinek biztosítása (</a:t>
            </a:r>
            <a:r>
              <a:rPr lang="hu-HU" sz="1500" dirty="0" err="1">
                <a:solidFill>
                  <a:schemeClr val="accent2">
                    <a:lumMod val="75000"/>
                  </a:schemeClr>
                </a:solidFill>
              </a:rPr>
              <a:t>Natura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 Irányelvek</a:t>
            </a:r>
            <a:r>
              <a:rPr lang="hu-HU" sz="1500" dirty="0"/>
              <a:t>, 79/409/EEC, 92/43/EEC)</a:t>
            </a:r>
          </a:p>
          <a:p>
            <a:r>
              <a:rPr lang="hu-HU" sz="1500" dirty="0"/>
              <a:t>Halak életfeltételeinek biztosítása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„Halas” Irányelv</a:t>
            </a:r>
            <a:r>
              <a:rPr lang="hu-HU" sz="1500" dirty="0"/>
              <a:t>, 2006/44/EC)</a:t>
            </a:r>
          </a:p>
          <a:p>
            <a:r>
              <a:rPr lang="hu-HU" sz="1500" dirty="0"/>
              <a:t>Fürdővizek minősége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Fürdővíz Irányelv</a:t>
            </a:r>
            <a:r>
              <a:rPr lang="hu-HU" sz="1500" dirty="0"/>
              <a:t>, 76/160/EEC)</a:t>
            </a:r>
          </a:p>
          <a:p>
            <a:r>
              <a:rPr lang="hu-HU" sz="1500" dirty="0"/>
              <a:t>Ivóvíz minőség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Ivóvíz Irányelv</a:t>
            </a:r>
            <a:r>
              <a:rPr lang="hu-HU" sz="1500" dirty="0"/>
              <a:t>, 98/83/EC)</a:t>
            </a:r>
          </a:p>
          <a:p>
            <a:r>
              <a:rPr lang="hu-HU" sz="1500" dirty="0"/>
              <a:t>Felszíni vizekre vonatkozó vízminőségi határértékek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EQS Irányelv</a:t>
            </a:r>
            <a:r>
              <a:rPr lang="hu-HU" sz="1500" dirty="0"/>
              <a:t>, 2008/105/EC)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Szennyezések, kibocsátások csökkentését szolgáló irányelvek</a:t>
            </a:r>
          </a:p>
          <a:p>
            <a:r>
              <a:rPr lang="hu-HU" sz="1500" dirty="0"/>
              <a:t>Települési szennyvíz kezeléséről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Szennyvíz Irányelv</a:t>
            </a:r>
            <a:r>
              <a:rPr lang="hu-HU" sz="1500" dirty="0"/>
              <a:t>, 91/271/EEC)</a:t>
            </a:r>
          </a:p>
          <a:p>
            <a:r>
              <a:rPr lang="hu-HU" sz="1500" dirty="0"/>
              <a:t>A vizek mezőgazdasági eredetű nitrát szennyezéssel szembeni védelméről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Nitrát Irányelv</a:t>
            </a:r>
            <a:r>
              <a:rPr lang="hu-HU" sz="1500" dirty="0"/>
              <a:t>, 91/676/EEC)</a:t>
            </a:r>
          </a:p>
          <a:p>
            <a:r>
              <a:rPr lang="hu-HU" sz="1500" dirty="0"/>
              <a:t>Szennyvíziszap mezőgazdasági felhasználása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Szennyvíziszap Irányelv</a:t>
            </a:r>
            <a:r>
              <a:rPr lang="hu-HU" sz="1500" dirty="0"/>
              <a:t>, 86/278/EEC)</a:t>
            </a:r>
          </a:p>
          <a:p>
            <a:r>
              <a:rPr lang="hu-HU" sz="1500" dirty="0"/>
              <a:t>Növényvédő szerek forgalomba hozataláról (</a:t>
            </a:r>
            <a:r>
              <a:rPr lang="hu-HU" sz="1500" dirty="0" err="1">
                <a:solidFill>
                  <a:schemeClr val="accent2">
                    <a:lumMod val="75000"/>
                  </a:schemeClr>
                </a:solidFill>
              </a:rPr>
              <a:t>Növényvédőszer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 Irányelv</a:t>
            </a:r>
            <a:r>
              <a:rPr lang="hu-HU" sz="1500" dirty="0"/>
              <a:t>, 2009/128/EC)</a:t>
            </a:r>
          </a:p>
          <a:p>
            <a:r>
              <a:rPr lang="hu-HU" sz="1500" dirty="0"/>
              <a:t>A felszín alatti vizek szennyezés és állapotromlás elleni védelme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FAV Irányelv</a:t>
            </a:r>
            <a:r>
              <a:rPr lang="hu-HU" sz="1500" dirty="0"/>
              <a:t>, 2006/118/EC)</a:t>
            </a:r>
          </a:p>
          <a:p>
            <a:r>
              <a:rPr lang="hu-HU" sz="1500" dirty="0"/>
              <a:t>Felszíni vizekbe bocsátott veszélyes anyagok kiküszöbölése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Veszélyes anyag Irányelvek</a:t>
            </a:r>
            <a:r>
              <a:rPr lang="hu-HU" sz="1500" dirty="0"/>
              <a:t>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Kockázatcsökkentést szolgáló irányelvek</a:t>
            </a:r>
          </a:p>
          <a:p>
            <a:r>
              <a:rPr lang="hu-HU" sz="1500" dirty="0"/>
              <a:t>Veszélyes anyagokkal kapcsolatos balesetek megelőzéséről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SEVESO Irányelv</a:t>
            </a:r>
            <a:r>
              <a:rPr lang="hu-HU" sz="1500" dirty="0"/>
              <a:t>, 96/82/EC)</a:t>
            </a:r>
          </a:p>
          <a:p>
            <a:r>
              <a:rPr lang="hu-HU" sz="1500" dirty="0"/>
              <a:t>Az árvíz által okozott kockázatok kezeléséről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Árvíz Irányelv</a:t>
            </a:r>
            <a:r>
              <a:rPr lang="hu-HU" sz="1500" dirty="0"/>
              <a:t>, 2007/60/EC)</a:t>
            </a:r>
          </a:p>
        </p:txBody>
      </p:sp>
    </p:spTree>
    <p:extLst>
      <p:ext uri="{BB962C8B-B14F-4D97-AF65-F5344CB8AC3E}">
        <p14:creationId xmlns:p14="http://schemas.microsoft.com/office/powerpoint/2010/main" val="28116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VKI-ban</a:t>
            </a:r>
            <a:r>
              <a:rPr lang="hu-HU" dirty="0"/>
              <a:t> szereplő alapintézkedés csoportok </a:t>
            </a:r>
          </a:p>
          <a:p>
            <a:endParaRPr lang="hu-HU" sz="1500" dirty="0"/>
          </a:p>
          <a:p>
            <a:r>
              <a:rPr lang="hu-HU" sz="1500" dirty="0" smtClean="0"/>
              <a:t>„b</a:t>
            </a:r>
            <a:r>
              <a:rPr lang="hu-HU" sz="1500" dirty="0"/>
              <a:t>” A </a:t>
            </a:r>
            <a:r>
              <a:rPr lang="hu-HU" sz="1500" dirty="0">
                <a:solidFill>
                  <a:schemeClr val="accent1"/>
                </a:solidFill>
              </a:rPr>
              <a:t>költségmegtérülés</a:t>
            </a:r>
            <a:r>
              <a:rPr lang="hu-HU" sz="1500" dirty="0"/>
              <a:t> elvének érvényesítése a vízi szolgáltatásokban</a:t>
            </a:r>
          </a:p>
          <a:p>
            <a:r>
              <a:rPr lang="hu-HU" sz="1500" dirty="0"/>
              <a:t>„c” A vizek hatékony és </a:t>
            </a:r>
            <a:r>
              <a:rPr lang="hu-HU" sz="1500" dirty="0">
                <a:solidFill>
                  <a:schemeClr val="accent1"/>
                </a:solidFill>
              </a:rPr>
              <a:t>fenntartható használatát </a:t>
            </a:r>
            <a:r>
              <a:rPr lang="hu-HU" sz="1500" dirty="0"/>
              <a:t>előmozdító intézkedések (víztakarékos megoldások, gazdálkodás, ökológiai szempontok érvényesítése)</a:t>
            </a:r>
          </a:p>
          <a:p>
            <a:r>
              <a:rPr lang="hu-HU" sz="1500" dirty="0"/>
              <a:t>„d” Az </a:t>
            </a:r>
            <a:r>
              <a:rPr lang="hu-HU" sz="1500" dirty="0">
                <a:solidFill>
                  <a:schemeClr val="accent1"/>
                </a:solidFill>
              </a:rPr>
              <a:t>ivóvízbázisok</a:t>
            </a:r>
            <a:r>
              <a:rPr lang="hu-HU" sz="1500" dirty="0"/>
              <a:t> és az ivóvízkivételekre kijelölt víztestek </a:t>
            </a:r>
            <a:r>
              <a:rPr lang="hu-HU" sz="1500" dirty="0">
                <a:solidFill>
                  <a:schemeClr val="accent1"/>
                </a:solidFill>
              </a:rPr>
              <a:t>védelme</a:t>
            </a:r>
          </a:p>
          <a:p>
            <a:r>
              <a:rPr lang="hu-HU" sz="1500" dirty="0"/>
              <a:t>„e” Felszíni és felszín alatti vizekből történő </a:t>
            </a:r>
            <a:r>
              <a:rPr lang="hu-HU" sz="1500" dirty="0">
                <a:solidFill>
                  <a:schemeClr val="accent1"/>
                </a:solidFill>
              </a:rPr>
              <a:t>vízkivételek</a:t>
            </a:r>
            <a:r>
              <a:rPr lang="hu-HU" sz="1500" dirty="0"/>
              <a:t>, </a:t>
            </a:r>
            <a:r>
              <a:rPr lang="hu-HU" sz="1500" dirty="0" smtClean="0"/>
              <a:t>vízátvezetések</a:t>
            </a:r>
            <a:r>
              <a:rPr lang="hu-HU" sz="1500" dirty="0"/>
              <a:t>, </a:t>
            </a:r>
            <a:r>
              <a:rPr lang="hu-HU" sz="1500" dirty="0" err="1"/>
              <a:t>tározás</a:t>
            </a:r>
            <a:r>
              <a:rPr lang="hu-HU" sz="1500" dirty="0"/>
              <a:t> </a:t>
            </a:r>
            <a:r>
              <a:rPr lang="hu-HU" sz="1500" dirty="0" smtClean="0">
                <a:solidFill>
                  <a:schemeClr val="accent1"/>
                </a:solidFill>
              </a:rPr>
              <a:t>nyilvántartása </a:t>
            </a:r>
            <a:r>
              <a:rPr lang="hu-HU" sz="1500" dirty="0" smtClean="0"/>
              <a:t>és </a:t>
            </a:r>
            <a:r>
              <a:rPr lang="hu-HU" sz="1500" dirty="0">
                <a:solidFill>
                  <a:schemeClr val="accent1"/>
                </a:solidFill>
              </a:rPr>
              <a:t>engedélyezése</a:t>
            </a:r>
          </a:p>
          <a:p>
            <a:r>
              <a:rPr lang="hu-HU" sz="1500" dirty="0"/>
              <a:t>„f” Felszín alatti vizek mesterséges </a:t>
            </a:r>
            <a:r>
              <a:rPr lang="hu-HU" sz="1500" dirty="0" smtClean="0"/>
              <a:t>utánpótlásának, dúsításának előzetes </a:t>
            </a:r>
            <a:r>
              <a:rPr lang="hu-HU" sz="1500" dirty="0"/>
              <a:t>engedélyezése</a:t>
            </a:r>
          </a:p>
          <a:p>
            <a:r>
              <a:rPr lang="hu-HU" sz="1500" dirty="0"/>
              <a:t>„g” </a:t>
            </a:r>
            <a:r>
              <a:rPr lang="hu-HU" sz="1500" dirty="0" smtClean="0">
                <a:solidFill>
                  <a:schemeClr val="accent1"/>
                </a:solidFill>
              </a:rPr>
              <a:t>Pontszerű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közvetlen és közvetett bevezetések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(használt vizek, szennyvizek, </a:t>
            </a:r>
            <a:r>
              <a:rPr lang="hu-HU" sz="1500" dirty="0" err="1" smtClean="0"/>
              <a:t>hulladé</a:t>
            </a:r>
            <a:r>
              <a:rPr lang="hu-HU" sz="1500" dirty="0" smtClean="0"/>
              <a:t> kelhelyezés</a:t>
            </a:r>
            <a:r>
              <a:rPr lang="hu-HU" sz="1500" dirty="0"/>
              <a:t>, állattartótelepek)</a:t>
            </a:r>
          </a:p>
          <a:p>
            <a:r>
              <a:rPr lang="hu-HU" sz="1500" dirty="0"/>
              <a:t>„h” </a:t>
            </a:r>
            <a:r>
              <a:rPr lang="hu-HU" sz="1500" dirty="0" smtClean="0">
                <a:solidFill>
                  <a:schemeClr val="accent1"/>
                </a:solidFill>
              </a:rPr>
              <a:t>Diffúz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szennyezések </a:t>
            </a:r>
            <a:r>
              <a:rPr lang="hu-HU" sz="1500" dirty="0">
                <a:solidFill>
                  <a:schemeClr val="accent1"/>
                </a:solidFill>
              </a:rPr>
              <a:t>megelőzése</a:t>
            </a:r>
            <a:r>
              <a:rPr lang="hu-HU" sz="1500" dirty="0"/>
              <a:t> és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(mezőgazdaságból, iparból, településekről, halászati hasznosításból, bányászatból, közlekedésből)</a:t>
            </a:r>
          </a:p>
          <a:p>
            <a:r>
              <a:rPr lang="hu-HU" sz="1500" dirty="0"/>
              <a:t>„i”  A víztestek állapotát befolyásoló egyéb hatások, különösen a </a:t>
            </a:r>
            <a:r>
              <a:rPr lang="hu-HU" sz="1500" dirty="0">
                <a:solidFill>
                  <a:schemeClr val="accent1"/>
                </a:solidFill>
              </a:rPr>
              <a:t>hidromorfológiai viszonyok </a:t>
            </a:r>
            <a:r>
              <a:rPr lang="hu-HU" sz="1500" dirty="0"/>
              <a:t>megváltoztatásából </a:t>
            </a:r>
            <a:r>
              <a:rPr lang="hu-HU" sz="1500" dirty="0" smtClean="0"/>
              <a:t>eredő </a:t>
            </a:r>
            <a:r>
              <a:rPr lang="hu-HU" sz="1500" dirty="0"/>
              <a:t>hatások </a:t>
            </a:r>
            <a:r>
              <a:rPr lang="hu-HU" sz="1500" dirty="0" smtClean="0">
                <a:solidFill>
                  <a:schemeClr val="accent1"/>
                </a:solidFill>
              </a:rPr>
              <a:t>szabályozása</a:t>
            </a:r>
            <a:endParaRPr lang="hu-HU" sz="1500" dirty="0">
              <a:solidFill>
                <a:schemeClr val="accent1"/>
              </a:solidFill>
            </a:endParaRPr>
          </a:p>
          <a:p>
            <a:r>
              <a:rPr lang="hu-HU" sz="1500" dirty="0"/>
              <a:t>„j” </a:t>
            </a:r>
            <a:r>
              <a:rPr lang="hu-HU" sz="1500" dirty="0">
                <a:solidFill>
                  <a:schemeClr val="accent1"/>
                </a:solidFill>
              </a:rPr>
              <a:t>Szennyezőanyag</a:t>
            </a:r>
            <a:r>
              <a:rPr lang="hu-HU" sz="1500" dirty="0"/>
              <a:t> felszín alatti vízbe történő közvetlen </a:t>
            </a:r>
            <a:r>
              <a:rPr lang="hu-HU" sz="1500" dirty="0">
                <a:solidFill>
                  <a:schemeClr val="accent1"/>
                </a:solidFill>
              </a:rPr>
              <a:t>bevezetések tiltása</a:t>
            </a:r>
            <a:r>
              <a:rPr lang="hu-HU" sz="1500" dirty="0"/>
              <a:t>, </a:t>
            </a:r>
            <a:r>
              <a:rPr lang="hu-HU" sz="1500" dirty="0" smtClean="0"/>
              <a:t>nem </a:t>
            </a:r>
            <a:r>
              <a:rPr lang="hu-HU" sz="1500" dirty="0"/>
              <a:t>szennyezett vizek bevezetésének (</a:t>
            </a:r>
            <a:r>
              <a:rPr lang="hu-HU" sz="1500" dirty="0" smtClean="0"/>
              <a:t>visszasajtolásának</a:t>
            </a:r>
            <a:r>
              <a:rPr lang="hu-HU" sz="1500" dirty="0"/>
              <a:t>) engedélyezése</a:t>
            </a:r>
          </a:p>
          <a:p>
            <a:r>
              <a:rPr lang="hu-HU" sz="1500" dirty="0"/>
              <a:t>„k” </a:t>
            </a:r>
            <a:r>
              <a:rPr lang="hu-HU" sz="1500" dirty="0">
                <a:solidFill>
                  <a:schemeClr val="accent1"/>
                </a:solidFill>
              </a:rPr>
              <a:t>Elsőbbségi anyagok </a:t>
            </a:r>
            <a:r>
              <a:rPr lang="hu-HU" sz="1500" dirty="0"/>
              <a:t>által okozott szennyeződések kiküszöbölése és egyéb </a:t>
            </a:r>
            <a:r>
              <a:rPr lang="hu-HU" sz="1500" dirty="0">
                <a:solidFill>
                  <a:schemeClr val="accent1"/>
                </a:solidFill>
              </a:rPr>
              <a:t>szennyezések csökkentése</a:t>
            </a:r>
          </a:p>
          <a:p>
            <a:r>
              <a:rPr lang="hu-HU" sz="1500" dirty="0"/>
              <a:t>„l” </a:t>
            </a:r>
            <a:r>
              <a:rPr lang="hu-HU" sz="1500" dirty="0">
                <a:solidFill>
                  <a:schemeClr val="accent1"/>
                </a:solidFill>
              </a:rPr>
              <a:t>Szennyezőanyagok</a:t>
            </a:r>
            <a:r>
              <a:rPr lang="hu-HU" sz="1500" dirty="0"/>
              <a:t> elszivárgásának, illetve balesetszerű szennyezések megelőzése és </a:t>
            </a:r>
            <a:r>
              <a:rPr lang="hu-HU" sz="1500" dirty="0">
                <a:solidFill>
                  <a:schemeClr val="accent1"/>
                </a:solidFill>
              </a:rPr>
              <a:t>hatásainak </a:t>
            </a:r>
            <a:r>
              <a:rPr lang="hu-HU" sz="1500" dirty="0" smtClean="0">
                <a:solidFill>
                  <a:schemeClr val="accent1"/>
                </a:solidFill>
              </a:rPr>
              <a:t>csökkentése</a:t>
            </a:r>
            <a:r>
              <a:rPr lang="hu-HU" sz="15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7807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Kiegészítő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Kiegészítő intézkedések 						</a:t>
            </a:r>
          </a:p>
          <a:p>
            <a:r>
              <a:rPr lang="hu-HU" dirty="0"/>
              <a:t>						</a:t>
            </a:r>
          </a:p>
          <a:p>
            <a:r>
              <a:rPr lang="hu-HU" dirty="0"/>
              <a:t>KI1		Határértékeken alapuló szabályozás					</a:t>
            </a:r>
          </a:p>
          <a:p>
            <a:r>
              <a:rPr lang="hu-HU" dirty="0"/>
              <a:t>KI2		Vizek mennyiségére vonatkozó szabályozások					</a:t>
            </a:r>
          </a:p>
          <a:p>
            <a:r>
              <a:rPr lang="hu-HU" dirty="0"/>
              <a:t>KI3		Helyes környezeti gyakorlatok					</a:t>
            </a:r>
          </a:p>
          <a:p>
            <a:r>
              <a:rPr lang="hu-HU" dirty="0"/>
              <a:t>KI4		Egyéb jogi eszközök (tiltás, korlátozás, kisajátítás…. )				</a:t>
            </a:r>
          </a:p>
          <a:p>
            <a:r>
              <a:rPr lang="hu-HU" dirty="0"/>
              <a:t>KI5		Igazgatási eszközök					</a:t>
            </a:r>
          </a:p>
          <a:p>
            <a:r>
              <a:rPr lang="hu-HU" dirty="0"/>
              <a:t>KI6		Gazdasági ösztönzők alkalmazása					</a:t>
            </a:r>
          </a:p>
          <a:p>
            <a:r>
              <a:rPr lang="hu-HU" dirty="0"/>
              <a:t>KI7		Önkéntes megállapodások					</a:t>
            </a:r>
          </a:p>
          <a:p>
            <a:r>
              <a:rPr lang="hu-HU" dirty="0"/>
              <a:t>KI8		Építési, rehabilitációs projektek					</a:t>
            </a:r>
          </a:p>
          <a:p>
            <a:r>
              <a:rPr lang="hu-HU" dirty="0"/>
              <a:t>KI9		Pénzügyi eszközök					</a:t>
            </a:r>
          </a:p>
          <a:p>
            <a:r>
              <a:rPr lang="hu-HU" dirty="0"/>
              <a:t>KI10	Hatósági és igazgatási munka fejlesztése					</a:t>
            </a:r>
          </a:p>
          <a:p>
            <a:r>
              <a:rPr lang="hu-HU" dirty="0"/>
              <a:t>KI11	Képességfejlesztés, szemléletformálás					</a:t>
            </a:r>
          </a:p>
          <a:p>
            <a:r>
              <a:rPr lang="hu-HU" dirty="0"/>
              <a:t>KI12	Kutatás, fejlesztés, demonstrációs projektek					</a:t>
            </a:r>
          </a:p>
          <a:p>
            <a:r>
              <a:rPr lang="hu-HU" dirty="0"/>
              <a:t>…						</a:t>
            </a:r>
          </a:p>
          <a:p>
            <a:r>
              <a:rPr lang="hu-HU" dirty="0"/>
              <a:t>P1		Egyedi vizsgálatok, felmérések					</a:t>
            </a:r>
          </a:p>
          <a:p>
            <a:r>
              <a:rPr lang="hu-HU" dirty="0"/>
              <a:t>P2		Engedélyek felülvizsgálata					</a:t>
            </a:r>
          </a:p>
          <a:p>
            <a:r>
              <a:rPr lang="hu-HU" dirty="0"/>
              <a:t>P3		Monitoring és információs rendszerek fejlesztése					</a:t>
            </a:r>
          </a:p>
        </p:txBody>
      </p:sp>
    </p:spTree>
    <p:extLst>
      <p:ext uri="{BB962C8B-B14F-4D97-AF65-F5344CB8AC3E}">
        <p14:creationId xmlns:p14="http://schemas.microsoft.com/office/powerpoint/2010/main" val="21243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Pontszerű szennyezésekkel kapcsolatos 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</a:t>
            </a:r>
            <a:r>
              <a:rPr lang="hu-HU" b="1" dirty="0" smtClean="0"/>
              <a:t>. </a:t>
            </a:r>
            <a:r>
              <a:rPr lang="hu-HU" b="1" dirty="0"/>
              <a:t>Pontszerű </a:t>
            </a:r>
            <a:r>
              <a:rPr lang="hu-HU" b="1" dirty="0" smtClean="0"/>
              <a:t>szennyezések</a:t>
            </a:r>
          </a:p>
          <a:p>
            <a:endParaRPr lang="hu-HU" b="1" dirty="0"/>
          </a:p>
          <a:p>
            <a:r>
              <a:rPr lang="hu-HU" b="1" dirty="0"/>
              <a:t>	1.1  Települési szennyvíz</a:t>
            </a:r>
          </a:p>
          <a:p>
            <a:pPr lvl="1"/>
            <a:r>
              <a:rPr lang="hu-HU" b="1" dirty="0" smtClean="0"/>
              <a:t>1</a:t>
            </a:r>
            <a:r>
              <a:rPr lang="hu-HU" b="1" dirty="0"/>
              <a:t>.3  IED (Ipari Emissziós Irányelv) alá tartozó üzemek</a:t>
            </a:r>
          </a:p>
          <a:p>
            <a:pPr lvl="1"/>
            <a:r>
              <a:rPr lang="hu-HU" b="1" dirty="0"/>
              <a:t>1.5 </a:t>
            </a:r>
            <a:r>
              <a:rPr lang="hu-HU" b="1" dirty="0" smtClean="0"/>
              <a:t>Felhagyott </a:t>
            </a:r>
            <a:r>
              <a:rPr lang="hu-HU" b="1" dirty="0"/>
              <a:t>szennyezett </a:t>
            </a:r>
            <a:r>
              <a:rPr lang="hu-HU" b="1" dirty="0" smtClean="0"/>
              <a:t>területek</a:t>
            </a:r>
          </a:p>
          <a:p>
            <a:pPr lvl="1"/>
            <a:r>
              <a:rPr lang="hu-HU" b="1" dirty="0"/>
              <a:t>1.6 </a:t>
            </a:r>
            <a:r>
              <a:rPr lang="hu-HU" b="1" dirty="0" smtClean="0"/>
              <a:t>Létező hulladéklerakók</a:t>
            </a:r>
          </a:p>
          <a:p>
            <a:pPr lvl="1"/>
            <a:r>
              <a:rPr lang="hu-HU" b="1" dirty="0"/>
              <a:t>1.8 Halastó és horgásztó 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1.9.1 </a:t>
            </a:r>
            <a:r>
              <a:rPr lang="hu-HU" b="1" dirty="0" smtClean="0"/>
              <a:t>Egyéb</a:t>
            </a:r>
            <a:r>
              <a:rPr lang="hu-HU" b="1" dirty="0"/>
              <a:t>, Termálvíz bevezetés felszíni vízbe</a:t>
            </a:r>
          </a:p>
          <a:p>
            <a:pPr lvl="1"/>
            <a:r>
              <a:rPr lang="hu-HU" b="1" dirty="0"/>
              <a:t>1.9.3 </a:t>
            </a:r>
            <a:r>
              <a:rPr lang="hu-HU" b="1" dirty="0" smtClean="0"/>
              <a:t>Egyéb</a:t>
            </a:r>
            <a:r>
              <a:rPr lang="hu-HU" b="1" dirty="0"/>
              <a:t>, </a:t>
            </a:r>
            <a:r>
              <a:rPr lang="hu-HU" b="1" dirty="0" smtClean="0"/>
              <a:t>Állattartó-telepekről </a:t>
            </a:r>
            <a:r>
              <a:rPr lang="hu-HU" b="1" dirty="0"/>
              <a:t>származó szennyvíz, szennyezés</a:t>
            </a:r>
            <a:endParaRPr lang="hu-HU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 Szennyvíztisztító telepek építése és korszerűsítése </a:t>
            </a:r>
          </a:p>
          <a:p>
            <a:r>
              <a:rPr lang="hu-HU" b="1" dirty="0"/>
              <a:t>16 Ipari szennyvíztisztítók korszerűsítése, bővítése </a:t>
            </a:r>
            <a:endParaRPr lang="hu-HU" b="1" dirty="0" smtClean="0"/>
          </a:p>
          <a:p>
            <a:r>
              <a:rPr lang="hu-HU" b="1" dirty="0" smtClean="0"/>
              <a:t>4 </a:t>
            </a:r>
            <a:r>
              <a:rPr lang="hu-HU" b="1" dirty="0"/>
              <a:t>Bekövetkezett szennyezések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15 Elsőbbségi veszélyes anyagok kibocsátásának megszüntetése 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19. A rekreáció (horgászat is) káros hatásainak megelőzése és </a:t>
            </a:r>
            <a:r>
              <a:rPr lang="hu-HU" b="1" dirty="0" smtClean="0"/>
              <a:t>szabályozása</a:t>
            </a:r>
          </a:p>
          <a:p>
            <a:r>
              <a:rPr lang="hu-HU" b="1" dirty="0"/>
              <a:t>27 Termálvizek kezelése a vízfolyásokba történő bevezetés </a:t>
            </a:r>
            <a:r>
              <a:rPr lang="hu-HU" b="1" dirty="0" smtClean="0"/>
              <a:t>előtt</a:t>
            </a:r>
          </a:p>
          <a:p>
            <a:r>
              <a:rPr lang="hu-HU" b="1" dirty="0"/>
              <a:t>29. Mezőgazdasági telepekről (állattartásból) származó terhelés csökkentése </a:t>
            </a:r>
            <a:r>
              <a:rPr lang="hu-HU" b="1" dirty="0" smtClean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6068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Diffúz szennyezésekre </a:t>
            </a:r>
            <a:r>
              <a:rPr lang="hu-HU" dirty="0" smtClean="0"/>
              <a:t>kapcsolatos </a:t>
            </a:r>
            <a:r>
              <a:rPr lang="hu-HU" dirty="0"/>
              <a:t>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2. Diffúz szennyezések</a:t>
            </a:r>
          </a:p>
          <a:p>
            <a:endParaRPr lang="hu-HU" b="1" dirty="0"/>
          </a:p>
          <a:p>
            <a:r>
              <a:rPr lang="hu-HU" b="1" dirty="0"/>
              <a:t>	2.1 </a:t>
            </a:r>
            <a:r>
              <a:rPr lang="hu-HU" b="1" dirty="0" smtClean="0"/>
              <a:t>Települési </a:t>
            </a:r>
            <a:r>
              <a:rPr lang="hu-HU" b="1" dirty="0"/>
              <a:t>lefolyás</a:t>
            </a:r>
            <a:endParaRPr lang="hu-HU" b="1" dirty="0" smtClean="0"/>
          </a:p>
          <a:p>
            <a:pPr lvl="1"/>
            <a:r>
              <a:rPr lang="hu-HU" b="1" dirty="0"/>
              <a:t>2.2 </a:t>
            </a:r>
            <a:r>
              <a:rPr lang="hu-HU" b="1" dirty="0" smtClean="0"/>
              <a:t>Mezőgazdasági </a:t>
            </a:r>
            <a:r>
              <a:rPr lang="hu-HU" b="1" dirty="0"/>
              <a:t>terület (szántó, ültetvény, legelő</a:t>
            </a:r>
            <a:r>
              <a:rPr lang="hu-HU" b="1" dirty="0" smtClean="0"/>
              <a:t>)</a:t>
            </a:r>
          </a:p>
          <a:p>
            <a:pPr lvl="1"/>
            <a:r>
              <a:rPr lang="hu-HU" b="1" dirty="0" smtClean="0"/>
              <a:t>Irányelv</a:t>
            </a:r>
            <a:r>
              <a:rPr lang="hu-HU" b="1" dirty="0"/>
              <a:t>) alá tartozó </a:t>
            </a:r>
            <a:r>
              <a:rPr lang="hu-HU" b="1" dirty="0" smtClean="0"/>
              <a:t>üzemek</a:t>
            </a:r>
          </a:p>
          <a:p>
            <a:pPr lvl="1"/>
            <a:r>
              <a:rPr lang="hu-HU" b="1" dirty="0"/>
              <a:t>2.3 </a:t>
            </a:r>
            <a:r>
              <a:rPr lang="hu-HU" b="1" dirty="0" smtClean="0"/>
              <a:t>Erdészet</a:t>
            </a:r>
          </a:p>
          <a:p>
            <a:pPr lvl="1"/>
            <a:r>
              <a:rPr lang="hu-HU" b="1" dirty="0"/>
              <a:t>2.4 Közlekedés </a:t>
            </a:r>
            <a:endParaRPr lang="hu-HU" b="1" dirty="0" smtClean="0"/>
          </a:p>
          <a:p>
            <a:pPr lvl="1"/>
            <a:r>
              <a:rPr lang="hu-HU" b="1" dirty="0"/>
              <a:t>2.6 Csatornahálózatba nem kapcsolt </a:t>
            </a:r>
            <a:r>
              <a:rPr lang="hu-HU" b="1" dirty="0" smtClean="0"/>
              <a:t>forrásból</a:t>
            </a:r>
          </a:p>
          <a:p>
            <a:pPr lvl="1"/>
            <a:r>
              <a:rPr lang="hu-HU" b="1" dirty="0"/>
              <a:t>2.8 </a:t>
            </a:r>
            <a:r>
              <a:rPr lang="hu-HU" b="1" dirty="0" smtClean="0"/>
              <a:t>Bányák </a:t>
            </a:r>
            <a:r>
              <a:rPr lang="hu-HU" b="1" dirty="0"/>
              <a:t>	</a:t>
            </a:r>
          </a:p>
          <a:p>
            <a:pPr lvl="1"/>
            <a:r>
              <a:rPr lang="hu-HU" b="1" dirty="0"/>
              <a:t>2.9 </a:t>
            </a:r>
            <a:r>
              <a:rPr lang="hu-HU" b="1" dirty="0" smtClean="0"/>
              <a:t>Halászat</a:t>
            </a:r>
            <a:r>
              <a:rPr lang="hu-HU" b="1" dirty="0"/>
              <a:t>, horgászat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2.10 </a:t>
            </a:r>
            <a:r>
              <a:rPr lang="hu-HU" b="1" dirty="0" smtClean="0"/>
              <a:t>Egyéb</a:t>
            </a:r>
            <a:r>
              <a:rPr lang="hu-HU" b="1" dirty="0"/>
              <a:t>, Szennyezett </a:t>
            </a:r>
            <a:r>
              <a:rPr lang="hu-HU" b="1" dirty="0" smtClean="0"/>
              <a:t>üledék</a:t>
            </a:r>
          </a:p>
          <a:p>
            <a:pPr lvl="1"/>
            <a:r>
              <a:rPr lang="hu-HU" b="1" dirty="0"/>
              <a:t>5.3 Szemetelés, illegális hulladéklerakás, úszószemét </a:t>
            </a:r>
            <a:r>
              <a:rPr lang="hu-HU" dirty="0"/>
              <a:t>	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2 Mezőgazdasági eredetű tápanyagszennyezés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3 Mezőgazdasági eredetű </a:t>
            </a:r>
            <a:r>
              <a:rPr lang="hu-HU" b="1" dirty="0" err="1"/>
              <a:t>peszticid</a:t>
            </a:r>
            <a:r>
              <a:rPr lang="hu-HU" b="1" dirty="0"/>
              <a:t> szennyezés csökkentése </a:t>
            </a:r>
            <a:endParaRPr lang="hu-HU" b="1" dirty="0" smtClean="0"/>
          </a:p>
          <a:p>
            <a:r>
              <a:rPr lang="hu-HU" b="1" dirty="0"/>
              <a:t>4a Szennyezés csökkentése, felszámolása </a:t>
            </a:r>
            <a:endParaRPr lang="hu-HU" b="1" dirty="0" smtClean="0"/>
          </a:p>
          <a:p>
            <a:r>
              <a:rPr lang="hu-HU" b="1" dirty="0"/>
              <a:t>17 Talajerózióból és/vagy felszíni lefolyásból származó hordalék- és szennyezőanyag terhelés csökkentése </a:t>
            </a:r>
            <a:endParaRPr lang="hu-HU" b="1" dirty="0" smtClean="0"/>
          </a:p>
          <a:p>
            <a:r>
              <a:rPr lang="hu-HU" b="1" dirty="0"/>
              <a:t>19. A rekreáció (horgászat is) káros hatásainak megelőzése és szabályozása </a:t>
            </a:r>
            <a:endParaRPr lang="hu-HU" b="1" dirty="0" smtClean="0"/>
          </a:p>
          <a:p>
            <a:r>
              <a:rPr lang="hu-HU" b="1" dirty="0"/>
              <a:t>23. Természetes vízvisszatartás </a:t>
            </a:r>
            <a:endParaRPr lang="hu-HU" b="1" dirty="0" smtClean="0"/>
          </a:p>
          <a:p>
            <a:r>
              <a:rPr lang="hu-HU" b="1" dirty="0"/>
              <a:t>26. Halászati hasznosítás káros hatásainak megelőzése és szabályozása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22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Hidromorfológiai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370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3. Vízkivételek, átvezetések  </a:t>
            </a:r>
          </a:p>
          <a:p>
            <a:endParaRPr lang="hu-HU" b="1" dirty="0"/>
          </a:p>
          <a:p>
            <a:r>
              <a:rPr lang="hu-HU" b="1" dirty="0" smtClean="0"/>
              <a:t>	3.1  Mezőgazdaság</a:t>
            </a:r>
          </a:p>
          <a:p>
            <a:endParaRPr lang="hu-HU" b="1" dirty="0"/>
          </a:p>
          <a:p>
            <a:pPr lvl="1"/>
            <a:r>
              <a:rPr lang="hu-HU" b="1" dirty="0" smtClean="0"/>
              <a:t>3.2  Közüzemi vízellátás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3.3. Ipar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3.4  Hűtővíz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3.5  Halgazdaság, horgászat </a:t>
            </a:r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7a.Ökológiai </a:t>
            </a:r>
            <a:r>
              <a:rPr lang="hu-HU" b="1" dirty="0"/>
              <a:t>szempontok érvényesítése a fenntartható vízhasználatok megvalósításában</a:t>
            </a:r>
            <a:r>
              <a:rPr lang="hu-HU" b="1" dirty="0" smtClean="0"/>
              <a:t>. (nyilvántartás, felülvizsgálat, engedélyezés, ösztönzés, bírság)</a:t>
            </a:r>
          </a:p>
          <a:p>
            <a:endParaRPr lang="hu-HU" b="1" dirty="0" smtClean="0"/>
          </a:p>
          <a:p>
            <a:r>
              <a:rPr lang="hu-HU" b="1" dirty="0" smtClean="0"/>
              <a:t>9., 10., 11:  Árpolitika, költség-megtérülés a szolgáltatásban</a:t>
            </a:r>
          </a:p>
          <a:p>
            <a:endParaRPr lang="hu-HU" b="1" dirty="0" smtClean="0"/>
          </a:p>
          <a:p>
            <a:r>
              <a:rPr lang="hu-HU" b="1" dirty="0" smtClean="0"/>
              <a:t>8. Víztakarékosság  </a:t>
            </a:r>
          </a:p>
          <a:p>
            <a:pPr lvl="1"/>
            <a:r>
              <a:rPr lang="hu-HU" b="1" dirty="0"/>
              <a:t>8.1 </a:t>
            </a:r>
            <a:r>
              <a:rPr lang="hu-HU" b="1" dirty="0" smtClean="0"/>
              <a:t>A növénytermesztésben  </a:t>
            </a:r>
            <a:endParaRPr lang="hu-HU" b="1" dirty="0"/>
          </a:p>
          <a:p>
            <a:pPr lvl="1"/>
            <a:r>
              <a:rPr lang="hu-HU" b="1" dirty="0" smtClean="0"/>
              <a:t>8.2, 8.3 Közüzemi vízellátásban </a:t>
            </a:r>
          </a:p>
          <a:p>
            <a:pPr lvl="1"/>
            <a:r>
              <a:rPr lang="hu-HU" b="1" dirty="0" smtClean="0"/>
              <a:t>8.4 Ipari vízellátásban       </a:t>
            </a:r>
          </a:p>
          <a:p>
            <a:r>
              <a:rPr lang="hu-HU" b="1" dirty="0" smtClean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4299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8" y="1340768"/>
            <a:ext cx="4378241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Hidromorfológiai elváltozások </a:t>
            </a:r>
            <a:r>
              <a:rPr lang="hu-HU" dirty="0" smtClean="0"/>
              <a:t>enyhítésére irányuló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98398" y="1333792"/>
            <a:ext cx="3984075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4.1. Vonalvezetés/mederforma</a:t>
            </a:r>
            <a:r>
              <a:rPr lang="hu-HU" b="1" dirty="0"/>
              <a:t>/ parti sáv/ morfológiai </a:t>
            </a:r>
            <a:r>
              <a:rPr lang="hu-HU" b="1" dirty="0" smtClean="0"/>
              <a:t>módosítása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Árvízvédelem  (</a:t>
            </a:r>
            <a:r>
              <a:rPr lang="hu-HU" b="1" dirty="0"/>
              <a:t>átvágás, </a:t>
            </a:r>
            <a:r>
              <a:rPr lang="hu-HU" b="1" dirty="0" smtClean="0"/>
              <a:t>parterősítés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Hajózás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Település </a:t>
            </a:r>
            <a:endParaRPr lang="hu-HU" b="1" dirty="0"/>
          </a:p>
          <a:p>
            <a:r>
              <a:rPr lang="hu-HU" b="1" dirty="0" smtClean="0"/>
              <a:t>4.2. Gátak</a:t>
            </a:r>
            <a:r>
              <a:rPr lang="hu-HU" b="1" dirty="0"/>
              <a:t>, fenékküszöbök, zsilipek, </a:t>
            </a:r>
            <a:r>
              <a:rPr lang="hu-HU" b="1" dirty="0" smtClean="0"/>
              <a:t>elzárások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Energiatermelés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Árvízvédelmi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Ivóvízellátás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Hajózás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 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Rekreáció (horgászat)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Ipar céllal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Halászat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341769"/>
            <a:ext cx="4522258" cy="5232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 Hosszirányú átjárhatóság helyreállítása, duzzasztás </a:t>
            </a:r>
            <a:r>
              <a:rPr lang="hu-HU" b="1" dirty="0" smtClean="0"/>
              <a:t>csökkentése</a:t>
            </a:r>
          </a:p>
          <a:p>
            <a:r>
              <a:rPr lang="hu-HU" sz="1400" b="1" i="1" dirty="0"/>
              <a:t>Ha nem, akkor hatást csökkentő intézkedések (pl. hallépcső, megkerülő csatorna, üzemeltetés…) </a:t>
            </a:r>
          </a:p>
          <a:p>
            <a:r>
              <a:rPr lang="hu-HU" b="1" dirty="0" smtClean="0"/>
              <a:t>6 </a:t>
            </a:r>
            <a:r>
              <a:rPr lang="hu-HU" b="1" dirty="0"/>
              <a:t>A hidromorfológiai viszonyok javítása, a hosszirányú átjárhatóságon </a:t>
            </a:r>
            <a:r>
              <a:rPr lang="hu-HU" b="1" dirty="0" smtClean="0"/>
              <a:t>kívül</a:t>
            </a:r>
          </a:p>
          <a:p>
            <a:pPr lvl="1"/>
            <a:r>
              <a:rPr lang="hu-HU" b="1" dirty="0" smtClean="0"/>
              <a:t>6.1. Hosszirányú szabályozás csökkentése</a:t>
            </a:r>
          </a:p>
          <a:p>
            <a:pPr lvl="1"/>
            <a:r>
              <a:rPr lang="hu-HU" b="1" dirty="0" smtClean="0"/>
              <a:t>6.2  Mederforma és növényzóna rehabilitációja</a:t>
            </a:r>
          </a:p>
          <a:p>
            <a:pPr lvl="1"/>
            <a:r>
              <a:rPr lang="hu-HU" b="1" dirty="0" smtClean="0"/>
              <a:t>6.3   Oldalirányú átjárhatóság rehabilitációja (hullámtér szélesítése mellékágak vízellátása </a:t>
            </a:r>
          </a:p>
          <a:p>
            <a:pPr lvl="1"/>
            <a:r>
              <a:rPr lang="hu-HU" b="1" dirty="0" smtClean="0"/>
              <a:t>6.4 Műtárgyak bontása</a:t>
            </a:r>
          </a:p>
          <a:p>
            <a:pPr lvl="1"/>
            <a:r>
              <a:rPr lang="hu-HU" b="1" dirty="0" smtClean="0"/>
              <a:t>6.5. Síkvidéki csatornázott vízfolyások </a:t>
            </a:r>
          </a:p>
          <a:p>
            <a:r>
              <a:rPr lang="hu-HU" sz="1400" b="1" i="1" dirty="0" smtClean="0"/>
              <a:t>Ha nem, a hatást csökkentő intézkedések (mentett oldali vízpótlás)</a:t>
            </a:r>
            <a:endParaRPr lang="hu-HU" sz="1400" b="1" i="1" dirty="0"/>
          </a:p>
        </p:txBody>
      </p:sp>
    </p:spTree>
    <p:extLst>
      <p:ext uri="{BB962C8B-B14F-4D97-AF65-F5344CB8AC3E}">
        <p14:creationId xmlns:p14="http://schemas.microsoft.com/office/powerpoint/2010/main" val="42115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Ivóvízellátás </a:t>
            </a:r>
            <a:r>
              <a:rPr lang="hu-HU" dirty="0" smtClean="0"/>
              <a:t>biztonsága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7.3 Ivóvízbázisok területét érintő szennyezések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13 Ivóvízbázisok védelmét szolgáló intézkedések (védőterületek, </a:t>
            </a:r>
            <a:r>
              <a:rPr lang="hu-HU" b="1" dirty="0" err="1"/>
              <a:t>pufferzónák</a:t>
            </a:r>
            <a:r>
              <a:rPr lang="hu-HU" b="1" dirty="0"/>
              <a:t>) </a:t>
            </a:r>
            <a:r>
              <a:rPr lang="hu-HU" b="1" dirty="0" smtClean="0"/>
              <a:t>       </a:t>
            </a:r>
          </a:p>
          <a:p>
            <a:r>
              <a:rPr lang="hu-HU" b="1" dirty="0"/>
              <a:t>13.3 A </a:t>
            </a:r>
            <a:r>
              <a:rPr lang="hu-HU" b="1" dirty="0" err="1"/>
              <a:t>vízbázisvédelmi</a:t>
            </a:r>
            <a:r>
              <a:rPr lang="hu-HU" b="1" dirty="0"/>
              <a:t> szabályozáson kívüli megoldások (egyedi szabályok, </a:t>
            </a:r>
            <a:r>
              <a:rPr lang="hu-HU" b="1" dirty="0" err="1"/>
              <a:t>vízbázisvédelem</a:t>
            </a:r>
            <a:r>
              <a:rPr lang="hu-HU" b="1" dirty="0"/>
              <a:t> szempontjából kedvező területhasználat váltás, jó gyakorlatok ösztönzése, terület-használókkal való </a:t>
            </a:r>
            <a:r>
              <a:rPr lang="hu-HU" b="1" dirty="0" smtClean="0"/>
              <a:t>megegyezés</a:t>
            </a:r>
          </a:p>
          <a:p>
            <a:r>
              <a:rPr lang="hu-HU" b="1" dirty="0" smtClean="0"/>
              <a:t>(KI3</a:t>
            </a:r>
            <a:r>
              <a:rPr lang="hu-HU" b="1" dirty="0"/>
              <a:t>) Helyes környezeti gyakorlatok (KI4) Egyéb jogi </a:t>
            </a:r>
            <a:r>
              <a:rPr lang="hu-HU" b="1" dirty="0" smtClean="0"/>
              <a:t>eszközök</a:t>
            </a:r>
          </a:p>
          <a:p>
            <a:r>
              <a:rPr lang="hu-HU" b="1" dirty="0" smtClean="0"/>
              <a:t>(KI6</a:t>
            </a:r>
            <a:r>
              <a:rPr lang="hu-HU" b="1" dirty="0"/>
              <a:t>) Gazdasági ösztönzők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(KI7</a:t>
            </a:r>
            <a:r>
              <a:rPr lang="hu-HU" b="1" dirty="0"/>
              <a:t>) Önkéntes megállapodások</a:t>
            </a:r>
          </a:p>
          <a:p>
            <a:r>
              <a:rPr lang="hu-HU" b="1" dirty="0"/>
              <a:t>13.4 Vízbiztonsági tervek készítése,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(KI4</a:t>
            </a:r>
            <a:r>
              <a:rPr lang="hu-HU" b="1" dirty="0"/>
              <a:t>) Egyéb jogi </a:t>
            </a:r>
            <a:r>
              <a:rPr lang="hu-HU" b="1" dirty="0" smtClean="0"/>
              <a:t>eszközök</a:t>
            </a:r>
          </a:p>
        </p:txBody>
      </p:sp>
    </p:spTree>
    <p:extLst>
      <p:ext uri="{BB962C8B-B14F-4D97-AF65-F5344CB8AC3E}">
        <p14:creationId xmlns:p14="http://schemas.microsoft.com/office/powerpoint/2010/main" val="16710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Vízfolyás víztestek: 21 víztesten 30 projekt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SZ1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Szennyvíztisztítás megoldása a Szennyvíz Program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 11 db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Szennyvíztisztítás megoldása a Szennyvíz Programban előírtakon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felül 13 db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VT3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Károsodott, víztől függő védett élőhelyek védelme, rehabilitációja érdekében a felszíni vízhasználatok érintő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beavatkozások 1 db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DU3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Hallépcső, megkerülő csatorna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építése 1 db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DU3, VT3, VT4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Mentett oldali holtmedrekhez, mélyárterekhez kapcsolódó élőhelyek vízpótlása,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vízellátása,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FE2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Ökológiai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vízminőség-védelmi célú vízkormányzás, átvezetések, gravitációs kapcsolatok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helyreállítása 1+</a:t>
            </a:r>
            <a:r>
              <a:rPr lang="hu-H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KÁ1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vizek állapotát veszélyeztető szennyezett területek kármentesítése (Kármentesítési Program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 db</a:t>
            </a:r>
          </a:p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db állapot javulás, 2 db állapot romlás, 7 db eredeti állapot, 6 db nem volt állapot értékelés</a:t>
            </a:r>
            <a:endParaRPr lang="hu-H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Védett természeti területek és fürdésre kijelölt </a:t>
            </a:r>
            <a:r>
              <a:rPr lang="hu-HU" dirty="0" smtClean="0"/>
              <a:t>vizekhez tartozó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5.1 Felszíni vízbe juttatott idegen fajok vagy kórokozók</a:t>
            </a:r>
          </a:p>
          <a:p>
            <a:endParaRPr lang="hu-HU" b="1" dirty="0"/>
          </a:p>
          <a:p>
            <a:r>
              <a:rPr lang="hu-HU" b="1" dirty="0" smtClean="0"/>
              <a:t>7.1 </a:t>
            </a:r>
            <a:r>
              <a:rPr lang="hu-HU" b="1" dirty="0"/>
              <a:t>Védett természeti területeket károsító </a:t>
            </a:r>
            <a:r>
              <a:rPr lang="hu-HU" b="1" dirty="0" err="1" smtClean="0"/>
              <a:t>vízjárásváltozás</a:t>
            </a:r>
            <a:endParaRPr lang="hu-HU" b="1" dirty="0" smtClean="0"/>
          </a:p>
          <a:p>
            <a:endParaRPr lang="hu-HU" b="1" dirty="0" smtClean="0"/>
          </a:p>
          <a:p>
            <a:r>
              <a:rPr lang="hu-HU" b="1" dirty="0"/>
              <a:t>7.2 Védett természeti területeket károsító </a:t>
            </a:r>
            <a:r>
              <a:rPr lang="hu-HU" b="1" dirty="0" smtClean="0"/>
              <a:t>szennyezés</a:t>
            </a:r>
          </a:p>
          <a:p>
            <a:endParaRPr lang="hu-HU" b="1" dirty="0"/>
          </a:p>
          <a:p>
            <a:r>
              <a:rPr lang="hu-HU" b="1" dirty="0"/>
              <a:t>7.4 Fürdőhelyeket érő szennyezések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700" b="1" dirty="0"/>
              <a:t>6 A hidromorfológiai viszonyok javítása, a hosszirányú átjárhatóságon </a:t>
            </a:r>
            <a:r>
              <a:rPr lang="hu-HU" sz="1700" b="1" dirty="0" smtClean="0"/>
              <a:t>kívül, (itt: kompenzációs intézkedések) </a:t>
            </a:r>
          </a:p>
          <a:p>
            <a:r>
              <a:rPr lang="hu-HU" sz="1700" b="1" dirty="0" smtClean="0"/>
              <a:t>18 </a:t>
            </a:r>
            <a:r>
              <a:rPr lang="hu-HU" sz="1700" b="1" dirty="0" err="1" smtClean="0"/>
              <a:t>Invazív</a:t>
            </a:r>
            <a:r>
              <a:rPr lang="hu-HU" sz="1700" b="1" dirty="0" smtClean="0"/>
              <a:t>, a típustól idegen fajok, illetve betegségek bevezetésének megelőzése és szabályozása</a:t>
            </a:r>
          </a:p>
          <a:p>
            <a:r>
              <a:rPr lang="hu-HU" sz="1700" b="1" dirty="0" smtClean="0"/>
              <a:t>20 </a:t>
            </a:r>
            <a:r>
              <a:rPr lang="hu-HU" sz="1700" b="1" dirty="0"/>
              <a:t>A halászat és egyéb olyan tevékenységek káros hatásainak megelőzése és megelőzése és szabályozása, amelyek állatok és növények eltávolításával járnak </a:t>
            </a:r>
            <a:endParaRPr lang="hu-HU" sz="1700" b="1" dirty="0" smtClean="0"/>
          </a:p>
          <a:p>
            <a:r>
              <a:rPr lang="hu-HU" sz="1700" b="1" dirty="0" smtClean="0"/>
              <a:t>33, 34 </a:t>
            </a:r>
            <a:r>
              <a:rPr lang="hu-HU" sz="1700" b="1" dirty="0"/>
              <a:t>Károsodott vízi, vizes és szárazföldi élőhelyek védelme a vízjárást </a:t>
            </a:r>
            <a:r>
              <a:rPr lang="hu-HU" sz="1700" b="1" dirty="0" smtClean="0"/>
              <a:t>befolyásoló és vízminőségi </a:t>
            </a:r>
            <a:r>
              <a:rPr lang="hu-HU" sz="1700" b="1" dirty="0"/>
              <a:t>hatásokkal szemben, az egyéb intézkedéseken </a:t>
            </a:r>
            <a:r>
              <a:rPr lang="hu-HU" sz="1700" b="1" dirty="0" smtClean="0"/>
              <a:t>felül</a:t>
            </a:r>
          </a:p>
          <a:p>
            <a:r>
              <a:rPr lang="hu-HU" sz="1700" b="1" dirty="0" smtClean="0"/>
              <a:t>35 </a:t>
            </a:r>
            <a:r>
              <a:rPr lang="hu-HU" sz="1700" b="1" dirty="0"/>
              <a:t>Fürdőhelyek védelmét biztosító speciális </a:t>
            </a:r>
            <a:r>
              <a:rPr lang="hu-HU" sz="1700" b="1" dirty="0" smtClean="0"/>
              <a:t>intézkedések</a:t>
            </a:r>
          </a:p>
        </p:txBody>
      </p:sp>
    </p:spTree>
    <p:extLst>
      <p:ext uri="{BB962C8B-B14F-4D97-AF65-F5344CB8AC3E}">
        <p14:creationId xmlns:p14="http://schemas.microsoft.com/office/powerpoint/2010/main" val="13097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Hogyan lesz ebből intézkedési program </a:t>
            </a:r>
            <a:endParaRPr lang="hu-HU" cap="none" dirty="0"/>
          </a:p>
        </p:txBody>
      </p:sp>
      <p:sp>
        <p:nvSpPr>
          <p:cNvPr id="10" name="Szövegdoboz 10"/>
          <p:cNvSpPr txBox="1"/>
          <p:nvPr/>
        </p:nvSpPr>
        <p:spPr>
          <a:xfrm>
            <a:off x="5033287" y="4348400"/>
            <a:ext cx="3550160" cy="2090189"/>
          </a:xfrm>
          <a:prstGeom prst="rect">
            <a:avLst/>
          </a:prstGeom>
          <a:solidFill>
            <a:srgbClr val="DDFFDD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latin typeface="Arial Narrow" pitchFamily="34" charset="0"/>
                <a:ea typeface="MS Mincho"/>
              </a:rPr>
              <a:t> </a:t>
            </a:r>
            <a:r>
              <a:rPr lang="hu-HU" sz="1600" dirty="0" smtClean="0">
                <a:latin typeface="Arial Narrow" pitchFamily="34" charset="0"/>
                <a:ea typeface="MS Mincho"/>
              </a:rPr>
              <a:t>                                       </a:t>
            </a:r>
            <a:r>
              <a:rPr lang="hu-HU" sz="2000" b="1" dirty="0" smtClean="0">
                <a:effectLst/>
                <a:latin typeface="Arial Narrow" pitchFamily="34" charset="0"/>
                <a:ea typeface="MS Mincho"/>
              </a:rPr>
              <a:t>országos szint </a:t>
            </a:r>
            <a:endParaRPr lang="hu-HU" sz="2000" b="1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</p:txBody>
      </p:sp>
      <p:sp>
        <p:nvSpPr>
          <p:cNvPr id="11" name="Szövegdoboz 1"/>
          <p:cNvSpPr txBox="1"/>
          <p:nvPr/>
        </p:nvSpPr>
        <p:spPr>
          <a:xfrm>
            <a:off x="5169231" y="5472611"/>
            <a:ext cx="1447705" cy="57720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Terhelés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típusok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2" name="Szövegdoboz 2"/>
          <p:cNvSpPr txBox="1"/>
          <p:nvPr/>
        </p:nvSpPr>
        <p:spPr>
          <a:xfrm>
            <a:off x="5836608" y="4587946"/>
            <a:ext cx="1943518" cy="5153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Intézkedések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listája </a:t>
            </a:r>
            <a:endParaRPr lang="hu-HU" b="1" dirty="0" smtClean="0">
              <a:effectLst/>
              <a:latin typeface="Arial Narrow" pitchFamily="34" charset="0"/>
              <a:ea typeface="MS Mincho"/>
            </a:endParaRP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(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a terhelés </a:t>
            </a:r>
            <a:r>
              <a:rPr lang="hu-HU" b="1" dirty="0" err="1">
                <a:effectLst/>
                <a:latin typeface="Arial Narrow" pitchFamily="34" charset="0"/>
                <a:ea typeface="MS Mincho"/>
              </a:rPr>
              <a:t>fv.-ében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)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3" name="Szövegdoboz 3"/>
          <p:cNvSpPr txBox="1"/>
          <p:nvPr/>
        </p:nvSpPr>
        <p:spPr>
          <a:xfrm>
            <a:off x="6960068" y="5514528"/>
            <a:ext cx="1490030" cy="5067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Intézkedési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csomagok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cxnSp>
        <p:nvCxnSpPr>
          <p:cNvPr id="29" name="Egyenes összekötő nyíllal 28"/>
          <p:cNvCxnSpPr>
            <a:endCxn id="11" idx="0"/>
          </p:cNvCxnSpPr>
          <p:nvPr/>
        </p:nvCxnSpPr>
        <p:spPr>
          <a:xfrm flipH="1">
            <a:off x="5893084" y="5103246"/>
            <a:ext cx="915284" cy="369365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endCxn id="13" idx="0"/>
          </p:cNvCxnSpPr>
          <p:nvPr/>
        </p:nvCxnSpPr>
        <p:spPr>
          <a:xfrm>
            <a:off x="6808367" y="5103246"/>
            <a:ext cx="896716" cy="411282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Csoportba foglalás 60"/>
          <p:cNvGrpSpPr/>
          <p:nvPr/>
        </p:nvGrpSpPr>
        <p:grpSpPr>
          <a:xfrm>
            <a:off x="517784" y="1268761"/>
            <a:ext cx="5441957" cy="5169828"/>
            <a:chOff x="517784" y="1268761"/>
            <a:chExt cx="5441957" cy="5169828"/>
          </a:xfrm>
        </p:grpSpPr>
        <p:sp>
          <p:nvSpPr>
            <p:cNvPr id="7" name="Téglalap 6"/>
            <p:cNvSpPr/>
            <p:nvPr/>
          </p:nvSpPr>
          <p:spPr>
            <a:xfrm>
              <a:off x="517784" y="4045384"/>
              <a:ext cx="3550160" cy="21199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621790" y="4179620"/>
              <a:ext cx="3550160" cy="20967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9" name="Szövegdoboz 11"/>
            <p:cNvSpPr txBox="1"/>
            <p:nvPr/>
          </p:nvSpPr>
          <p:spPr>
            <a:xfrm>
              <a:off x="736090" y="4348400"/>
              <a:ext cx="3550160" cy="2090189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 smtClean="0">
                  <a:effectLst/>
                  <a:latin typeface="Arial Narrow" pitchFamily="34" charset="0"/>
                  <a:ea typeface="MS Mincho"/>
                </a:rPr>
                <a:t>víztestek</a:t>
              </a:r>
              <a:endParaRPr lang="hu-HU" sz="2000" b="1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4" name="Szövegdoboz 4"/>
            <p:cNvSpPr txBox="1"/>
            <p:nvPr/>
          </p:nvSpPr>
          <p:spPr>
            <a:xfrm>
              <a:off x="3368875" y="3180228"/>
              <a:ext cx="2590866" cy="99939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hu-HU" sz="1600" b="1" dirty="0">
                  <a:effectLst/>
                  <a:latin typeface="Arial Narrow" pitchFamily="34" charset="0"/>
                  <a:ea typeface="MS Mincho"/>
                </a:rPr>
                <a:t>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 terheléseket és az intézkedéseket 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jellemző indikátorok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kiválasztása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5" name="Szövegdoboz 7"/>
            <p:cNvSpPr txBox="1"/>
            <p:nvPr/>
          </p:nvSpPr>
          <p:spPr>
            <a:xfrm>
              <a:off x="2830490" y="5444088"/>
              <a:ext cx="1300861" cy="5772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Terhelések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elemzése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6" name="Szövegdoboz 8"/>
            <p:cNvSpPr txBox="1"/>
            <p:nvPr/>
          </p:nvSpPr>
          <p:spPr>
            <a:xfrm>
              <a:off x="865658" y="5444087"/>
              <a:ext cx="1645512" cy="57720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Állapotértékelés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(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minősítés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)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3368875" y="3124945"/>
              <a:ext cx="2565444" cy="1034471"/>
            </a:xfrm>
            <a:prstGeom prst="roundRect">
              <a:avLst>
                <a:gd name="adj" fmla="val 270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18" name="Szövegdoboz 13"/>
            <p:cNvSpPr txBox="1"/>
            <p:nvPr/>
          </p:nvSpPr>
          <p:spPr>
            <a:xfrm>
              <a:off x="1909303" y="4592099"/>
              <a:ext cx="1459572" cy="5158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Intézkedések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allokációja 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682967" y="1268761"/>
              <a:ext cx="4133215" cy="1571076"/>
            </a:xfrm>
            <a:prstGeom prst="roundRect">
              <a:avLst>
                <a:gd name="adj" fmla="val 2703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2" name="Szalagnyíl felfelé 21"/>
            <p:cNvSpPr/>
            <p:nvPr/>
          </p:nvSpPr>
          <p:spPr>
            <a:xfrm>
              <a:off x="3868395" y="3979637"/>
              <a:ext cx="1728192" cy="775037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3" name="Szalagnyíl felfelé 22"/>
            <p:cNvSpPr/>
            <p:nvPr/>
          </p:nvSpPr>
          <p:spPr>
            <a:xfrm rot="10800000">
              <a:off x="3727073" y="3383281"/>
              <a:ext cx="1728192" cy="761726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25" name="Egyenes összekötő nyíllal 24"/>
            <p:cNvCxnSpPr/>
            <p:nvPr/>
          </p:nvCxnSpPr>
          <p:spPr>
            <a:xfrm>
              <a:off x="4171950" y="5707886"/>
              <a:ext cx="984716" cy="0"/>
            </a:xfrm>
            <a:prstGeom prst="straightConnector1">
              <a:avLst/>
            </a:prstGeom>
            <a:ln w="53975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 flipV="1">
              <a:off x="3691269" y="4850042"/>
              <a:ext cx="0" cy="589127"/>
            </a:xfrm>
            <a:prstGeom prst="straightConnector1">
              <a:avLst/>
            </a:prstGeom>
            <a:ln w="53975"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3368875" y="4850625"/>
              <a:ext cx="2441777" cy="1"/>
            </a:xfrm>
            <a:prstGeom prst="straightConnector1">
              <a:avLst/>
            </a:prstGeom>
            <a:ln w="539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Lefelé nyíl 31"/>
            <p:cNvSpPr/>
            <p:nvPr/>
          </p:nvSpPr>
          <p:spPr>
            <a:xfrm rot="5400000">
              <a:off x="2583069" y="3208560"/>
              <a:ext cx="494843" cy="8672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33" name="Lefelé nyíl 32"/>
            <p:cNvSpPr/>
            <p:nvPr/>
          </p:nvSpPr>
          <p:spPr>
            <a:xfrm rot="10800000">
              <a:off x="1952679" y="2839837"/>
              <a:ext cx="545482" cy="14849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34" name="Egyenes összekötő nyíllal 33"/>
            <p:cNvCxnSpPr/>
            <p:nvPr/>
          </p:nvCxnSpPr>
          <p:spPr>
            <a:xfrm flipV="1">
              <a:off x="1682967" y="4850625"/>
              <a:ext cx="209357" cy="1"/>
            </a:xfrm>
            <a:prstGeom prst="straightConnector1">
              <a:avLst/>
            </a:prstGeom>
            <a:ln w="44450"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1682967" y="4850625"/>
              <a:ext cx="0" cy="54286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4"/>
            <p:cNvSpPr txBox="1"/>
            <p:nvPr/>
          </p:nvSpPr>
          <p:spPr>
            <a:xfrm>
              <a:off x="1682967" y="1373849"/>
              <a:ext cx="4016604" cy="1435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Részvízgyűjtő és országos szinten: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Terhelések,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intézkedések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és indikátorok összesítése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ütemezéssel (jelen, 2021, 2027)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3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39423" y="3168087"/>
            <a:ext cx="365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az állapot javítása; </a:t>
            </a:r>
          </a:p>
          <a:p>
            <a:r>
              <a:rPr lang="hu-HU" dirty="0" smtClean="0"/>
              <a:t>Ha ezzel ellentétes, akkor  </a:t>
            </a:r>
            <a:r>
              <a:rPr lang="hu-HU" b="0" dirty="0" smtClean="0"/>
              <a:t>beavatkozások megszüntetése, hatásuk enyhítése (jó állapotig)</a:t>
            </a:r>
            <a:endParaRPr lang="hu-HU" b="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701002" y="1187460"/>
            <a:ext cx="675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tx2"/>
                </a:solidFill>
              </a:rPr>
              <a:t>        VKI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VGT                                                        ÁI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ÁKKT</a:t>
            </a:r>
            <a:endParaRPr lang="hu-HU" b="1" dirty="0">
              <a:solidFill>
                <a:schemeClr val="tx2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509010" y="1556792"/>
            <a:ext cx="84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a </a:t>
            </a:r>
            <a:r>
              <a:rPr lang="hu-HU" b="0" dirty="0"/>
              <a:t>vizek jó </a:t>
            </a:r>
            <a:r>
              <a:rPr lang="hu-HU" b="0" dirty="0" smtClean="0"/>
              <a:t>állapota                                </a:t>
            </a:r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elfogadható árvízi kockázat                                  </a:t>
            </a:r>
            <a:endParaRPr lang="hu-HU" b="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11190" y="2082725"/>
            <a:ext cx="365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 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a vizek jó állapotát </a:t>
            </a:r>
          </a:p>
          <a:p>
            <a:r>
              <a:rPr lang="hu-HU" b="0" dirty="0"/>
              <a:t>veszélyeztető </a:t>
            </a:r>
            <a:r>
              <a:rPr lang="hu-HU" b="0" dirty="0" smtClean="0"/>
              <a:t>„beavatkozás”</a:t>
            </a:r>
            <a:endParaRPr lang="hu-HU" b="0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4818277" y="2060848"/>
            <a:ext cx="42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</a:t>
            </a:r>
            <a:r>
              <a:rPr lang="hu-HU" b="0" dirty="0" smtClean="0"/>
              <a:t>az árvízi  </a:t>
            </a:r>
            <a:r>
              <a:rPr lang="hu-HU" b="0" dirty="0"/>
              <a:t>kockázatot csökkentő </a:t>
            </a:r>
            <a:r>
              <a:rPr lang="hu-HU" b="0" dirty="0" smtClean="0"/>
              <a:t>objektum</a:t>
            </a:r>
            <a:endParaRPr lang="hu-HU" b="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4871984" y="3155963"/>
            <a:ext cx="407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 kockázat csökkentése, kezelése </a:t>
            </a:r>
            <a:endParaRPr lang="hu-HU" b="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511190" y="5103674"/>
            <a:ext cx="3905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Kivétel: </a:t>
            </a:r>
            <a:r>
              <a:rPr lang="hu-HU" b="0" dirty="0" smtClean="0"/>
              <a:t>az árvízvédelmi létesítmény fennmarad, ill. engedélyezhető, ha más megoldással a kár nagyobb, mint az ökológiai haszon </a:t>
            </a:r>
          </a:p>
          <a:p>
            <a:endParaRPr lang="hu-HU" b="0" dirty="0"/>
          </a:p>
          <a:p>
            <a:r>
              <a:rPr lang="hu-HU" dirty="0" smtClean="0"/>
              <a:t>C</a:t>
            </a:r>
            <a:r>
              <a:rPr lang="hu-HU" b="0" dirty="0" smtClean="0"/>
              <a:t>sak „jó ökológiai potenciál”</a:t>
            </a:r>
            <a:endParaRPr lang="hu-HU" b="0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4850181" y="5103511"/>
            <a:ext cx="4482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Kivétel: </a:t>
            </a:r>
            <a:r>
              <a:rPr lang="hu-HU" b="0" dirty="0" smtClean="0"/>
              <a:t>a jó állapottal konform megoldás előnyben, ha nem „aránytalanul” drága</a:t>
            </a:r>
          </a:p>
          <a:p>
            <a:r>
              <a:rPr lang="hu-HU" b="0" dirty="0" smtClean="0"/>
              <a:t>Ha </a:t>
            </a:r>
            <a:r>
              <a:rPr lang="hu-HU" b="0" dirty="0"/>
              <a:t>nem lehetséges, akkor a kedvezőtlen hatás </a:t>
            </a:r>
            <a:r>
              <a:rPr lang="hu-HU" b="0" dirty="0" smtClean="0"/>
              <a:t>csökkentése</a:t>
            </a:r>
          </a:p>
          <a:p>
            <a:endParaRPr lang="hu-HU" b="0" dirty="0"/>
          </a:p>
          <a:p>
            <a:r>
              <a:rPr lang="hu-HU" b="0" dirty="0" smtClean="0"/>
              <a:t>Nem a legköltséghatékonyabb megoldás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1797452" y="4644957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</a:rPr>
              <a:t>Lehetséges  mindkét szempontot kielégítő intézkedés</a:t>
            </a:r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99793" y="1916832"/>
            <a:ext cx="3168936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Mindkét szempontot kielégítő </a:t>
            </a:r>
          </a:p>
          <a:p>
            <a:pPr algn="ctr"/>
            <a:r>
              <a:rPr lang="hu-HU" dirty="0" smtClean="0"/>
              <a:t>Intézkedések 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699793" y="2708920"/>
            <a:ext cx="3168935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Kompromisszumot igénylő </a:t>
            </a:r>
          </a:p>
          <a:p>
            <a:pPr algn="ctr"/>
            <a:r>
              <a:rPr lang="hu-HU" dirty="0" smtClean="0"/>
              <a:t>intézkedések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076055" y="3704519"/>
            <a:ext cx="2955433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 </a:t>
            </a:r>
          </a:p>
          <a:p>
            <a:pPr algn="ctr"/>
            <a:r>
              <a:rPr lang="hu-HU" dirty="0" smtClean="0"/>
              <a:t>Alternatív megoldások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465998" y="1350967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VGT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372200" y="1350967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ÁKKT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98377" y="4638550"/>
            <a:ext cx="2864887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Meglévő létesítmények</a:t>
            </a:r>
          </a:p>
          <a:p>
            <a:pPr algn="ctr"/>
            <a:r>
              <a:rPr lang="hu-HU" dirty="0" smtClean="0"/>
              <a:t>Erősen módosított jelleg 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852382" y="6093296"/>
            <a:ext cx="3159778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Hatáscsökkentő, ill.  kompenzációs intézkedések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076056" y="4638550"/>
            <a:ext cx="2955433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Új létesítmény</a:t>
            </a:r>
          </a:p>
          <a:p>
            <a:pPr algn="ctr"/>
            <a:r>
              <a:rPr lang="hu-HU" dirty="0"/>
              <a:t>(</a:t>
            </a:r>
            <a:r>
              <a:rPr lang="hu-HU" dirty="0" smtClean="0"/>
              <a:t>VKI 4.7 cikk)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2282247" y="5561880"/>
            <a:ext cx="1161059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6" idx="2"/>
          </p:cNvCxnSpPr>
          <p:nvPr/>
        </p:nvCxnSpPr>
        <p:spPr>
          <a:xfrm flipH="1">
            <a:off x="5292080" y="5561880"/>
            <a:ext cx="1261693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898377" y="3704519"/>
            <a:ext cx="2864887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</a:t>
            </a:r>
          </a:p>
          <a:p>
            <a:pPr algn="ctr"/>
            <a:r>
              <a:rPr lang="hu-HU" dirty="0" smtClean="0"/>
              <a:t>Állapotjavító intézkedések </a:t>
            </a:r>
          </a:p>
        </p:txBody>
      </p:sp>
      <p:cxnSp>
        <p:nvCxnSpPr>
          <p:cNvPr id="17" name="Egyenes összekötő nyíllal 16"/>
          <p:cNvCxnSpPr>
            <a:endCxn id="23" idx="0"/>
          </p:cNvCxnSpPr>
          <p:nvPr/>
        </p:nvCxnSpPr>
        <p:spPr>
          <a:xfrm flipH="1">
            <a:off x="2330821" y="3355251"/>
            <a:ext cx="1112485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endCxn id="10" idx="0"/>
          </p:cNvCxnSpPr>
          <p:nvPr/>
        </p:nvCxnSpPr>
        <p:spPr>
          <a:xfrm>
            <a:off x="5292080" y="3355251"/>
            <a:ext cx="1261692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8588"/>
            <a:ext cx="8145661" cy="563562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/>
              <a:t>VKI és EU Program ciklusok</a:t>
            </a:r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11160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9220" name="Text Box 15"/>
          <p:cNvSpPr txBox="1">
            <a:spLocks noChangeArrowheads="1"/>
          </p:cNvSpPr>
          <p:nvPr/>
        </p:nvSpPr>
        <p:spPr bwMode="auto">
          <a:xfrm>
            <a:off x="17637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2007</a:t>
            </a:r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24114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2008</a:t>
            </a: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82438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75961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2016</a:t>
            </a:r>
          </a:p>
        </p:txBody>
      </p:sp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69484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2015</a:t>
            </a:r>
          </a:p>
        </p:txBody>
      </p:sp>
      <p:sp>
        <p:nvSpPr>
          <p:cNvPr id="9225" name="Text Box 20"/>
          <p:cNvSpPr txBox="1">
            <a:spLocks noChangeArrowheads="1"/>
          </p:cNvSpPr>
          <p:nvPr/>
        </p:nvSpPr>
        <p:spPr bwMode="auto">
          <a:xfrm>
            <a:off x="63007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9226" name="Text Box 21"/>
          <p:cNvSpPr txBox="1">
            <a:spLocks noChangeArrowheads="1"/>
          </p:cNvSpPr>
          <p:nvPr/>
        </p:nvSpPr>
        <p:spPr bwMode="auto">
          <a:xfrm>
            <a:off x="56515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2013</a:t>
            </a:r>
          </a:p>
        </p:txBody>
      </p:sp>
      <p:sp>
        <p:nvSpPr>
          <p:cNvPr id="9227" name="Text Box 22"/>
          <p:cNvSpPr txBox="1">
            <a:spLocks noChangeArrowheads="1"/>
          </p:cNvSpPr>
          <p:nvPr/>
        </p:nvSpPr>
        <p:spPr bwMode="auto">
          <a:xfrm>
            <a:off x="50038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2012</a:t>
            </a:r>
          </a:p>
        </p:txBody>
      </p:sp>
      <p:sp>
        <p:nvSpPr>
          <p:cNvPr id="9228" name="Text Box 23"/>
          <p:cNvSpPr txBox="1">
            <a:spLocks noChangeArrowheads="1"/>
          </p:cNvSpPr>
          <p:nvPr/>
        </p:nvSpPr>
        <p:spPr bwMode="auto">
          <a:xfrm>
            <a:off x="43561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2011</a:t>
            </a:r>
          </a:p>
        </p:txBody>
      </p:sp>
      <p:sp>
        <p:nvSpPr>
          <p:cNvPr id="9229" name="Text Box 24"/>
          <p:cNvSpPr txBox="1">
            <a:spLocks noChangeArrowheads="1"/>
          </p:cNvSpPr>
          <p:nvPr/>
        </p:nvSpPr>
        <p:spPr bwMode="auto">
          <a:xfrm>
            <a:off x="37084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2010</a:t>
            </a:r>
          </a:p>
        </p:txBody>
      </p:sp>
      <p:sp>
        <p:nvSpPr>
          <p:cNvPr id="9230" name="Text Box 25"/>
          <p:cNvSpPr txBox="1">
            <a:spLocks noChangeArrowheads="1"/>
          </p:cNvSpPr>
          <p:nvPr/>
        </p:nvSpPr>
        <p:spPr bwMode="auto">
          <a:xfrm>
            <a:off x="30591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2009</a:t>
            </a:r>
          </a:p>
        </p:txBody>
      </p:sp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1835150" y="3645024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7 éves UMVP  2007-2013</a:t>
            </a:r>
          </a:p>
        </p:txBody>
      </p:sp>
      <p:sp>
        <p:nvSpPr>
          <p:cNvPr id="9232" name="Text Box 27"/>
          <p:cNvSpPr txBox="1">
            <a:spLocks noChangeArrowheads="1"/>
          </p:cNvSpPr>
          <p:nvPr/>
        </p:nvSpPr>
        <p:spPr bwMode="auto">
          <a:xfrm>
            <a:off x="6299200" y="3645024"/>
            <a:ext cx="28448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VP  2014-2020 → →</a:t>
            </a:r>
          </a:p>
        </p:txBody>
      </p:sp>
      <p:sp>
        <p:nvSpPr>
          <p:cNvPr id="9233" name="Text Box 28"/>
          <p:cNvSpPr txBox="1">
            <a:spLocks noChangeArrowheads="1"/>
          </p:cNvSpPr>
          <p:nvPr/>
        </p:nvSpPr>
        <p:spPr bwMode="auto">
          <a:xfrm>
            <a:off x="0" y="3645024"/>
            <a:ext cx="1836738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AVOP</a:t>
            </a:r>
          </a:p>
        </p:txBody>
      </p:sp>
      <p:sp>
        <p:nvSpPr>
          <p:cNvPr id="9234" name="AutoShape 29"/>
          <p:cNvSpPr>
            <a:spLocks noChangeArrowheads="1"/>
          </p:cNvSpPr>
          <p:nvPr/>
        </p:nvSpPr>
        <p:spPr bwMode="auto">
          <a:xfrm>
            <a:off x="1258888" y="4581525"/>
            <a:ext cx="576262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5" name="AutoShape 31"/>
          <p:cNvSpPr>
            <a:spLocks noChangeArrowheads="1"/>
          </p:cNvSpPr>
          <p:nvPr/>
        </p:nvSpPr>
        <p:spPr bwMode="auto">
          <a:xfrm>
            <a:off x="5651500" y="4581525"/>
            <a:ext cx="576263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6" name="Text Box 32"/>
          <p:cNvSpPr txBox="1">
            <a:spLocks noChangeArrowheads="1"/>
          </p:cNvSpPr>
          <p:nvPr/>
        </p:nvSpPr>
        <p:spPr bwMode="auto">
          <a:xfrm>
            <a:off x="827584" y="5373688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7" name="Text Box 34"/>
          <p:cNvSpPr txBox="1">
            <a:spLocks noChangeArrowheads="1"/>
          </p:cNvSpPr>
          <p:nvPr/>
        </p:nvSpPr>
        <p:spPr bwMode="auto">
          <a:xfrm>
            <a:off x="17653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38" name="Text Box 35"/>
          <p:cNvSpPr txBox="1">
            <a:spLocks noChangeArrowheads="1"/>
          </p:cNvSpPr>
          <p:nvPr/>
        </p:nvSpPr>
        <p:spPr bwMode="auto">
          <a:xfrm>
            <a:off x="5292080" y="5402263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9" name="Text Box 36"/>
          <p:cNvSpPr txBox="1">
            <a:spLocks noChangeArrowheads="1"/>
          </p:cNvSpPr>
          <p:nvPr/>
        </p:nvSpPr>
        <p:spPr bwMode="auto">
          <a:xfrm>
            <a:off x="56515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40" name="Text Box 39"/>
          <p:cNvSpPr txBox="1">
            <a:spLocks noChangeArrowheads="1"/>
          </p:cNvSpPr>
          <p:nvPr/>
        </p:nvSpPr>
        <p:spPr bwMode="auto">
          <a:xfrm>
            <a:off x="3708400" y="1700213"/>
            <a:ext cx="3887788" cy="412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rgbClr val="002060"/>
                </a:solidFill>
                <a:latin typeface="Calibri" pitchFamily="34" charset="0"/>
              </a:rPr>
              <a:t>VGT1 Intézkedési Program</a:t>
            </a:r>
          </a:p>
        </p:txBody>
      </p:sp>
      <p:sp>
        <p:nvSpPr>
          <p:cNvPr id="9241" name="Text Box 40"/>
          <p:cNvSpPr txBox="1">
            <a:spLocks noChangeArrowheads="1"/>
          </p:cNvSpPr>
          <p:nvPr/>
        </p:nvSpPr>
        <p:spPr bwMode="auto">
          <a:xfrm>
            <a:off x="7596188" y="1700213"/>
            <a:ext cx="1547812" cy="4127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tx2"/>
                </a:solidFill>
                <a:latin typeface="Calibri" pitchFamily="34" charset="0"/>
              </a:rPr>
              <a:t> VGT2 IP </a:t>
            </a:r>
            <a:r>
              <a:rPr lang="hu-HU" altLang="hu-HU" sz="2000" b="1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242" name="Line 38"/>
          <p:cNvSpPr>
            <a:spLocks noChangeShapeType="1"/>
          </p:cNvSpPr>
          <p:nvPr/>
        </p:nvSpPr>
        <p:spPr bwMode="auto">
          <a:xfrm>
            <a:off x="7596188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43" name="Line 37"/>
          <p:cNvSpPr>
            <a:spLocks noChangeShapeType="1"/>
          </p:cNvSpPr>
          <p:nvPr/>
        </p:nvSpPr>
        <p:spPr bwMode="auto">
          <a:xfrm>
            <a:off x="3708400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0" y="6165850"/>
            <a:ext cx="9144000" cy="40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rgbClr val="FF0000"/>
                </a:solidFill>
              </a:rPr>
              <a:t>Vizes projektekben VKI célkitűzések horizontális megvalósítása !!!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835696" y="4127797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2007-2013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300192" y="4127797"/>
            <a:ext cx="28448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KEHOP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2014-2020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-1042" y="4127797"/>
            <a:ext cx="1836738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KIOP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VGT2  Ütemezés, projektek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340768"/>
            <a:ext cx="8375991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hu-HU" sz="2400" dirty="0" smtClean="0"/>
              <a:t>2021-ig: konkrét, finanszírozható intézkedések</a:t>
            </a:r>
          </a:p>
          <a:p>
            <a:pPr marL="0" lvl="2"/>
            <a:r>
              <a:rPr lang="hu-HU" sz="2000" dirty="0" smtClean="0"/>
              <a:t> „</a:t>
            </a:r>
            <a:r>
              <a:rPr lang="hu-HU" sz="2000" dirty="0"/>
              <a:t>Visszafogott” finanszírozási </a:t>
            </a:r>
            <a:r>
              <a:rPr lang="hu-HU" sz="2000" dirty="0" smtClean="0"/>
              <a:t>lehetőségek, </a:t>
            </a:r>
            <a:r>
              <a:rPr lang="hu-HU" sz="2000" dirty="0"/>
              <a:t>EU </a:t>
            </a:r>
            <a:r>
              <a:rPr lang="hu-HU" sz="2000" dirty="0" smtClean="0"/>
              <a:t>források: 2014-2020</a:t>
            </a:r>
            <a:endParaRPr lang="hu-HU" sz="2000" dirty="0"/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Projektek</a:t>
            </a:r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KEHOP  (pl.: A </a:t>
            </a:r>
            <a:r>
              <a:rPr lang="hu-HU" sz="2000" dirty="0"/>
              <a:t>szennyvíztisztító telep korszerűsítése </a:t>
            </a:r>
            <a:r>
              <a:rPr lang="hu-HU" sz="2000" dirty="0" smtClean="0"/>
              <a:t>Csepregen, Jánosháza </a:t>
            </a:r>
            <a:r>
              <a:rPr lang="hu-HU" sz="2000" dirty="0"/>
              <a:t>és térsége szennyvíztisztításának fejlesztése és csatornázásának </a:t>
            </a:r>
            <a:r>
              <a:rPr lang="hu-HU" sz="2000" dirty="0" smtClean="0"/>
              <a:t>kiépítése, </a:t>
            </a:r>
            <a:r>
              <a:rPr lang="hu-HU" sz="2000" dirty="0" err="1" smtClean="0"/>
              <a:t>Szentgotthárd-Máriaújfalu</a:t>
            </a:r>
            <a:r>
              <a:rPr lang="hu-HU" sz="2000" dirty="0" smtClean="0"/>
              <a:t> </a:t>
            </a:r>
            <a:r>
              <a:rPr lang="hu-HU" sz="2000" dirty="0"/>
              <a:t>szennyvíz elvezetésének </a:t>
            </a:r>
            <a:r>
              <a:rPr lang="hu-HU" sz="2000" dirty="0" smtClean="0"/>
              <a:t>kiépítése</a:t>
            </a:r>
            <a:r>
              <a:rPr lang="hu-HU" sz="2000" dirty="0"/>
              <a:t>, Szennyvízelvezetés és </a:t>
            </a:r>
            <a:r>
              <a:rPr lang="hu-HU" sz="2000" dirty="0" err="1"/>
              <a:t>-tisztítás</a:t>
            </a:r>
            <a:r>
              <a:rPr lang="hu-HU" sz="2000" dirty="0"/>
              <a:t> megoldása </a:t>
            </a:r>
            <a:r>
              <a:rPr lang="hu-HU" sz="2000" dirty="0" smtClean="0"/>
              <a:t>a Celldömölk </a:t>
            </a:r>
            <a:r>
              <a:rPr lang="hu-HU" sz="2000" dirty="0" err="1"/>
              <a:t>izsákfai</a:t>
            </a:r>
            <a:r>
              <a:rPr lang="hu-HU" sz="2000" dirty="0"/>
              <a:t> </a:t>
            </a:r>
            <a:r>
              <a:rPr lang="hu-HU" sz="2000" dirty="0" smtClean="0"/>
              <a:t>városrészen)</a:t>
            </a:r>
            <a:endParaRPr lang="hu-HU" sz="2000" dirty="0"/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err="1" smtClean="0"/>
              <a:t>TOP-ok</a:t>
            </a:r>
            <a:r>
              <a:rPr lang="hu-HU" sz="2000" dirty="0" smtClean="0"/>
              <a:t>  </a:t>
            </a:r>
            <a:r>
              <a:rPr lang="hu-HU" sz="2000" dirty="0"/>
              <a:t>(Települések)</a:t>
            </a:r>
          </a:p>
          <a:p>
            <a:pPr marL="0" lvl="1"/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11264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1412776"/>
            <a:ext cx="5571728" cy="2448272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megtisztelő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nyuduvizig.hu/templates/nyuduvizigtemplate/img/head/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78253"/>
            <a:ext cx="611704" cy="603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Állóvíz víztestek: 2 víztesten 2 projekt</a:t>
            </a:r>
          </a:p>
          <a:p>
            <a:pPr lvl="0"/>
            <a:endParaRPr lang="hu-H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VT6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Károsodott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állóvizektől függő élőhelyek védelme és rehabilitációja érdekében az állóvíz vízpótlása, illetve vízszintszabályozása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PT5 Szűrőmezők kialakítása </a:t>
            </a:r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HM2 Meder rehabilitáció síkvidéki kis- és közepes vízfolyásokon, beleértve fenékküszöbök, fenékgátak átépítését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HM4 Üledék egyszeri eltávolítása vízfolyásokból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ÁT4 Monitoring fejlesztés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db állapot javulás, 1 db nem volt állapot értékelés</a:t>
            </a:r>
          </a:p>
          <a:p>
            <a:pPr lvl="0"/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 alatti víztestek: 14 víztesten </a:t>
            </a: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sekély porózus, 1 hegyvidéki, 6 </a:t>
            </a: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porózus, 75 projekt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IV1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Vízkezelési technológia módosítása vagy áttérés másik vízbázisra az ivóvízminőség biztosítása érdekében (Ivóvízminőség-javító Program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IV2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Ivóvízbázisok biztonságba helyezése és biztonságban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tartása 7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CS1 Csatornázás, vagy szakszerű egyedi szennyvíztisztítás és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-elhelyezés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megoldása a Szennyvíz Programban szereplő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agglomerációkban 6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CS2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Csatornázás vagy szakszerű egyedi vagy település szintű szennyvíztisztítás és –elhelyezés megoldása a Szennyvíz Programba nem tartozó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településeken 15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CS3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csatornarákötések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megvalósítása 4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CS5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Szakszerű szennyvíziszap elhelyezés és hasznosítás megoldása a Szennyvíz Programban szereplő és azon kívüli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településeken 3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KÁ1 A vizek állapotát veszélyeztető szennyezett területek kármentesítése (Kármentesítési Program)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KÁ4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Szakszerű kútkiképzés, kútrekonstrukció 1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TE1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Kommunális hulladéklerakók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rekultivációja 12 db</a:t>
            </a:r>
          </a:p>
          <a:p>
            <a:pPr lvl="0"/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db sekély porózus víztesten kémiai állapot javulás</a:t>
            </a:r>
          </a:p>
        </p:txBody>
      </p:sp>
    </p:spTree>
    <p:extLst>
      <p:ext uri="{BB962C8B-B14F-4D97-AF65-F5344CB8AC3E}">
        <p14:creationId xmlns:p14="http://schemas.microsoft.com/office/powerpoint/2010/main" val="20260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48549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projekt neve: Felsőcsatár, Pornóapáti Pinka rehabilitáció</a:t>
            </a:r>
          </a:p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Pinka felsőcsatári és pornóapáti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szakaszának rehabilitációja</a:t>
            </a:r>
          </a:p>
          <a:p>
            <a:pPr lvl="0"/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Rövid leírás: A Pinka felsőcsatári és pornóapáti szakaszán a Víz Keretirányelv szerint kidolgozott Vízgyűjtő-gazdálkodási terv által előírt ökológiai állapot létrehozása, az átjárhatóság biztosítása, rehabilitáció a természetes folyamatok felerősítése segítségével. Felsőcsatáron hallépcső építésével valósult meg a vízfolyás átjárhatósága, Pornóapátiban a mederbe épített fenékküszöb létesítésével valósult meg a berágódott, lemélyült meder helyreállítása, valamint a holtág vízpótlásával az átjárhatóság.</a:t>
            </a:r>
          </a:p>
          <a:p>
            <a:pPr lvl="0"/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szempont: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Pinka víztest gyenge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 mérsékelt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állapot (MF javult),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DU3, VT3, VT4,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FE2 intézkedések</a:t>
            </a:r>
            <a:endParaRPr lang="hu-HU" sz="2000" dirty="0"/>
          </a:p>
        </p:txBody>
      </p:sp>
      <p:pic>
        <p:nvPicPr>
          <p:cNvPr id="1026" name="Picture 2" descr="E:\Desk\Tábla\Táblához\Felsőcsatár\7.Hallépcs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53056"/>
            <a:ext cx="3654424" cy="24359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7037"/>
            <a:ext cx="3654424" cy="2740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4854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projekt neve: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OPENWEHR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Duzzasztók átjárhatósága a határvidéki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Rábán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szentgotthárdi duzzasztó VKI szempontú átépítése</a:t>
            </a:r>
          </a:p>
          <a:p>
            <a:pPr lvl="0"/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Rövid leírás: A szentgotthárdi duzzasztó átépítése során felújításra került a bukó, kiépült egy hallépcső, egy csónakleeresztő és egy gyaloghíd is. Ezzel megoldódott a duzzasztó EU Víz Keretirányelv szerinti átjárhatósága a halak számára. A csónakcsúszda elősegíti a vízitúrázók biztonságos átjárását a duzzasztón. És a duzzasztó kőburkolattal való ellátása nagyban javítja a létesítmény városképi hatását, turisztikai vonzerejét.</a:t>
            </a:r>
          </a:p>
          <a:p>
            <a:pPr lvl="0"/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szempont:  Rába (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határtól) víztest állapota nem változott, DU3 intézkedés</a:t>
            </a:r>
            <a:endParaRPr lang="hu-H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772868" cy="2488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772868" cy="2557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48549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projekt neve: Kis-Balaton Vízvédelmi Rendszer II. ütem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megvalósítása</a:t>
            </a:r>
          </a:p>
          <a:p>
            <a:pPr lvl="0"/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Balatonban az algás </a:t>
            </a:r>
            <a:r>
              <a:rPr lang="hu-H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eutrofizáció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mértékének a csökkentése a tavat terhelő tápanyagok a Kis-Balaton Vízvédelmi Rendszerben való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csapdázásával. A Zalavári </a:t>
            </a:r>
            <a:r>
              <a:rPr lang="hu-H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belvízöblözet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elárasztásával élőhely-rekonstrukció valósult meg. A Zimányi- és a Vörsi-berek bevonásával létrejött egy új víztározó-tér, ahol időszakos </a:t>
            </a:r>
            <a:r>
              <a:rPr lang="hu-H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vízborítottságú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élőhely, ún. </a:t>
            </a:r>
            <a:r>
              <a:rPr lang="hu-H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alakulhat ki, megépült két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hallépcső. Emellett az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árvízi kockázat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csökkentése nagyobb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rendelkezésre álló tározó térfogattal és felújított belvízvédelmi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rendszerrel.</a:t>
            </a:r>
          </a:p>
          <a:p>
            <a:pPr lvl="0"/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szempont:  Kis-Balaton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és II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tározó víztest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mérsékelt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jó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állapot (minden javult),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VT6, VT7, PT5, HM2, ÁT4,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HM4 intézkedések</a:t>
            </a:r>
            <a:endParaRPr lang="hu-HU" sz="2000" dirty="0"/>
          </a:p>
        </p:txBody>
      </p:sp>
      <p:pic>
        <p:nvPicPr>
          <p:cNvPr id="2050" name="Picture 2" descr="http://kisbalatonprojekt.hu/images/galeria/Hallepcso/IMG_0225-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03164"/>
            <a:ext cx="3810001" cy="27527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isbalatonprojekt.hu/images/galeria/Hallepcso/IMG_0219-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02954"/>
            <a:ext cx="3810001" cy="2538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DPSIR   </a:t>
            </a:r>
            <a:r>
              <a:rPr lang="hu-HU" cap="none" dirty="0" smtClean="0">
                <a:solidFill>
                  <a:srgbClr val="FF0000"/>
                </a:solidFill>
              </a:rPr>
              <a:t>D</a:t>
            </a:r>
            <a:r>
              <a:rPr lang="hu-HU" cap="none" dirty="0" smtClean="0"/>
              <a:t>river </a:t>
            </a:r>
            <a:r>
              <a:rPr lang="hu-HU" cap="none" dirty="0" err="1" smtClean="0">
                <a:solidFill>
                  <a:srgbClr val="FF0000"/>
                </a:solidFill>
              </a:rPr>
              <a:t>P</a:t>
            </a:r>
            <a:r>
              <a:rPr lang="hu-HU" cap="none" dirty="0" err="1" smtClean="0"/>
              <a:t>ressure</a:t>
            </a:r>
            <a:r>
              <a:rPr lang="hu-HU" cap="none" dirty="0" smtClean="0"/>
              <a:t> </a:t>
            </a:r>
            <a:r>
              <a:rPr lang="hu-HU" cap="none" dirty="0" smtClean="0">
                <a:solidFill>
                  <a:srgbClr val="FF0000"/>
                </a:solidFill>
              </a:rPr>
              <a:t>S</a:t>
            </a:r>
            <a:r>
              <a:rPr lang="hu-HU" cap="none" dirty="0" smtClean="0"/>
              <a:t>tatus </a:t>
            </a:r>
            <a:r>
              <a:rPr lang="hu-HU" cap="none" dirty="0" err="1" smtClean="0">
                <a:solidFill>
                  <a:srgbClr val="FF0000"/>
                </a:solidFill>
              </a:rPr>
              <a:t>I</a:t>
            </a:r>
            <a:r>
              <a:rPr lang="hu-HU" cap="none" dirty="0" err="1" smtClean="0"/>
              <a:t>mpact</a:t>
            </a:r>
            <a:r>
              <a:rPr lang="hu-HU" cap="none" dirty="0" smtClean="0"/>
              <a:t> </a:t>
            </a:r>
            <a:r>
              <a:rPr lang="hu-HU" cap="none" dirty="0" err="1" smtClean="0">
                <a:solidFill>
                  <a:srgbClr val="FF0000"/>
                </a:solidFill>
              </a:rPr>
              <a:t>R</a:t>
            </a:r>
            <a:r>
              <a:rPr lang="hu-HU" cap="none" dirty="0" err="1" smtClean="0"/>
              <a:t>esponse</a:t>
            </a:r>
            <a:endParaRPr lang="hu-HU" cap="none" dirty="0"/>
          </a:p>
        </p:txBody>
      </p:sp>
      <p:sp>
        <p:nvSpPr>
          <p:cNvPr id="4" name="Oval 26"/>
          <p:cNvSpPr>
            <a:spLocks noChangeArrowheads="1"/>
          </p:cNvSpPr>
          <p:nvPr/>
        </p:nvSpPr>
        <p:spPr bwMode="auto">
          <a:xfrm>
            <a:off x="2282800" y="2096158"/>
            <a:ext cx="4248150" cy="41767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1562075" y="3175658"/>
            <a:ext cx="1514475" cy="14890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618554" y="3555071"/>
            <a:ext cx="1260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/>
              <a:t>Hajtóerő</a:t>
            </a:r>
          </a:p>
          <a:p>
            <a:pPr algn="ctr"/>
            <a:r>
              <a:rPr lang="hu-HU" sz="2000" b="1" i="1" dirty="0"/>
              <a:t>Driver</a:t>
            </a:r>
          </a:p>
        </p:txBody>
      </p:sp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3001938" y="1448458"/>
            <a:ext cx="1565275" cy="1544637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8" name="Oval 19"/>
          <p:cNvSpPr>
            <a:spLocks noChangeArrowheads="1"/>
          </p:cNvSpPr>
          <p:nvPr/>
        </p:nvSpPr>
        <p:spPr bwMode="auto">
          <a:xfrm>
            <a:off x="5522888" y="2456520"/>
            <a:ext cx="1516062" cy="14478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5235550" y="4615520"/>
            <a:ext cx="1514475" cy="144780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2570138" y="5191783"/>
            <a:ext cx="1516062" cy="1447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178933" y="1819933"/>
            <a:ext cx="12827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/>
              <a:t>Terhelés</a:t>
            </a:r>
          </a:p>
          <a:p>
            <a:pPr algn="ctr"/>
            <a:r>
              <a:rPr lang="hu-HU" sz="2000" b="1" i="1" dirty="0" err="1"/>
              <a:t>Pressure</a:t>
            </a:r>
            <a:endParaRPr lang="hu-HU" sz="2000" b="1" i="1" dirty="0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292179" y="2826477"/>
            <a:ext cx="2016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dirty="0"/>
              <a:t>Állapot</a:t>
            </a:r>
          </a:p>
          <a:p>
            <a:pPr algn="ctr"/>
            <a:r>
              <a:rPr lang="hu-HU" sz="2000" b="1" i="1" dirty="0" smtClean="0"/>
              <a:t>Status</a:t>
            </a:r>
            <a:endParaRPr lang="hu-HU" sz="2000" b="1" i="1" dirty="0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487680" y="4993836"/>
            <a:ext cx="1010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Hatás</a:t>
            </a:r>
            <a:endParaRPr lang="hu-HU" sz="2000" b="1" dirty="0"/>
          </a:p>
          <a:p>
            <a:pPr algn="ctr"/>
            <a:r>
              <a:rPr lang="hu-HU" sz="2000" b="1" i="1" dirty="0" err="1"/>
              <a:t>Impact</a:t>
            </a:r>
            <a:endParaRPr lang="hu-HU" sz="2000" b="1" i="1" dirty="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2573313" y="5636283"/>
            <a:ext cx="1514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/>
              <a:t>Intézkedés</a:t>
            </a:r>
          </a:p>
          <a:p>
            <a:pPr algn="ctr"/>
            <a:r>
              <a:rPr lang="hu-HU" sz="2000" b="1" i="1" dirty="0" err="1" smtClean="0"/>
              <a:t>Response</a:t>
            </a:r>
            <a:endParaRPr lang="hu-HU" sz="2000" b="1" i="1" dirty="0"/>
          </a:p>
        </p:txBody>
      </p:sp>
      <p:cxnSp>
        <p:nvCxnSpPr>
          <p:cNvPr id="15" name="Egyenes összekötő nyíllal 14"/>
          <p:cNvCxnSpPr/>
          <p:nvPr/>
        </p:nvCxnSpPr>
        <p:spPr>
          <a:xfrm flipH="1" flipV="1">
            <a:off x="4568104" y="2598048"/>
            <a:ext cx="792087" cy="265455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rot="5400000">
            <a:off x="2713013" y="4048782"/>
            <a:ext cx="1785938" cy="214313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2642617" y="2755491"/>
            <a:ext cx="216024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5148163" y="2204864"/>
            <a:ext cx="288032" cy="14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6516315" y="4195651"/>
            <a:ext cx="0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>
            <a:off x="4644107" y="6165304"/>
            <a:ext cx="432048" cy="14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 flipV="1">
            <a:off x="2411859" y="4987739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3820294" y="3747159"/>
            <a:ext cx="1539897" cy="1473371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 flipV="1">
            <a:off x="4226793" y="3020947"/>
            <a:ext cx="1065387" cy="1727301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4514031" y="2878796"/>
            <a:ext cx="1008857" cy="1736726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5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3039</Words>
  <Application>Microsoft Office PowerPoint</Application>
  <PresentationFormat>Diavetítés a képernyőre (4:3 oldalarány)</PresentationFormat>
  <Paragraphs>565</Paragraphs>
  <Slides>36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7" baseType="lpstr">
      <vt:lpstr>Office-téma</vt:lpstr>
      <vt:lpstr>A VÍZGYŰJTŐ - GAZDÁLKODÁSI TERV FELÜLVIZSGÁLATA  szakmai  FÓRUM  A víztestekre vonatkozó intézkedések</vt:lpstr>
      <vt:lpstr>Tartalom</vt:lpstr>
      <vt:lpstr>A VGT1 TELJESÍTÉSE - INTÉZKEDÉSEK</vt:lpstr>
      <vt:lpstr>A VGT1 TELJESÍTÉSE - INTÉZKEDÉSEK</vt:lpstr>
      <vt:lpstr>A VGT1 TELJESÍTÉSE - INTÉZKEDÉSEK</vt:lpstr>
      <vt:lpstr>A VGT1 TELJESÍTÉSE - jó gyakorlat bemutatása</vt:lpstr>
      <vt:lpstr>A VGT1 TELJESÍTÉSE - jó gyakorlat bemutatása</vt:lpstr>
      <vt:lpstr>A VGT1 TELJESÍTÉSE - jó gyakorlat bemutatása</vt:lpstr>
      <vt:lpstr>DPSIR   Driver Pressure Status Impact Response</vt:lpstr>
      <vt:lpstr>DPSIR   Driver Pressure Status Impact Response</vt:lpstr>
      <vt:lpstr>Hidromorfológiai problémák megoldása  Völgyzárógátas tározók CÉLJA  </vt:lpstr>
      <vt:lpstr>Hidromorfológiai problémák megoldása  A tározás befolyásolja a vízfolyások állapotát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 EU Jelentési útmutató    Sablonok </vt:lpstr>
      <vt:lpstr>VGT2 Terhelés</vt:lpstr>
      <vt:lpstr>VGT2 Intézkedési csomagok I.</vt:lpstr>
      <vt:lpstr>VGT2 Intézkedési csomagok II.</vt:lpstr>
      <vt:lpstr>VGT2 Intézkedési csomagok III.</vt:lpstr>
      <vt:lpstr>VGT2 Kötelező alap intézkedések</vt:lpstr>
      <vt:lpstr>VGT2 Alap intézkedések</vt:lpstr>
      <vt:lpstr>VGT2 Kiegészítő intézkedések</vt:lpstr>
      <vt:lpstr>VGT2 Pontszerű szennyezésekkel kapcsolatos intézkedések </vt:lpstr>
      <vt:lpstr>VGT2 Diffúz szennyezésekre kapcsolatos intézkedések </vt:lpstr>
      <vt:lpstr>VGT2 Hidromorfológiai beavatkozások és intézkedések</vt:lpstr>
      <vt:lpstr>VGT2 Hidromorfológiai elváltozások enyhítésére irányuló Intézkedések</vt:lpstr>
      <vt:lpstr>VGT2 Ivóvízellátás biztonsága</vt:lpstr>
      <vt:lpstr>VGT2 Védett természeti területek és fürdésre kijelölt vizekhez tartozó intézkedések</vt:lpstr>
      <vt:lpstr>VGT2 Hogyan lesz ebből intézkedési program </vt:lpstr>
      <vt:lpstr>PowerPoint bemutató</vt:lpstr>
      <vt:lpstr>PowerPoint bemutató</vt:lpstr>
      <vt:lpstr>VKI és EU Program ciklusok</vt:lpstr>
      <vt:lpstr>VGT2  Ütemezés, projektek  </vt:lpstr>
      <vt:lpstr>KÖSZÖNÖM  A megtisztelő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juhaszi</cp:lastModifiedBy>
  <cp:revision>113</cp:revision>
  <dcterms:created xsi:type="dcterms:W3CDTF">2014-03-03T11:13:53Z</dcterms:created>
  <dcterms:modified xsi:type="dcterms:W3CDTF">2015-07-20T09:46:11Z</dcterms:modified>
</cp:coreProperties>
</file>