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9" r:id="rId3"/>
    <p:sldId id="260" r:id="rId4"/>
    <p:sldId id="262" r:id="rId5"/>
    <p:sldId id="263" r:id="rId6"/>
    <p:sldId id="265" r:id="rId7"/>
    <p:sldId id="264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3888432"/>
          </a:xfrm>
        </p:spPr>
        <p:txBody>
          <a:bodyPr/>
          <a:lstStyle/>
          <a:p>
            <a:r>
              <a:rPr lang="hu-HU" sz="2400" dirty="0"/>
              <a:t>A vízgyűjtő-gazdálkodási tervezés ipart, közlekedést érintő eredményei, az intézkedések programja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i="1" dirty="0" smtClean="0"/>
              <a:t>ORSZÁGOS </a:t>
            </a:r>
            <a:r>
              <a:rPr lang="hu-HU" sz="2000" i="1" dirty="0"/>
              <a:t>FÓRUM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Vízminőség-védelmi </a:t>
            </a:r>
            <a:r>
              <a:rPr lang="hu-HU" sz="2800" dirty="0"/>
              <a:t>jogszabályok módosítási </a:t>
            </a:r>
            <a:r>
              <a:rPr lang="hu-HU" sz="2800" dirty="0" smtClean="0"/>
              <a:t>javaslata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Nagy István</a:t>
            </a:r>
            <a:br>
              <a:rPr lang="hu-HU" sz="2800" dirty="0" smtClean="0"/>
            </a:br>
            <a:r>
              <a:rPr lang="hu-HU" sz="2800" dirty="0" smtClean="0"/>
              <a:t>ÖKO </a:t>
            </a:r>
            <a:r>
              <a:rPr lang="hu-HU" sz="2800" dirty="0" err="1" smtClean="0"/>
              <a:t>Zrt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víztest további terhelhetőségének vizsgálata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21775" t="21453" r="21221" b="8657"/>
          <a:stretch/>
        </p:blipFill>
        <p:spPr>
          <a:xfrm>
            <a:off x="899592" y="1340768"/>
            <a:ext cx="741682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2412" y="1700808"/>
            <a:ext cx="8075240" cy="51571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hu-HU" sz="1800" dirty="0" err="1" smtClean="0"/>
              <a:t>Fiziko-kémiai</a:t>
            </a:r>
            <a:r>
              <a:rPr lang="hu-HU" sz="1800" dirty="0" smtClean="0"/>
              <a:t> jellemzők: </a:t>
            </a:r>
          </a:p>
          <a:p>
            <a:pPr marL="514350" indent="-514350">
              <a:buFont typeface="+mj-lt"/>
              <a:buAutoNum type="alphaLcPeriod"/>
            </a:pPr>
            <a:endParaRPr lang="hu-HU" sz="1800" dirty="0" smtClean="0"/>
          </a:p>
          <a:p>
            <a:pPr lvl="1"/>
            <a:r>
              <a:rPr lang="hu-HU" sz="1800" dirty="0" smtClean="0"/>
              <a:t>Vízfolyások esetén a jó állapot kb. 60% és kb. 35%-os a gyenge, illetve alacsony osztály: elsősorban tápanyagok (N és P formák) okoznak kevésbé jó eredményeket;</a:t>
            </a:r>
          </a:p>
          <a:p>
            <a:pPr lvl="1"/>
            <a:r>
              <a:rPr lang="hu-HU" sz="1800" dirty="0" smtClean="0"/>
              <a:t>Vízgyűjtő-specifikus szennyezőanyagokra (</a:t>
            </a:r>
            <a:r>
              <a:rPr lang="hu-HU" sz="1800" dirty="0" err="1" smtClean="0"/>
              <a:t>As</a:t>
            </a:r>
            <a:r>
              <a:rPr lang="hu-HU" sz="1800" dirty="0" smtClean="0"/>
              <a:t>, </a:t>
            </a:r>
            <a:r>
              <a:rPr lang="hu-HU" sz="1800" dirty="0" err="1" smtClean="0"/>
              <a:t>Zn</a:t>
            </a:r>
            <a:r>
              <a:rPr lang="hu-HU" sz="1800" dirty="0" smtClean="0"/>
              <a:t>, </a:t>
            </a:r>
            <a:r>
              <a:rPr lang="hu-HU" sz="1800" dirty="0" err="1" smtClean="0"/>
              <a:t>Cu</a:t>
            </a:r>
            <a:r>
              <a:rPr lang="hu-HU" sz="1800" dirty="0" smtClean="0"/>
              <a:t>, </a:t>
            </a:r>
            <a:r>
              <a:rPr lang="hu-HU" sz="1800" dirty="0" err="1" smtClean="0"/>
              <a:t>Cr</a:t>
            </a:r>
            <a:r>
              <a:rPr lang="hu-HU" sz="1800" dirty="0" smtClean="0"/>
              <a:t>) kb. 20%-a problémás a víztesteknek.</a:t>
            </a:r>
          </a:p>
          <a:p>
            <a:pPr lvl="1"/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514350" indent="-514350">
              <a:buFont typeface="+mj-lt"/>
              <a:buAutoNum type="alphaLcPeriod"/>
            </a:pPr>
            <a:endParaRPr lang="hu-HU" dirty="0"/>
          </a:p>
          <a:p>
            <a:pPr marL="514350" indent="-514350">
              <a:buFont typeface="+mj-lt"/>
              <a:buAutoNum type="alphaLcPeriod"/>
            </a:pPr>
            <a:endParaRPr lang="hu-HU" dirty="0" smtClean="0"/>
          </a:p>
          <a:p>
            <a:pPr marL="514350" indent="-514350">
              <a:buFont typeface="+mj-lt"/>
              <a:buAutoNum type="alphaLcPeriod"/>
            </a:pPr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Jelenleg vizsgált immissziós állapotok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16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2412" y="1412776"/>
            <a:ext cx="807524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b.  Kémiai állapot (EQS) jellemzők</a:t>
            </a:r>
          </a:p>
          <a:p>
            <a:pPr marL="0" indent="0">
              <a:buNone/>
            </a:pPr>
            <a:r>
              <a:rPr lang="hu-HU" sz="1800" dirty="0"/>
              <a:t>Elsőbbségi anyag(ok) miatt nem jó minősítésű folyóvízi víztestek száma az EQS túllépést okozó elsőbbségi anyagok </a:t>
            </a:r>
            <a:r>
              <a:rPr lang="hu-HU" sz="1800" dirty="0" smtClean="0"/>
              <a:t>megnevezésével: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   </a:t>
            </a:r>
          </a:p>
          <a:p>
            <a:pPr marL="0" indent="0">
              <a:buNone/>
            </a:pPr>
            <a:r>
              <a:rPr lang="hu-HU" sz="1800" dirty="0" smtClean="0"/>
              <a:t>A vizsgált víztestek köréből 26,5% éri el a jó állapotot, a többi nem.</a:t>
            </a:r>
            <a:endParaRPr lang="hu-HU" sz="1800" dirty="0"/>
          </a:p>
          <a:p>
            <a:pPr marL="514350" indent="-514350">
              <a:buFont typeface="+mj-lt"/>
              <a:buAutoNum type="alphaLcPeriod"/>
            </a:pPr>
            <a:endParaRPr lang="hu-HU" sz="1800" dirty="0"/>
          </a:p>
          <a:p>
            <a:pPr marL="514350" indent="-514350">
              <a:buFont typeface="+mj-lt"/>
              <a:buAutoNum type="alphaLcPeriod"/>
            </a:pPr>
            <a:endParaRPr lang="hu-HU" dirty="0"/>
          </a:p>
          <a:p>
            <a:pPr marL="514350" indent="-514350">
              <a:buFont typeface="+mj-lt"/>
              <a:buAutoNum type="alphaLcPeriod"/>
            </a:pPr>
            <a:endParaRPr lang="hu-HU" dirty="0" smtClean="0"/>
          </a:p>
          <a:p>
            <a:pPr marL="514350" indent="-514350">
              <a:buFont typeface="+mj-lt"/>
              <a:buAutoNum type="alphaLcPeriod"/>
            </a:pPr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Jelenleg vizsgált immissziós állapotok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8155" r="24205" b="6082"/>
          <a:stretch/>
        </p:blipFill>
        <p:spPr>
          <a:xfrm>
            <a:off x="2739898" y="2564904"/>
            <a:ext cx="3808217" cy="36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435101"/>
            <a:ext cx="8784976" cy="9137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220/2004. (VII.21) Korm. rendelet 14</a:t>
            </a:r>
            <a:r>
              <a:rPr lang="hu-HU" b="1" dirty="0" smtClean="0"/>
              <a:t>. §: </a:t>
            </a:r>
            <a:r>
              <a:rPr lang="hu-HU" b="1" dirty="0"/>
              <a:t>A kibocsátási határértéket a vízszennyezettségi határérték figyelembe vételével kell meghatározni!</a:t>
            </a:r>
          </a:p>
          <a:p>
            <a:endParaRPr lang="hu-HU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Szabályozási javaslat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5687" t="28344" r="14581" b="33266"/>
          <a:stretch/>
        </p:blipFill>
        <p:spPr>
          <a:xfrm>
            <a:off x="54611" y="2708920"/>
            <a:ext cx="907300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435100"/>
            <a:ext cx="8784976" cy="52342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A 28/2004</a:t>
            </a:r>
            <a:r>
              <a:rPr lang="hu-HU" b="1" dirty="0"/>
              <a:t>. </a:t>
            </a:r>
            <a:r>
              <a:rPr lang="hu-HU" b="1" dirty="0" smtClean="0"/>
              <a:t>(XII.25) </a:t>
            </a:r>
            <a:r>
              <a:rPr lang="hu-HU" b="1" dirty="0" err="1" smtClean="0"/>
              <a:t>KvVM</a:t>
            </a:r>
            <a:r>
              <a:rPr lang="hu-HU" b="1" dirty="0" smtClean="0"/>
              <a:t> </a:t>
            </a:r>
            <a:r>
              <a:rPr lang="hu-HU" b="1" dirty="0"/>
              <a:t>rendelet </a:t>
            </a:r>
            <a:r>
              <a:rPr lang="hu-HU" b="1" dirty="0" smtClean="0"/>
              <a:t>a vízszennyező anyagok kibocsátási határértékeiről és azok alkalmazásáról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u="sng" dirty="0" smtClean="0"/>
              <a:t>Felülvizsgálatra javasoltak: </a:t>
            </a:r>
            <a:r>
              <a:rPr lang="hu-HU" b="1" dirty="0" smtClean="0"/>
              <a:t>1. sz. melléklet technológiai határértékek</a:t>
            </a:r>
          </a:p>
          <a:p>
            <a:pPr marL="571500" indent="-571500">
              <a:buAutoNum type="romanUcPeriod"/>
            </a:pPr>
            <a:r>
              <a:rPr lang="hu-HU" dirty="0" smtClean="0"/>
              <a:t>rész: települési szennyvíztisztítók technológiai határértékei;</a:t>
            </a:r>
          </a:p>
          <a:p>
            <a:pPr marL="571500" indent="-571500">
              <a:buAutoNum type="romanUcPeriod"/>
            </a:pPr>
            <a:r>
              <a:rPr lang="hu-HU" dirty="0"/>
              <a:t>r</a:t>
            </a:r>
            <a:r>
              <a:rPr lang="hu-HU" dirty="0" smtClean="0"/>
              <a:t>ész: veszélyes anyag (kockázatos anyag) felszíni vízbe bocsátását folytató technológiák egyes kibocsátási határértékei;</a:t>
            </a:r>
          </a:p>
          <a:p>
            <a:pPr marL="571500" indent="-571500">
              <a:buAutoNum type="romanUcPeriod"/>
            </a:pPr>
            <a:r>
              <a:rPr lang="hu-HU" dirty="0"/>
              <a:t>r</a:t>
            </a:r>
            <a:r>
              <a:rPr lang="hu-HU" dirty="0" smtClean="0"/>
              <a:t>ész: Egyes ipari, TEÁOR szerinti tevékenységek technológiai határértékei:</a:t>
            </a:r>
          </a:p>
          <a:p>
            <a:pPr lvl="1"/>
            <a:r>
              <a:rPr lang="hu-HU" dirty="0" smtClean="0"/>
              <a:t>Élelmiszeripar;</a:t>
            </a:r>
          </a:p>
          <a:p>
            <a:pPr lvl="1"/>
            <a:r>
              <a:rPr lang="hu-HU" dirty="0" smtClean="0"/>
              <a:t>Textil- és bőripar;</a:t>
            </a:r>
          </a:p>
          <a:p>
            <a:pPr lvl="1"/>
            <a:r>
              <a:rPr lang="hu-HU" dirty="0" smtClean="0"/>
              <a:t>Papíripar;</a:t>
            </a:r>
          </a:p>
          <a:p>
            <a:pPr lvl="1"/>
            <a:r>
              <a:rPr lang="hu-HU" dirty="0" smtClean="0"/>
              <a:t>Kőolaj feldolgozás;</a:t>
            </a:r>
          </a:p>
          <a:p>
            <a:pPr lvl="1"/>
            <a:r>
              <a:rPr lang="hu-HU" dirty="0" smtClean="0"/>
              <a:t>Szénhidrogén előállítás;</a:t>
            </a:r>
          </a:p>
          <a:p>
            <a:pPr lvl="1"/>
            <a:r>
              <a:rPr lang="hu-HU" dirty="0" smtClean="0"/>
              <a:t>Szervetlen pigment gyártás;</a:t>
            </a:r>
          </a:p>
          <a:p>
            <a:pPr lvl="1"/>
            <a:r>
              <a:rPr lang="hu-HU" dirty="0" smtClean="0"/>
              <a:t>Műtrágya gyártás; </a:t>
            </a:r>
          </a:p>
          <a:p>
            <a:pPr lvl="1"/>
            <a:r>
              <a:rPr lang="hu-HU" dirty="0" smtClean="0"/>
              <a:t>Szerves vegyipari termékek (külön a gyógyszergyártás);</a:t>
            </a:r>
          </a:p>
          <a:p>
            <a:pPr lvl="1"/>
            <a:r>
              <a:rPr lang="hu-HU" dirty="0" smtClean="0"/>
              <a:t>Kerámia, üveg, mesterséges ásványi rostok gyártása;</a:t>
            </a:r>
          </a:p>
          <a:p>
            <a:pPr lvl="1"/>
            <a:r>
              <a:rPr lang="hu-HU" dirty="0" smtClean="0"/>
              <a:t>Vas, acél gyártás, fémmegmunkálás,felületkezelés;</a:t>
            </a:r>
          </a:p>
          <a:p>
            <a:pPr lvl="1"/>
            <a:r>
              <a:rPr lang="hu-HU" dirty="0" smtClean="0"/>
              <a:t>Termálvíz hasznosítás;</a:t>
            </a:r>
          </a:p>
          <a:p>
            <a:pPr lvl="1"/>
            <a:r>
              <a:rPr lang="hu-HU" dirty="0" smtClean="0"/>
              <a:t>Hulladékégetés, kezelés, hasznosítás;</a:t>
            </a:r>
          </a:p>
          <a:p>
            <a:pPr lvl="1"/>
            <a:r>
              <a:rPr lang="hu-HU" dirty="0" smtClean="0"/>
              <a:t>stb.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endParaRPr lang="hu-HU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Szabályozási javaslat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36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435100"/>
            <a:ext cx="8784976" cy="52342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2. sz. </a:t>
            </a:r>
            <a:r>
              <a:rPr lang="hu-HU" b="1" dirty="0" smtClean="0"/>
              <a:t>melléklet: </a:t>
            </a:r>
          </a:p>
          <a:p>
            <a:pPr marL="0" indent="0">
              <a:buNone/>
            </a:pPr>
            <a:r>
              <a:rPr lang="hu-HU" b="1" dirty="0" smtClean="0"/>
              <a:t>Vízminőség-védelmi területi kategóriák szerinti területi határértékek türelmi idő végére hatályukat vesztik (időszakos vízfolyások kérdése);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>4. sz. melléklet:</a:t>
            </a:r>
          </a:p>
          <a:p>
            <a:pPr marL="0" indent="0">
              <a:buNone/>
            </a:pPr>
            <a:r>
              <a:rPr lang="hu-HU" b="1" dirty="0" smtClean="0"/>
              <a:t>a közcsatornába bocsátható szennyvizek szennyezőanyag tartalma küszöbértékeinek felülvizsgálata (kockázatos anyagok tekintetében, települési tisztítók teljesítőképessége tekintetében).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pPr marL="457200" lvl="1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endParaRPr lang="hu-HU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Szabályozási javaslat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82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435100"/>
            <a:ext cx="8784976" cy="523425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hu-HU" b="1" dirty="0" smtClean="0"/>
              <a:t>Immissziós szabályozás területén:</a:t>
            </a:r>
          </a:p>
          <a:p>
            <a:pPr marL="914400" lvl="1" indent="-514350"/>
            <a:r>
              <a:rPr lang="hu-HU" b="1" dirty="0" smtClean="0"/>
              <a:t>6/2002. </a:t>
            </a:r>
            <a:r>
              <a:rPr lang="hu-HU" b="1" dirty="0" err="1" smtClean="0"/>
              <a:t>KvVM</a:t>
            </a:r>
            <a:r>
              <a:rPr lang="hu-HU" b="1" dirty="0" smtClean="0"/>
              <a:t> rend. (ivóvizes, halas) hatályának felülvizsgálata a VGT és </a:t>
            </a:r>
            <a:r>
              <a:rPr lang="hu-HU" b="1" dirty="0"/>
              <a:t>V</a:t>
            </a:r>
            <a:r>
              <a:rPr lang="hu-HU" b="1" dirty="0" smtClean="0"/>
              <a:t>KI előírások függvényében;</a:t>
            </a:r>
          </a:p>
          <a:p>
            <a:pPr marL="914400" lvl="1" indent="-514350"/>
            <a:r>
              <a:rPr lang="hu-HU" b="1" dirty="0" smtClean="0"/>
              <a:t>10/2010. VM rendelet EQS és biológiát támogató </a:t>
            </a:r>
            <a:r>
              <a:rPr lang="hu-HU" b="1" dirty="0" err="1" smtClean="0"/>
              <a:t>fiziko-kémiai</a:t>
            </a:r>
            <a:r>
              <a:rPr lang="hu-HU" b="1" dirty="0" smtClean="0"/>
              <a:t> (vízminőségi) határértékeinek aktualizálása;</a:t>
            </a:r>
          </a:p>
          <a:p>
            <a:pPr marL="914400" lvl="1" indent="-514350"/>
            <a:r>
              <a:rPr lang="hu-HU" b="1" dirty="0" smtClean="0"/>
              <a:t>31/2004. </a:t>
            </a:r>
            <a:r>
              <a:rPr lang="hu-HU" b="1" dirty="0" err="1" smtClean="0"/>
              <a:t>KvVM</a:t>
            </a:r>
            <a:r>
              <a:rPr lang="hu-HU" b="1" dirty="0" smtClean="0"/>
              <a:t> rend. (megfigyelés, állapotértékelés) </a:t>
            </a:r>
          </a:p>
          <a:p>
            <a:pPr marL="1314450" lvl="2" indent="-514350"/>
            <a:r>
              <a:rPr lang="hu-HU" b="1" dirty="0" smtClean="0"/>
              <a:t>2. sz. mellékletének (</a:t>
            </a:r>
            <a:r>
              <a:rPr lang="hu-HU" b="1" dirty="0"/>
              <a:t>ö</a:t>
            </a:r>
            <a:r>
              <a:rPr lang="hu-HU" b="1" dirty="0" smtClean="0"/>
              <a:t>kológiai állapotértékelés) aktualizálása;</a:t>
            </a:r>
          </a:p>
          <a:p>
            <a:pPr marL="1314450" lvl="2" indent="-514350"/>
            <a:r>
              <a:rPr lang="hu-HU" b="1" dirty="0" smtClean="0"/>
              <a:t>4. sz. mellékletének (monitoring programok) felülvizsgálata a 2013/39/EU direktíva és időszerűsége alapján;</a:t>
            </a:r>
          </a:p>
          <a:p>
            <a:pPr marL="1314450" lvl="2" indent="-514350"/>
            <a:r>
              <a:rPr lang="hu-HU" b="1" dirty="0" smtClean="0"/>
              <a:t>5. sz. mellékletének (felszíni vizek tipológiája) aktualizálása.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pPr marL="457200" lvl="1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endParaRPr lang="hu-HU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Egyéb </a:t>
            </a:r>
            <a:r>
              <a:rPr lang="hu-HU" dirty="0" err="1" smtClean="0"/>
              <a:t>jogSzabály-</a:t>
            </a:r>
            <a:r>
              <a:rPr lang="hu-HU" dirty="0" smtClean="0"/>
              <a:t> módosítási javaslatok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36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59024" y="1844824"/>
            <a:ext cx="8784976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b="1" dirty="0" smtClean="0"/>
              <a:t>b.  A 220/2004. Korm. rendelet  - Felszíni vízvédelmi rendelet – egyéb aktualizálása:</a:t>
            </a:r>
          </a:p>
          <a:p>
            <a:pPr marL="914400" lvl="1" indent="-514350"/>
            <a:r>
              <a:rPr lang="hu-HU" sz="1400" dirty="0" smtClean="0"/>
              <a:t>Ellenőrzési kötelmek kiterjesztése olyan szennyezőanyagokra, amelyek nem jellemzők a technológiai kibocsátásra, de az egyéb monitoring programok feltárták a víztesten;</a:t>
            </a:r>
          </a:p>
          <a:p>
            <a:pPr marL="400050" lvl="1" indent="0">
              <a:buNone/>
            </a:pPr>
            <a:r>
              <a:rPr lang="hu-HU" sz="1400" dirty="0" smtClean="0"/>
              <a:t>	(Elsősorban </a:t>
            </a:r>
            <a:r>
              <a:rPr lang="hu-HU" sz="1400" dirty="0" smtClean="0"/>
              <a:t>a fejlesztésekkel összefüggő beruházások esetében, de indokolt esetben </a:t>
            </a:r>
            <a:endParaRPr lang="hu-HU" sz="1400" dirty="0" smtClean="0"/>
          </a:p>
          <a:p>
            <a:pPr marL="400050" lvl="1" indent="0">
              <a:buNone/>
            </a:pPr>
            <a:r>
              <a:rPr lang="hu-HU" sz="1400" dirty="0"/>
              <a:t>	</a:t>
            </a:r>
            <a:r>
              <a:rPr lang="hu-HU" sz="1400" dirty="0" smtClean="0"/>
              <a:t>meglévő üzemeknél  is érvényesítve).</a:t>
            </a:r>
            <a:endParaRPr lang="hu-HU" sz="1400" dirty="0" smtClean="0"/>
          </a:p>
          <a:p>
            <a:pPr marL="914400" lvl="1" indent="-514350"/>
            <a:r>
              <a:rPr lang="hu-HU" sz="1400" dirty="0" smtClean="0"/>
              <a:t>Türelmi idők, kedvezmények előírásainak aktualizálása.</a:t>
            </a:r>
          </a:p>
          <a:p>
            <a:pPr marL="914400" lvl="1" indent="-514350"/>
            <a:endParaRPr lang="hu-HU" sz="1400" dirty="0" smtClean="0"/>
          </a:p>
          <a:p>
            <a:pPr marL="914400" lvl="1" indent="-514350"/>
            <a:endParaRPr lang="hu-HU" sz="1400" dirty="0" smtClean="0"/>
          </a:p>
          <a:p>
            <a:pPr marL="400050" lvl="1" indent="-400050">
              <a:buNone/>
            </a:pPr>
            <a:r>
              <a:rPr lang="hu-HU" sz="1400" b="1" dirty="0" smtClean="0"/>
              <a:t>C. Egyéb kormányrendeleteket érintő javaslatok:</a:t>
            </a:r>
          </a:p>
          <a:p>
            <a:pPr marL="914400" lvl="1" indent="-514350"/>
            <a:r>
              <a:rPr lang="hu-HU" sz="1400" b="1" dirty="0" smtClean="0"/>
              <a:t>72/1996 (V.22) </a:t>
            </a:r>
            <a:r>
              <a:rPr lang="hu-HU" sz="1400" b="1" dirty="0" err="1" smtClean="0"/>
              <a:t>KvVM</a:t>
            </a:r>
            <a:r>
              <a:rPr lang="hu-HU" sz="1400" b="1" dirty="0" smtClean="0"/>
              <a:t> rend. A vízgazdálkodási hatósági jogkör gyakorlásáról  </a:t>
            </a:r>
          </a:p>
          <a:p>
            <a:pPr marL="400050" lvl="1" indent="0">
              <a:buNone/>
            </a:pPr>
            <a:r>
              <a:rPr lang="hu-HU" sz="1400" b="1" dirty="0" smtClean="0"/>
              <a:t>	</a:t>
            </a:r>
            <a:r>
              <a:rPr lang="hu-HU" sz="1400" u="sng" dirty="0" smtClean="0"/>
              <a:t>Elvi vízjogi engedély</a:t>
            </a:r>
          </a:p>
          <a:p>
            <a:pPr marL="1314450" lvl="2" indent="-242888"/>
            <a:r>
              <a:rPr lang="hu-HU" sz="1400" dirty="0" smtClean="0"/>
              <a:t>2.§ (3) </a:t>
            </a:r>
            <a:r>
              <a:rPr lang="hu-HU" sz="1400" dirty="0" err="1" smtClean="0"/>
              <a:t>bek</a:t>
            </a:r>
            <a:r>
              <a:rPr lang="hu-HU" sz="1400" dirty="0"/>
              <a:t>:</a:t>
            </a:r>
            <a:r>
              <a:rPr lang="hu-HU" sz="1400" dirty="0" smtClean="0"/>
              <a:t> A kérelem elbírálása során vizsgálni és határozatban rögzíteni kell különösen (e) ponttól egészül ki):</a:t>
            </a:r>
          </a:p>
          <a:p>
            <a:pPr marL="1314450" lvl="2" indent="-242888"/>
            <a:r>
              <a:rPr lang="hu-HU" sz="1400" dirty="0" smtClean="0"/>
              <a:t>A vízi munka, a vízi létesítmény, a vízhasználat tervezése összhangban van-e az érintett víztest vízgyűjtőgazdálkodási tervében előírt intézkedési programjával, illetőleg a környezeti célkitűzések elérhetőségével</a:t>
            </a:r>
            <a:r>
              <a:rPr lang="hu-HU" sz="1400" dirty="0" smtClean="0"/>
              <a:t>.</a:t>
            </a:r>
            <a:endParaRPr lang="hu-HU" sz="14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Egyéb </a:t>
            </a:r>
            <a:r>
              <a:rPr lang="hu-HU" dirty="0" err="1" smtClean="0"/>
              <a:t>jogSzabály-</a:t>
            </a:r>
            <a:r>
              <a:rPr lang="hu-HU" dirty="0" smtClean="0"/>
              <a:t> módosítási javaslatok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78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435100"/>
            <a:ext cx="8784976" cy="5234259"/>
          </a:xfrm>
        </p:spPr>
        <p:txBody>
          <a:bodyPr>
            <a:noAutofit/>
          </a:bodyPr>
          <a:lstStyle/>
          <a:p>
            <a:pPr marL="914400" lvl="1" indent="-514350"/>
            <a:endParaRPr lang="hu-HU" sz="1400" dirty="0" smtClean="0"/>
          </a:p>
          <a:p>
            <a:pPr marL="400050" lvl="1" indent="-400050">
              <a:buNone/>
            </a:pPr>
            <a:r>
              <a:rPr lang="hu-HU" sz="1400" b="1" dirty="0" smtClean="0"/>
              <a:t>C. Egyéb kormányrendeleteket érintő javaslatok</a:t>
            </a:r>
            <a:r>
              <a:rPr lang="hu-HU" sz="1400" b="1" dirty="0" smtClean="0"/>
              <a:t>:</a:t>
            </a:r>
          </a:p>
          <a:p>
            <a:pPr marL="400050" lvl="1" indent="-400050">
              <a:buNone/>
            </a:pPr>
            <a:endParaRPr lang="hu-HU" sz="1400" b="1" dirty="0" smtClean="0"/>
          </a:p>
          <a:p>
            <a:pPr marL="914400" lvl="1" indent="-514350"/>
            <a:r>
              <a:rPr lang="hu-HU" sz="1400" b="1" dirty="0" smtClean="0"/>
              <a:t>72/1996 (V.22) </a:t>
            </a:r>
            <a:r>
              <a:rPr lang="hu-HU" sz="1400" b="1" dirty="0" err="1" smtClean="0"/>
              <a:t>KvVM</a:t>
            </a:r>
            <a:r>
              <a:rPr lang="hu-HU" sz="1400" b="1" dirty="0" smtClean="0"/>
              <a:t> rend. A vízgazdálkodási hatósági jogkör gyakorlásáról  </a:t>
            </a:r>
            <a:r>
              <a:rPr lang="hu-HU" sz="1400" b="1" dirty="0" smtClean="0"/>
              <a:t>(folyt.)</a:t>
            </a:r>
            <a:endParaRPr lang="hu-HU" sz="1400" b="1" dirty="0" smtClean="0"/>
          </a:p>
          <a:p>
            <a:pPr marL="400050" lvl="1" indent="0">
              <a:buNone/>
            </a:pPr>
            <a:r>
              <a:rPr lang="hu-HU" sz="1400" b="1" dirty="0" smtClean="0"/>
              <a:t>	</a:t>
            </a:r>
            <a:r>
              <a:rPr lang="hu-HU" sz="1400" u="sng" dirty="0" smtClean="0"/>
              <a:t>Létesítési </a:t>
            </a:r>
            <a:r>
              <a:rPr lang="hu-HU" sz="1400" u="sng" dirty="0" smtClean="0"/>
              <a:t>és üzemeltetési engedély:</a:t>
            </a:r>
          </a:p>
          <a:p>
            <a:pPr marL="800100" lvl="2" indent="100013">
              <a:buNone/>
            </a:pPr>
            <a:r>
              <a:rPr lang="hu-HU" sz="1400" dirty="0" smtClean="0"/>
              <a:t>3.§ (4) </a:t>
            </a:r>
            <a:r>
              <a:rPr lang="hu-HU" sz="1400" dirty="0" err="1" smtClean="0"/>
              <a:t>bek</a:t>
            </a:r>
            <a:r>
              <a:rPr lang="hu-HU" sz="1400" dirty="0" smtClean="0"/>
              <a:t>. A kérelem elbírálása során vizsgálni kell……</a:t>
            </a:r>
          </a:p>
          <a:p>
            <a:pPr marL="800100" lvl="2" indent="100013">
              <a:buNone/>
            </a:pPr>
            <a:r>
              <a:rPr lang="hu-HU" sz="1400" dirty="0" smtClean="0"/>
              <a:t>……</a:t>
            </a:r>
            <a:r>
              <a:rPr lang="hu-HU" sz="1400" dirty="0"/>
              <a:t>A </a:t>
            </a:r>
            <a:r>
              <a:rPr lang="hu-HU" sz="1400" dirty="0" smtClean="0"/>
              <a:t>vízi munka, a </a:t>
            </a:r>
            <a:r>
              <a:rPr lang="hu-HU" sz="1400" dirty="0"/>
              <a:t>vízi </a:t>
            </a:r>
            <a:r>
              <a:rPr lang="hu-HU" sz="1400" dirty="0" smtClean="0"/>
              <a:t>létesítmény, </a:t>
            </a:r>
            <a:r>
              <a:rPr lang="hu-HU" sz="1400" dirty="0"/>
              <a:t>a vízhasználat </a:t>
            </a:r>
            <a:r>
              <a:rPr lang="hu-HU" sz="1400" dirty="0" smtClean="0"/>
              <a:t>létesülése, üzemelése összhangban van-e az </a:t>
            </a:r>
            <a:r>
              <a:rPr lang="hu-HU" sz="1400" dirty="0"/>
              <a:t>érintett </a:t>
            </a:r>
            <a:r>
              <a:rPr lang="hu-HU" sz="1400" dirty="0" smtClean="0"/>
              <a:t>víztest vízgyűjtőgazdálkodási </a:t>
            </a:r>
            <a:r>
              <a:rPr lang="hu-HU" sz="1400" dirty="0"/>
              <a:t>tervében előírt intézkedési </a:t>
            </a:r>
            <a:r>
              <a:rPr lang="hu-HU" sz="1400" dirty="0" smtClean="0"/>
              <a:t>programjával, </a:t>
            </a:r>
            <a:r>
              <a:rPr lang="hu-HU" sz="1400" dirty="0"/>
              <a:t>illetőleg </a:t>
            </a:r>
            <a:r>
              <a:rPr lang="hu-HU" sz="1400" dirty="0" smtClean="0"/>
              <a:t>a környezeti </a:t>
            </a:r>
            <a:r>
              <a:rPr lang="hu-HU" sz="1400" dirty="0"/>
              <a:t>célkitűzések </a:t>
            </a:r>
            <a:r>
              <a:rPr lang="hu-HU" sz="1400" dirty="0" smtClean="0"/>
              <a:t>elérhetőségével.</a:t>
            </a:r>
          </a:p>
          <a:p>
            <a:pPr marL="800100" lvl="2" indent="0">
              <a:buNone/>
            </a:pPr>
            <a:endParaRPr lang="hu-HU" sz="1400" dirty="0" smtClean="0"/>
          </a:p>
          <a:p>
            <a:pPr marL="800100" lvl="2" indent="0">
              <a:buNone/>
            </a:pPr>
            <a:endParaRPr lang="hu-HU" sz="1400" dirty="0"/>
          </a:p>
          <a:p>
            <a:pPr marL="914400" lvl="1" indent="-514350"/>
            <a:r>
              <a:rPr lang="hu-HU" sz="1400" b="1" dirty="0"/>
              <a:t>147/2010. (IV.29) Korm. Rendelet a vizek hasznosítását, védelmét és kártételeinek elhárítását szolgálótevékenységekre és  létesítményekre vonatkozó általános szabályokról</a:t>
            </a:r>
          </a:p>
          <a:p>
            <a:pPr marL="800100" lvl="2" indent="0">
              <a:buNone/>
            </a:pPr>
            <a:r>
              <a:rPr lang="hu-HU" sz="1400" dirty="0" smtClean="0"/>
              <a:t>3.§ (1) </a:t>
            </a:r>
            <a:r>
              <a:rPr lang="hu-HU" sz="1400" dirty="0" err="1" smtClean="0"/>
              <a:t>bek</a:t>
            </a:r>
            <a:r>
              <a:rPr lang="hu-HU" sz="1400" dirty="0" smtClean="0"/>
              <a:t>. b) pont helyébe az alábbi előírás lép:</a:t>
            </a:r>
          </a:p>
          <a:p>
            <a:pPr marL="800100" lvl="2" indent="0">
              <a:buNone/>
            </a:pPr>
            <a:r>
              <a:rPr lang="hu-HU" sz="1400" dirty="0" smtClean="0"/>
              <a:t>b) A </a:t>
            </a:r>
            <a:r>
              <a:rPr lang="hu-HU" sz="1400" dirty="0" err="1" smtClean="0"/>
              <a:t>vízilétesjtmény</a:t>
            </a:r>
            <a:r>
              <a:rPr lang="hu-HU" sz="1400" dirty="0" smtClean="0"/>
              <a:t> tervezése, elhelyezése, kialakítása, őzemeltetése összhangban van-e  </a:t>
            </a:r>
            <a:r>
              <a:rPr lang="hu-HU" sz="1400" dirty="0"/>
              <a:t>az érintett </a:t>
            </a:r>
            <a:r>
              <a:rPr lang="hu-HU" sz="1400" dirty="0" smtClean="0"/>
              <a:t>víztest vízgyűjtőgazdálkodási </a:t>
            </a:r>
            <a:r>
              <a:rPr lang="hu-HU" sz="1400" dirty="0"/>
              <a:t>tervében előírt intézkedési </a:t>
            </a:r>
            <a:r>
              <a:rPr lang="hu-HU" sz="1400" dirty="0" smtClean="0"/>
              <a:t>programjával, </a:t>
            </a:r>
            <a:r>
              <a:rPr lang="hu-HU" sz="1400" dirty="0"/>
              <a:t>illetőleg </a:t>
            </a:r>
            <a:r>
              <a:rPr lang="hu-HU" sz="1400" dirty="0" smtClean="0"/>
              <a:t>a környezeti </a:t>
            </a:r>
            <a:r>
              <a:rPr lang="hu-HU" sz="1400" dirty="0"/>
              <a:t>célkitűzések </a:t>
            </a:r>
            <a:r>
              <a:rPr lang="hu-HU" sz="1400" dirty="0" smtClean="0"/>
              <a:t>elérhetőségével.</a:t>
            </a:r>
            <a:endParaRPr lang="hu-HU" sz="1400" b="1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Egyéb </a:t>
            </a:r>
            <a:r>
              <a:rPr lang="hu-HU" dirty="0" err="1" smtClean="0"/>
              <a:t>jogSzabály-</a:t>
            </a:r>
            <a:r>
              <a:rPr lang="hu-HU" dirty="0" smtClean="0"/>
              <a:t> módosítási javaslatok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75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felszíni vízvédelmi szabályozások jogszabályi struktúrája</a:t>
            </a:r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2"/>
          <a:srcRect l="4065" t="7673" r="51106" b="12594"/>
          <a:stretch/>
        </p:blipFill>
        <p:spPr>
          <a:xfrm>
            <a:off x="1619672" y="1268760"/>
            <a:ext cx="5832649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felszíni vízvédelmi szabályozások jogszabályi struktúrája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3819" r="19676"/>
          <a:stretch/>
        </p:blipFill>
        <p:spPr>
          <a:xfrm>
            <a:off x="971600" y="1654464"/>
            <a:ext cx="6624736" cy="5203535"/>
          </a:xfrm>
          <a:prstGeom prst="rect">
            <a:avLst/>
          </a:prstGeom>
        </p:spPr>
      </p:pic>
      <p:sp>
        <p:nvSpPr>
          <p:cNvPr id="5" name="Tartalom helye 1"/>
          <p:cNvSpPr>
            <a:spLocks noGrp="1"/>
          </p:cNvSpPr>
          <p:nvPr>
            <p:ph idx="1"/>
          </p:nvPr>
        </p:nvSpPr>
        <p:spPr>
          <a:xfrm>
            <a:off x="0" y="968718"/>
            <a:ext cx="9144000" cy="6257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000" dirty="0"/>
              <a:t/>
            </a:r>
            <a:br>
              <a:rPr lang="hu-HU" sz="2000" dirty="0"/>
            </a:br>
            <a:r>
              <a:rPr lang="hu-HU" sz="1800" b="1" dirty="0"/>
              <a:t>T</a:t>
            </a:r>
            <a:r>
              <a:rPr lang="hu-HU" sz="1800" b="1" dirty="0" smtClean="0"/>
              <a:t>örvényi felhatalmazások alapján alkotott felszíni vízvédelmi rendeletek</a:t>
            </a:r>
            <a:endParaRPr lang="hu-HU" sz="1800" dirty="0"/>
          </a:p>
          <a:p>
            <a:pPr marL="0" indent="0" algn="ctr">
              <a:buNone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7874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felszíni vízvédelmi szabályozások jogszabályi struktúrája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" t="5241" r="34984" b="5663"/>
          <a:stretch/>
        </p:blipFill>
        <p:spPr>
          <a:xfrm>
            <a:off x="1636898" y="1713404"/>
            <a:ext cx="6679518" cy="4883948"/>
          </a:xfrm>
          <a:prstGeom prst="rect">
            <a:avLst/>
          </a:prstGeom>
        </p:spPr>
      </p:pic>
      <p:sp>
        <p:nvSpPr>
          <p:cNvPr id="5" name="Tartalom helye 1"/>
          <p:cNvSpPr>
            <a:spLocks noGrp="1"/>
          </p:cNvSpPr>
          <p:nvPr>
            <p:ph idx="1"/>
          </p:nvPr>
        </p:nvSpPr>
        <p:spPr>
          <a:xfrm>
            <a:off x="539552" y="1012783"/>
            <a:ext cx="8424936" cy="6257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000" dirty="0"/>
              <a:t/>
            </a:r>
            <a:br>
              <a:rPr lang="hu-HU" sz="2000" dirty="0"/>
            </a:br>
            <a:r>
              <a:rPr lang="hu-HU" sz="1800" b="1" dirty="0"/>
              <a:t>A felszíni vizek állapotát befolyásoló szabályozási folyamatok</a:t>
            </a:r>
            <a:endParaRPr lang="hu-HU" sz="1800" dirty="0"/>
          </a:p>
          <a:p>
            <a:pPr marL="0" indent="0" algn="ctr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826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988841"/>
            <a:ext cx="8435280" cy="486915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hu-HU" sz="2100" dirty="0" smtClean="0"/>
              <a:t>Az EU működéséről szóló szerződés (EUMSZ) 191. cikk (2) </a:t>
            </a:r>
            <a:r>
              <a:rPr lang="hu-HU" sz="2100" dirty="0" err="1" smtClean="0"/>
              <a:t>bek</a:t>
            </a:r>
            <a:r>
              <a:rPr lang="hu-HU" sz="2100" dirty="0" smtClean="0"/>
              <a:t>. alapján a környezeti károkat a forrásnál való elhárítás elvén és a szennyező fizet elvén kell elhárítani:</a:t>
            </a:r>
          </a:p>
          <a:p>
            <a:pPr lvl="1"/>
            <a:r>
              <a:rPr lang="hu-HU" sz="2100" dirty="0" smtClean="0"/>
              <a:t>2000/60/EK (VKI) elsőbbségi anyagokat határoz meg, melyek vízi környezetre és az emberi egészségre kockázatot jelentenek (X. melléklet);</a:t>
            </a:r>
          </a:p>
          <a:p>
            <a:pPr lvl="1"/>
            <a:r>
              <a:rPr lang="hu-HU" sz="2100" dirty="0" smtClean="0"/>
              <a:t>2008/105/EK irányelv környezetminőségi előírásokat és </a:t>
            </a:r>
            <a:r>
              <a:rPr lang="hu-HU" sz="2100" dirty="0" err="1" smtClean="0"/>
              <a:t>vízszennyezettségi</a:t>
            </a:r>
            <a:r>
              <a:rPr lang="hu-HU" sz="2100" dirty="0" smtClean="0"/>
              <a:t> immissziós határértékeket határoz meg. Ezt módosította (és a VKI X. mellékletét) 2013/39/EU irányelv az elsőbbségi anyagok vonatkozásában. A 33+8-as listán lévő anyagok száma bővült és egyes </a:t>
            </a:r>
            <a:r>
              <a:rPr lang="hu-HU" sz="2100" dirty="0" err="1" smtClean="0"/>
              <a:t>EQS-ek</a:t>
            </a:r>
            <a:r>
              <a:rPr lang="hu-HU" sz="2100" dirty="0" smtClean="0"/>
              <a:t> változtak (éves átlagok, maximumok).</a:t>
            </a:r>
          </a:p>
          <a:p>
            <a:pPr lvl="1"/>
            <a:r>
              <a:rPr lang="hu-HU" sz="2100" dirty="0" smtClean="0"/>
              <a:t>A módosításokat a tagállamoknak 2015 szept. 14-ig </a:t>
            </a:r>
            <a:r>
              <a:rPr lang="hu-HU" sz="2100" dirty="0" err="1" smtClean="0"/>
              <a:t>jogharmonizálni</a:t>
            </a:r>
            <a:r>
              <a:rPr lang="hu-HU" sz="2100" dirty="0" smtClean="0"/>
              <a:t> kell.</a:t>
            </a:r>
          </a:p>
          <a:p>
            <a:pPr lvl="1"/>
            <a:r>
              <a:rPr lang="hu-HU" sz="2100" dirty="0" smtClean="0"/>
              <a:t>Az új vízminőségi előírásokat a VGT2-ben, a 2015-2021 időszakra vonatkozó vízgyűjtő-gazdálkodási tervekben már figyelembe kel venni. A 105-ös szerint módosításokat 2027. végéig kell teljesíteni.</a:t>
            </a:r>
          </a:p>
          <a:p>
            <a:pPr lvl="1"/>
            <a:r>
              <a:rPr lang="hu-HU" sz="2100" dirty="0" smtClean="0"/>
              <a:t>A lista 12 db anyaggal bővült, 45 db-os lett, a régi 33-as lista 13 helyen változott a határértékek tekintetében.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legfrissebb jogszabály változási folyamatok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52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340768"/>
            <a:ext cx="8435280" cy="48691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100" dirty="0" smtClean="0"/>
              <a:t>b. A 2013/39/EU irányelv kapcsán a BM Vízgyűjtőgazdálkodási Főosztálya módosítást tervezett a 220-as és 211-es Korm. Rendeletek, valamint végrehajtási miniszteri rendeleteik tekintetében:</a:t>
            </a:r>
          </a:p>
          <a:p>
            <a:pPr marL="0" indent="0">
              <a:buNone/>
            </a:pPr>
            <a:endParaRPr lang="hu-HU" sz="2100" dirty="0" smtClean="0"/>
          </a:p>
          <a:p>
            <a:pPr lvl="1"/>
            <a:r>
              <a:rPr lang="hu-HU" sz="2100" dirty="0" smtClean="0"/>
              <a:t>220/2014. Korm. rendelet esetében:</a:t>
            </a:r>
          </a:p>
          <a:p>
            <a:pPr lvl="2"/>
            <a:r>
              <a:rPr lang="hu-HU" sz="1700" dirty="0" smtClean="0"/>
              <a:t>Fogalmi rendszer bővül: mátrix és </a:t>
            </a:r>
            <a:r>
              <a:rPr lang="hu-HU" sz="1700" dirty="0" err="1" smtClean="0"/>
              <a:t>bióta</a:t>
            </a:r>
            <a:r>
              <a:rPr lang="hu-HU" sz="1700" dirty="0" smtClean="0"/>
              <a:t> </a:t>
            </a:r>
            <a:r>
              <a:rPr lang="hu-HU" sz="1700" dirty="0" err="1" smtClean="0"/>
              <a:t>taxon</a:t>
            </a:r>
            <a:r>
              <a:rPr lang="hu-HU" sz="1700" dirty="0" smtClean="0"/>
              <a:t> (vízi környezeti elem a mátrix: víz, üledék, </a:t>
            </a:r>
            <a:r>
              <a:rPr lang="hu-HU" sz="1700" dirty="0" err="1" smtClean="0"/>
              <a:t>bióta</a:t>
            </a:r>
            <a:r>
              <a:rPr lang="hu-HU" sz="1700" dirty="0" smtClean="0"/>
              <a:t>; </a:t>
            </a:r>
            <a:r>
              <a:rPr lang="hu-HU" sz="1700" dirty="0" err="1" smtClean="0"/>
              <a:t>bióta</a:t>
            </a:r>
            <a:r>
              <a:rPr lang="hu-HU" sz="1700" dirty="0" smtClean="0"/>
              <a:t> </a:t>
            </a:r>
            <a:r>
              <a:rPr lang="hu-HU" sz="1700" dirty="0" err="1" smtClean="0"/>
              <a:t>taxon</a:t>
            </a:r>
            <a:r>
              <a:rPr lang="hu-HU" sz="1700" dirty="0" smtClean="0"/>
              <a:t>: altörzs, osztály, vízi rendszertani kategória);</a:t>
            </a:r>
          </a:p>
          <a:p>
            <a:pPr lvl="2"/>
            <a:r>
              <a:rPr lang="hu-HU" sz="1700" dirty="0" smtClean="0"/>
              <a:t>A 8. § változik, a jó kémiai állapot elérésére vonatkozó követelmény itt is megjelenik;</a:t>
            </a:r>
          </a:p>
          <a:p>
            <a:pPr lvl="2"/>
            <a:r>
              <a:rPr lang="hu-HU" sz="1700" dirty="0" smtClean="0"/>
              <a:t>A rendelet 1. sz. melléklete kibővül 12 anyaggal;</a:t>
            </a:r>
          </a:p>
          <a:p>
            <a:pPr lvl="1"/>
            <a:r>
              <a:rPr lang="hu-HU" sz="2100" dirty="0" smtClean="0"/>
              <a:t>221/2004. Korm. rendelet esetében: </a:t>
            </a:r>
          </a:p>
          <a:p>
            <a:pPr lvl="2"/>
            <a:r>
              <a:rPr lang="hu-HU" sz="1700" dirty="0" smtClean="0"/>
              <a:t>3.§  (6) </a:t>
            </a:r>
            <a:r>
              <a:rPr lang="hu-HU" sz="1700" dirty="0" err="1" smtClean="0"/>
              <a:t>bek</a:t>
            </a:r>
            <a:r>
              <a:rPr lang="hu-HU" sz="1700" dirty="0" smtClean="0"/>
              <a:t>. d) pont a küszöbértékek változásával összefüggésben a felszín alatti vizekre vonatkozóan;</a:t>
            </a:r>
          </a:p>
          <a:p>
            <a:pPr lvl="2"/>
            <a:r>
              <a:rPr lang="hu-HU" sz="1700" dirty="0" smtClean="0"/>
              <a:t>2. sz. melléklet 11. pontja kiegészül a küszöbértékek meghatározására vonatkozóan.</a:t>
            </a:r>
          </a:p>
          <a:p>
            <a:pPr lvl="1"/>
            <a:r>
              <a:rPr lang="hu-HU" sz="2100" dirty="0" smtClean="0"/>
              <a:t>31/2004. </a:t>
            </a:r>
            <a:r>
              <a:rPr lang="hu-HU" sz="2100" dirty="0" err="1" smtClean="0"/>
              <a:t>KvVM</a:t>
            </a:r>
            <a:r>
              <a:rPr lang="hu-HU" sz="2100" dirty="0" smtClean="0"/>
              <a:t> rendeletben a felszíni vizek feltáró monitoring programját ki kell egészíteni a listára került újabb 12 anyaggal;</a:t>
            </a:r>
          </a:p>
          <a:p>
            <a:pPr lvl="1"/>
            <a:r>
              <a:rPr lang="hu-HU" sz="2100" dirty="0" smtClean="0"/>
              <a:t>10/2010. VM rendelet környezetminőségi határértékei módosulnak az irányelv szerint.</a:t>
            </a:r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legfrissebb jogszabály változási folyamatok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7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legfrissebb jogszabály változási folyamatok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617260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0" y="1435100"/>
            <a:ext cx="8075240" cy="46910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víztest </a:t>
            </a:r>
            <a:r>
              <a:rPr lang="hu-HU" dirty="0" err="1" smtClean="0"/>
              <a:t>fiziko-kémiai</a:t>
            </a:r>
            <a:r>
              <a:rPr lang="hu-HU" dirty="0" smtClean="0"/>
              <a:t> és kémiai állapotára vonatkozó célkitűzés (jó állapot) elérése, illetve a gyenge és mérsékelt minősítéseknél a javulás elérése.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kibocsátók számára a célkitűzés elérése az elérhető legjobb technikával megvalósítható legyen és az ne okozzon aránytalan költségterheket!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Szabályozási cél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93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2412" y="1700808"/>
            <a:ext cx="8075240" cy="46910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Kibocsátás szabályozás kormányrendelet szintű továbbfejlesztése;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Kibocsátási határérték rendszer továbbfejlesztése;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Víztest, mint befogadó terhelhetőségi vizsgálati módszertana.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Szabályozási eszközök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54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906</Words>
  <Application>Microsoft Office PowerPoint</Application>
  <PresentationFormat>Diavetítés a képernyőre (4:3 oldalarány)</PresentationFormat>
  <Paragraphs>136</Paragraphs>
  <Slides>19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Office-téma</vt:lpstr>
      <vt:lpstr>A vízgyűjtő-gazdálkodási tervezés ipart, közlekedést érintő eredményei, az intézkedések programja  ORSZÁGOS FÓRUM  Vízminőség-védelmi jogszabályok módosítási javaslata  Nagy István ÖKO Zrt.</vt:lpstr>
      <vt:lpstr>A felszíni vízvédelmi szabályozások jogszabályi struktúrája</vt:lpstr>
      <vt:lpstr>A felszíni vízvédelmi szabályozások jogszabályi struktúrája</vt:lpstr>
      <vt:lpstr>A felszíni vízvédelmi szabályozások jogszabályi struktúrája</vt:lpstr>
      <vt:lpstr>A legfrissebb jogszabály változási folyamatok </vt:lpstr>
      <vt:lpstr>A legfrissebb jogszabály változási folyamatok </vt:lpstr>
      <vt:lpstr>A legfrissebb jogszabály változási folyamatok</vt:lpstr>
      <vt:lpstr>Szabályozási cél</vt:lpstr>
      <vt:lpstr>Szabályozási eszközök</vt:lpstr>
      <vt:lpstr>A víztest további terhelhetőségének vizsgálata</vt:lpstr>
      <vt:lpstr>Jelenleg vizsgált immissziós állapotok</vt:lpstr>
      <vt:lpstr>Jelenleg vizsgált immissziós állapotok</vt:lpstr>
      <vt:lpstr>Szabályozási javaslat</vt:lpstr>
      <vt:lpstr>Szabályozási javaslat</vt:lpstr>
      <vt:lpstr>Szabályozási javaslat</vt:lpstr>
      <vt:lpstr>Egyéb jogSzabály- módosítási javaslatok</vt:lpstr>
      <vt:lpstr>Egyéb jogSzabály- módosítási javaslatok</vt:lpstr>
      <vt:lpstr>Egyéb jogSzabály- módosítási javaslatok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Puskás Erika</cp:lastModifiedBy>
  <cp:revision>77</cp:revision>
  <dcterms:created xsi:type="dcterms:W3CDTF">2014-03-03T11:13:53Z</dcterms:created>
  <dcterms:modified xsi:type="dcterms:W3CDTF">2015-09-02T13:58:37Z</dcterms:modified>
</cp:coreProperties>
</file>