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charts/chart9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  <p:sldMasterId id="2147483671" r:id="rId2"/>
  </p:sldMasterIdLst>
  <p:notesMasterIdLst>
    <p:notesMasterId r:id="rId41"/>
  </p:notesMasterIdLst>
  <p:sldIdLst>
    <p:sldId id="256" r:id="rId3"/>
    <p:sldId id="290" r:id="rId4"/>
    <p:sldId id="319" r:id="rId5"/>
    <p:sldId id="320" r:id="rId6"/>
    <p:sldId id="293" r:id="rId7"/>
    <p:sldId id="347" r:id="rId8"/>
    <p:sldId id="340" r:id="rId9"/>
    <p:sldId id="322" r:id="rId10"/>
    <p:sldId id="294" r:id="rId11"/>
    <p:sldId id="321" r:id="rId12"/>
    <p:sldId id="329" r:id="rId13"/>
    <p:sldId id="343" r:id="rId14"/>
    <p:sldId id="331" r:id="rId15"/>
    <p:sldId id="332" r:id="rId16"/>
    <p:sldId id="333" r:id="rId17"/>
    <p:sldId id="334" r:id="rId18"/>
    <p:sldId id="335" r:id="rId19"/>
    <p:sldId id="336" r:id="rId20"/>
    <p:sldId id="337" r:id="rId21"/>
    <p:sldId id="338" r:id="rId22"/>
    <p:sldId id="271" r:id="rId23"/>
    <p:sldId id="265" r:id="rId24"/>
    <p:sldId id="278" r:id="rId25"/>
    <p:sldId id="344" r:id="rId26"/>
    <p:sldId id="268" r:id="rId27"/>
    <p:sldId id="345" r:id="rId28"/>
    <p:sldId id="273" r:id="rId29"/>
    <p:sldId id="349" r:id="rId30"/>
    <p:sldId id="350" r:id="rId31"/>
    <p:sldId id="280" r:id="rId32"/>
    <p:sldId id="283" r:id="rId33"/>
    <p:sldId id="285" r:id="rId34"/>
    <p:sldId id="275" r:id="rId35"/>
    <p:sldId id="284" r:id="rId36"/>
    <p:sldId id="351" r:id="rId37"/>
    <p:sldId id="354" r:id="rId38"/>
    <p:sldId id="346" r:id="rId39"/>
    <p:sldId id="258" r:id="rId40"/>
  </p:sldIdLst>
  <p:sldSz cx="9144000" cy="6858000" type="screen4x3"/>
  <p:notesSz cx="6724650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7090" autoAdjust="0"/>
  </p:normalViewPr>
  <p:slideViewPr>
    <p:cSldViewPr snapToObjects="1">
      <p:cViewPr>
        <p:scale>
          <a:sx n="70" d="100"/>
          <a:sy n="70" d="100"/>
        </p:scale>
        <p:origin x="-514" y="-1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3110"/>
        <p:guide pos="21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GT%20KEOP2\F&#243;rum\Gy&#225;rtott%20mell&#233;kletek\terhasz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elicsko\Desktop\v&#237;zhaszn&#225;latok%20megoszl&#225;sa%20v&#237;ztest%20t&#237;pusonk&#233;nt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elicsko\Desktop\v&#237;zhaszn&#225;latok%20megoszl&#225;sa%20v&#237;ztest%20t&#237;pusonk&#233;nt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elicsko\Desktop\v&#237;zhaszn&#225;latok%20megoszl&#225;sa%20v&#237;ztest%20t&#237;pusonk&#233;nt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elicsko\Desktop\v&#237;zhaszn&#225;latok%20megoszl&#225;sa%20v&#237;ztest%20t&#237;pusonk&#233;nt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Nt\vgt2\ter&#252;leti%20f&#243;rum\ter&#252;leti%20el&#337;ad&#225;sok\Gy&#225;rtott%20mell&#233;kletek\diagram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0468531435228741E-2"/>
          <c:y val="1.6220600162206E-2"/>
          <c:w val="0.86864607654385873"/>
          <c:h val="0.98291779221028031"/>
        </c:manualLayout>
      </c:layout>
      <c:pie3DChart>
        <c:varyColors val="1"/>
        <c:ser>
          <c:idx val="0"/>
          <c:order val="0"/>
          <c:explosion val="1"/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c:spPr>
          </c:dPt>
          <c:dPt>
            <c:idx val="1"/>
            <c:bubble3D val="0"/>
            <c:spPr>
              <a:solidFill>
                <a:srgbClr val="FFFFB3"/>
              </a:solidFill>
              <a:ln>
                <a:solidFill>
                  <a:schemeClr val="bg1">
                    <a:lumMod val="75000"/>
                  </a:schemeClr>
                </a:solidFill>
              </a:ln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Pt>
            <c:idx val="3"/>
            <c:bubble3D val="0"/>
            <c:spPr>
              <a:solidFill>
                <a:srgbClr val="CCFF66"/>
              </a:solidFill>
            </c:spPr>
          </c:dPt>
          <c:dPt>
            <c:idx val="4"/>
            <c:bubble3D val="0"/>
            <c:spPr>
              <a:solidFill>
                <a:srgbClr val="FFD44B"/>
              </a:solidFill>
            </c:spPr>
          </c:dPt>
          <c:dPt>
            <c:idx val="5"/>
            <c:bubble3D val="0"/>
            <c:spPr>
              <a:solidFill>
                <a:srgbClr val="00B050"/>
              </a:solidFill>
            </c:spPr>
          </c:dPt>
          <c:dPt>
            <c:idx val="6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</c:dPt>
          <c:dPt>
            <c:idx val="7"/>
            <c:bubble3D val="0"/>
            <c:spPr>
              <a:solidFill>
                <a:srgbClr val="00B0F0"/>
              </a:solidFill>
            </c:spPr>
          </c:dPt>
          <c:dLbls>
            <c:dLbl>
              <c:idx val="0"/>
              <c:layout>
                <c:manualLayout>
                  <c:x val="6.4671916010498685E-3"/>
                  <c:y val="8.7084426946631675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</a:t>
                    </a:r>
                    <a:r>
                      <a:rPr lang="hu-HU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3649540682414699"/>
                  <c:y val="-9.159339457567804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51</a:t>
                    </a:r>
                    <a:r>
                      <a:rPr lang="hu-HU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1578313915455493E-2"/>
                  <c:y val="3.038233359516192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</a:t>
                    </a:r>
                    <a:r>
                      <a:rPr lang="hu-HU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11</a:t>
                    </a:r>
                    <a:r>
                      <a:rPr lang="hu-HU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4742262685334266E-2"/>
                  <c:y val="-7.038207815263967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</a:t>
                    </a:r>
                    <a:r>
                      <a:rPr lang="hu-HU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8.4074146981627296E-2"/>
                  <c:y val="3.682341790609507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19</a:t>
                    </a:r>
                    <a:r>
                      <a:rPr lang="hu-HU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5.5064523184601925E-3"/>
                  <c:y val="-5.0446558763487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</a:t>
                    </a:r>
                    <a:r>
                      <a:rPr lang="hu-HU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4.1623359580052491E-2"/>
                  <c:y val="6.889362787984834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</a:t>
                    </a:r>
                    <a:r>
                      <a:rPr lang="hu-HU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terhasz!$F$5:$F$12</c:f>
              <c:strCache>
                <c:ptCount val="8"/>
                <c:pt idx="0">
                  <c:v>Belterület</c:v>
                </c:pt>
                <c:pt idx="1">
                  <c:v>Szántó</c:v>
                </c:pt>
                <c:pt idx="2">
                  <c:v>Szőlő, gyümölcsös</c:v>
                </c:pt>
                <c:pt idx="3">
                  <c:v>Rét, legelő</c:v>
                </c:pt>
                <c:pt idx="4">
                  <c:v>Vegyes mg-i terület</c:v>
                </c:pt>
                <c:pt idx="5">
                  <c:v>Erdő</c:v>
                </c:pt>
                <c:pt idx="6">
                  <c:v>Vizenyős terület</c:v>
                </c:pt>
                <c:pt idx="7">
                  <c:v>Álló- és folyóvíz</c:v>
                </c:pt>
              </c:strCache>
            </c:strRef>
          </c:cat>
          <c:val>
            <c:numRef>
              <c:f>terhasz!$G$5:$G$12</c:f>
              <c:numCache>
                <c:formatCode>0</c:formatCode>
                <c:ptCount val="8"/>
                <c:pt idx="0">
                  <c:v>5.9335694922274671</c:v>
                </c:pt>
                <c:pt idx="1">
                  <c:v>51.36788239039786</c:v>
                </c:pt>
                <c:pt idx="2">
                  <c:v>2.1016286926874201</c:v>
                </c:pt>
                <c:pt idx="3">
                  <c:v>11.263063697988631</c:v>
                </c:pt>
                <c:pt idx="4">
                  <c:v>4.1627641718519621</c:v>
                </c:pt>
                <c:pt idx="5">
                  <c:v>19.094636658413471</c:v>
                </c:pt>
                <c:pt idx="6">
                  <c:v>0.72192290215788646</c:v>
                </c:pt>
                <c:pt idx="7">
                  <c:v>5.5863633694062953</c:v>
                </c:pt>
              </c:numCache>
            </c:numRef>
          </c:val>
        </c:ser>
        <c:ser>
          <c:idx val="1"/>
          <c:order val="1"/>
          <c:explosion val="25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cat>
            <c:strRef>
              <c:f>terhasz!$F$5:$F$12</c:f>
              <c:strCache>
                <c:ptCount val="8"/>
                <c:pt idx="0">
                  <c:v>Belterület</c:v>
                </c:pt>
                <c:pt idx="1">
                  <c:v>Szántó</c:v>
                </c:pt>
                <c:pt idx="2">
                  <c:v>Szőlő, gyümölcsös</c:v>
                </c:pt>
                <c:pt idx="3">
                  <c:v>Rét, legelő</c:v>
                </c:pt>
                <c:pt idx="4">
                  <c:v>Vegyes mg-i terület</c:v>
                </c:pt>
                <c:pt idx="5">
                  <c:v>Erdő</c:v>
                </c:pt>
                <c:pt idx="6">
                  <c:v>Vizenyős terület</c:v>
                </c:pt>
                <c:pt idx="7">
                  <c:v>Álló- és folyóvíz</c:v>
                </c:pt>
              </c:strCache>
            </c:strRef>
          </c:cat>
          <c:val>
            <c:numRef>
              <c:f>terhasz!$H$5:$H$12</c:f>
              <c:numCache>
                <c:formatCode>General</c:formatCode>
                <c:ptCount val="8"/>
                <c:pt idx="0">
                  <c:v>76783</c:v>
                </c:pt>
                <c:pt idx="1">
                  <c:v>664723</c:v>
                </c:pt>
                <c:pt idx="2">
                  <c:v>27196</c:v>
                </c:pt>
                <c:pt idx="3">
                  <c:v>145749</c:v>
                </c:pt>
                <c:pt idx="4">
                  <c:v>53868</c:v>
                </c:pt>
                <c:pt idx="5">
                  <c:v>247093</c:v>
                </c:pt>
                <c:pt idx="6">
                  <c:v>9342</c:v>
                </c:pt>
                <c:pt idx="7">
                  <c:v>72290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2602388828483576E-4"/>
          <c:y val="0.25300806665066261"/>
          <c:w val="0.57584011373578303"/>
          <c:h val="0.64767096821230674"/>
        </c:manualLayout>
      </c:layout>
      <c:pie3DChart>
        <c:varyColors val="1"/>
        <c:ser>
          <c:idx val="0"/>
          <c:order val="0"/>
          <c:tx>
            <c:v>Csatornázottság települések szerint</c:v>
          </c:tx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00B0F0"/>
              </a:solidFill>
            </c:spPr>
          </c:dPt>
          <c:dLbls>
            <c:txPr>
              <a:bodyPr/>
              <a:lstStyle/>
              <a:p>
                <a:pPr>
                  <a:defRPr sz="1200" baseline="0"/>
                </a:pPr>
                <a:endParaRPr lang="hu-H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Munka1!$J$17:$J$18</c:f>
              <c:strCache>
                <c:ptCount val="2"/>
                <c:pt idx="0">
                  <c:v>Csatornázott település (db)</c:v>
                </c:pt>
                <c:pt idx="1">
                  <c:v>Csatornázatlan település (db)</c:v>
                </c:pt>
              </c:strCache>
            </c:strRef>
          </c:cat>
          <c:val>
            <c:numRef>
              <c:f>Munka1!$K$17:$K$18</c:f>
              <c:numCache>
                <c:formatCode>General</c:formatCode>
                <c:ptCount val="2"/>
                <c:pt idx="0">
                  <c:v>295</c:v>
                </c:pt>
                <c:pt idx="1">
                  <c:v>143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6626399825021867"/>
          <c:y val="0.21445209973753282"/>
          <c:w val="0.41706933508311461"/>
          <c:h val="0.76079469233012542"/>
        </c:manualLayout>
      </c:layout>
      <c:overlay val="0"/>
      <c:txPr>
        <a:bodyPr/>
        <a:lstStyle/>
        <a:p>
          <a:pPr>
            <a:defRPr sz="1200" baseline="0"/>
          </a:pPr>
          <a:endParaRPr lang="hu-HU"/>
        </a:p>
      </c:txPr>
    </c:legend>
    <c:plotVisOnly val="1"/>
    <c:dispBlanksAs val="gap"/>
    <c:showDLblsOverMax val="0"/>
  </c:chart>
  <c:spPr>
    <a:ln>
      <a:solidFill>
        <a:schemeClr val="tx1">
          <a:alpha val="97000"/>
        </a:schemeClr>
      </a:solidFill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2452548118985127"/>
          <c:w val="0.58152799650043741"/>
          <c:h val="0.75474518810148727"/>
        </c:manualLayout>
      </c:layout>
      <c:pie3DChart>
        <c:varyColors val="1"/>
        <c:ser>
          <c:idx val="0"/>
          <c:order val="0"/>
          <c:tx>
            <c:v>Csatornázottság lakosság szerint</c:v>
          </c:tx>
          <c:spPr>
            <a:solidFill>
              <a:srgbClr val="FFFF00"/>
            </a:solidFill>
          </c:spPr>
          <c:dPt>
            <c:idx val="0"/>
            <c:bubble3D val="0"/>
            <c:spPr>
              <a:solidFill>
                <a:srgbClr val="00B0F0"/>
              </a:solidFill>
            </c:spPr>
          </c:dPt>
          <c:dLbls>
            <c:txPr>
              <a:bodyPr/>
              <a:lstStyle/>
              <a:p>
                <a:pPr>
                  <a:defRPr sz="1200" baseline="0"/>
                </a:pPr>
                <a:endParaRPr lang="hu-H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Munka1!$J$29:$J$30</c:f>
              <c:strCache>
                <c:ptCount val="2"/>
                <c:pt idx="0">
                  <c:v>Közcsatornára nem kötött lakosok</c:v>
                </c:pt>
                <c:pt idx="1">
                  <c:v>Közcsatornára kötött lakosok</c:v>
                </c:pt>
              </c:strCache>
            </c:strRef>
          </c:cat>
          <c:val>
            <c:numRef>
              <c:f>Munka1!$K$29:$K$30</c:f>
              <c:numCache>
                <c:formatCode>General</c:formatCode>
                <c:ptCount val="2"/>
                <c:pt idx="0">
                  <c:v>200665</c:v>
                </c:pt>
                <c:pt idx="1">
                  <c:v>824300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200" baseline="0"/>
          </a:pPr>
          <a:endParaRPr lang="hu-HU"/>
        </a:p>
      </c:txPr>
    </c:legend>
    <c:plotVisOnly val="1"/>
    <c:dispBlanksAs val="gap"/>
    <c:showDLblsOverMax val="0"/>
  </c:chart>
  <c:spPr>
    <a:ln>
      <a:solidFill>
        <a:schemeClr val="tx1">
          <a:alpha val="97000"/>
        </a:schemeClr>
      </a:solidFill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2791046721304471E-3"/>
          <c:y val="1.8582809772723034E-2"/>
          <c:w val="0.67642019493804262"/>
          <c:h val="0.85122591416263316"/>
        </c:manualLayout>
      </c:layout>
      <c:pie3DChart>
        <c:varyColors val="1"/>
        <c:ser>
          <c:idx val="1"/>
          <c:order val="1"/>
          <c:spPr>
            <a:solidFill>
              <a:schemeClr val="accent1"/>
            </a:solidFill>
          </c:spPr>
          <c:explosion val="23"/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00B0F0"/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4"/>
            <c:bubble3D val="0"/>
            <c:spPr>
              <a:solidFill>
                <a:schemeClr val="bg1">
                  <a:lumMod val="65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200" b="1" i="0" baseline="0"/>
                </a:pPr>
                <a:endParaRPr lang="hu-H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(diagramok!$B$5,diagramok!$B$6,diagramok!$B$7,diagramok!$B$8,diagramok!$B$12)</c:f>
              <c:strCache>
                <c:ptCount val="5"/>
                <c:pt idx="0">
                  <c:v>mg. egyéb (állattartás)</c:v>
                </c:pt>
                <c:pt idx="1">
                  <c:v>ivó (közcélú és gazd. Ivó)</c:v>
                </c:pt>
                <c:pt idx="2">
                  <c:v>öntözés</c:v>
                </c:pt>
                <c:pt idx="3">
                  <c:v>egyéb (ipar egyéb, locsolás, tóvízpótlás)</c:v>
                </c:pt>
                <c:pt idx="4">
                  <c:v>Engedély nélküli vízkivétel (becsült)</c:v>
                </c:pt>
              </c:strCache>
            </c:strRef>
          </c:cat>
          <c:val>
            <c:numRef>
              <c:f>(diagramok!$C$5,diagramok!$C$6,diagramok!$C$7,diagramok!$C$8,diagramok!$C$12)</c:f>
              <c:numCache>
                <c:formatCode>General</c:formatCode>
                <c:ptCount val="5"/>
                <c:pt idx="0">
                  <c:v>179528</c:v>
                </c:pt>
                <c:pt idx="1">
                  <c:v>1268634</c:v>
                </c:pt>
                <c:pt idx="2">
                  <c:v>128785</c:v>
                </c:pt>
                <c:pt idx="3">
                  <c:v>400344</c:v>
                </c:pt>
                <c:pt idx="4">
                  <c:v>4004780</c:v>
                </c:pt>
              </c:numCache>
            </c:numRef>
          </c:val>
        </c:ser>
        <c:ser>
          <c:idx val="0"/>
          <c:order val="0"/>
          <c:explosion val="23"/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00B0F0"/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4"/>
            <c:bubble3D val="0"/>
            <c:spPr>
              <a:solidFill>
                <a:srgbClr val="0000FF"/>
              </a:solidFill>
            </c:spPr>
          </c:dPt>
          <c:dPt>
            <c:idx val="5"/>
            <c:bubble3D val="0"/>
            <c:spPr>
              <a:solidFill>
                <a:srgbClr val="CD6BEB"/>
              </a:solidFill>
            </c:spPr>
          </c:dPt>
          <c:dPt>
            <c:idx val="6"/>
            <c:bubble3D val="0"/>
            <c:spPr>
              <a:solidFill>
                <a:schemeClr val="bg1">
                  <a:lumMod val="65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200" b="1"/>
                </a:pPr>
                <a:endParaRPr lang="hu-H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(diagramok!$G$5:$G$10,diagramok!$G$12)</c:f>
              <c:strCache>
                <c:ptCount val="7"/>
                <c:pt idx="0">
                  <c:v>mg. egyéb (állattartás)</c:v>
                </c:pt>
                <c:pt idx="1">
                  <c:v>ivó (közcélú és gazd. Ivó)</c:v>
                </c:pt>
                <c:pt idx="2">
                  <c:v>öntözés</c:v>
                </c:pt>
                <c:pt idx="3">
                  <c:v>egyéb (ipar egyéb, locsolás, tóvízpótlás)</c:v>
                </c:pt>
                <c:pt idx="4">
                  <c:v>bányászat</c:v>
                </c:pt>
                <c:pt idx="5">
                  <c:v>fürdő</c:v>
                </c:pt>
                <c:pt idx="6">
                  <c:v>Engedély nélküli vízkivétel (becsült)</c:v>
                </c:pt>
              </c:strCache>
            </c:strRef>
          </c:cat>
          <c:val>
            <c:numRef>
              <c:f>(diagramok!$H$5:$H$10,diagramok!$H$12)</c:f>
              <c:numCache>
                <c:formatCode>General</c:formatCode>
                <c:ptCount val="7"/>
                <c:pt idx="0">
                  <c:v>3250561</c:v>
                </c:pt>
                <c:pt idx="1">
                  <c:v>18898350</c:v>
                </c:pt>
                <c:pt idx="2">
                  <c:v>463985</c:v>
                </c:pt>
                <c:pt idx="3">
                  <c:v>6280163</c:v>
                </c:pt>
                <c:pt idx="4">
                  <c:v>1103282</c:v>
                </c:pt>
                <c:pt idx="5">
                  <c:v>337116</c:v>
                </c:pt>
                <c:pt idx="6">
                  <c:v>3860976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68979139024944724"/>
          <c:y val="0.15744354152439841"/>
          <c:w val="0.31020860975055281"/>
          <c:h val="0.65379629522035476"/>
        </c:manualLayout>
      </c:layout>
      <c:overlay val="0"/>
      <c:txPr>
        <a:bodyPr/>
        <a:lstStyle/>
        <a:p>
          <a:pPr>
            <a:defRPr sz="1200" baseline="0"/>
          </a:pPr>
          <a:endParaRPr lang="hu-H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2792198252071746E-3"/>
          <c:y val="0.14222858506323074"/>
          <c:w val="0.6804874160668567"/>
          <c:h val="0.85465804967255044"/>
        </c:manualLayout>
      </c:layout>
      <c:pie3DChart>
        <c:varyColors val="1"/>
        <c:ser>
          <c:idx val="0"/>
          <c:order val="0"/>
          <c:explosion val="23"/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00B0F0"/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4"/>
            <c:bubble3D val="0"/>
            <c:spPr>
              <a:solidFill>
                <a:srgbClr val="0000FF"/>
              </a:solidFill>
            </c:spPr>
          </c:dPt>
          <c:dPt>
            <c:idx val="5"/>
            <c:bubble3D val="0"/>
            <c:spPr>
              <a:solidFill>
                <a:srgbClr val="CD6BEB"/>
              </a:solidFill>
            </c:spPr>
          </c:dPt>
          <c:dPt>
            <c:idx val="6"/>
            <c:bubble3D val="0"/>
            <c:spPr>
              <a:solidFill>
                <a:schemeClr val="bg1">
                  <a:lumMod val="65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200" b="1"/>
                </a:pPr>
                <a:endParaRPr lang="hu-H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(diagramok!$G$5:$G$10;diagramok!$G$12)</c:f>
              <c:strCache>
                <c:ptCount val="7"/>
                <c:pt idx="0">
                  <c:v>mg. egyéb (állattartás)</c:v>
                </c:pt>
                <c:pt idx="1">
                  <c:v>ivó (közcélú és gazd. Ivó)</c:v>
                </c:pt>
                <c:pt idx="2">
                  <c:v>öntözés</c:v>
                </c:pt>
                <c:pt idx="3">
                  <c:v>egyéb (ipar egyéb, locsolás, tóvízpótlás)</c:v>
                </c:pt>
                <c:pt idx="4">
                  <c:v>bányászat</c:v>
                </c:pt>
                <c:pt idx="5">
                  <c:v>fürdő</c:v>
                </c:pt>
                <c:pt idx="6">
                  <c:v>Engedély nélküli vízkivétel (becsült)</c:v>
                </c:pt>
              </c:strCache>
            </c:strRef>
          </c:cat>
          <c:val>
            <c:numRef>
              <c:f>(diagramok!$H$5:$H$10;diagramok!$H$12)</c:f>
              <c:numCache>
                <c:formatCode>General</c:formatCode>
                <c:ptCount val="7"/>
                <c:pt idx="0">
                  <c:v>3250561</c:v>
                </c:pt>
                <c:pt idx="1">
                  <c:v>18898350</c:v>
                </c:pt>
                <c:pt idx="2">
                  <c:v>463985</c:v>
                </c:pt>
                <c:pt idx="3">
                  <c:v>6280163</c:v>
                </c:pt>
                <c:pt idx="4">
                  <c:v>1103282</c:v>
                </c:pt>
                <c:pt idx="5">
                  <c:v>337116</c:v>
                </c:pt>
                <c:pt idx="6">
                  <c:v>3860976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8937845704234024"/>
          <c:y val="0.1364458533592392"/>
          <c:w val="0.30860439721888017"/>
          <c:h val="0.73780959198282037"/>
        </c:manualLayout>
      </c:layout>
      <c:overlay val="0"/>
      <c:txPr>
        <a:bodyPr/>
        <a:lstStyle/>
        <a:p>
          <a:pPr>
            <a:defRPr sz="1200" baseline="0"/>
          </a:pPr>
          <a:endParaRPr lang="hu-H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710550679554123E-4"/>
          <c:y val="0.1526257202646481"/>
          <c:w val="0.69203342082239716"/>
          <c:h val="0.8112555332193982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tr"/>
      <c:layout>
        <c:manualLayout>
          <c:xMode val="edge"/>
          <c:yMode val="edge"/>
          <c:x val="0.70002082239720032"/>
          <c:y val="0.12950767821403669"/>
          <c:w val="0.26220139982502189"/>
          <c:h val="0.76144836346056677"/>
        </c:manualLayout>
      </c:layout>
      <c:overlay val="0"/>
      <c:txPr>
        <a:bodyPr/>
        <a:lstStyle/>
        <a:p>
          <a:pPr>
            <a:defRPr sz="1200" baseline="0"/>
          </a:pPr>
          <a:endParaRPr lang="hu-H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0100084458954974E-3"/>
          <c:y val="0.14635631786336786"/>
          <c:w val="0.69203342082239716"/>
          <c:h val="0.81125553321939825"/>
        </c:manualLayout>
      </c:layout>
      <c:pie3DChart>
        <c:varyColors val="1"/>
        <c:ser>
          <c:idx val="0"/>
          <c:order val="0"/>
          <c:tx>
            <c:strRef>
              <c:f>diagramok!$C$15</c:f>
              <c:strCache>
                <c:ptCount val="1"/>
                <c:pt idx="0">
                  <c:v>m3/év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2"/>
            <c:bubble3D val="0"/>
            <c:spPr>
              <a:solidFill>
                <a:srgbClr val="CD6BEB"/>
              </a:solidFill>
            </c:spPr>
          </c:dPt>
          <c:dLbls>
            <c:txPr>
              <a:bodyPr/>
              <a:lstStyle/>
              <a:p>
                <a:pPr>
                  <a:defRPr sz="1200" b="1"/>
                </a:pPr>
                <a:endParaRPr lang="hu-H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(diagramok!$B$17,diagramok!$B$19,diagramok!$B$21)</c:f>
              <c:strCache>
                <c:ptCount val="3"/>
                <c:pt idx="0">
                  <c:v>ivó (közcélú és gazd. Ivó)</c:v>
                </c:pt>
                <c:pt idx="1">
                  <c:v>egyéb (ipar egyéb, locsolás, tóvízpótlás)</c:v>
                </c:pt>
                <c:pt idx="2">
                  <c:v>fürdő</c:v>
                </c:pt>
              </c:strCache>
            </c:strRef>
          </c:cat>
          <c:val>
            <c:numRef>
              <c:f>(diagramok!$C$17,diagramok!$C$19,diagramok!$C$21)</c:f>
              <c:numCache>
                <c:formatCode>General</c:formatCode>
                <c:ptCount val="3"/>
                <c:pt idx="0">
                  <c:v>138521</c:v>
                </c:pt>
                <c:pt idx="1">
                  <c:v>15718</c:v>
                </c:pt>
                <c:pt idx="2">
                  <c:v>766088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tr"/>
      <c:layout>
        <c:manualLayout>
          <c:xMode val="edge"/>
          <c:yMode val="edge"/>
          <c:x val="0.70002082239720032"/>
          <c:y val="0.12950767821403669"/>
          <c:w val="0.26220139982502189"/>
          <c:h val="0.76144836346056677"/>
        </c:manualLayout>
      </c:layout>
      <c:overlay val="0"/>
      <c:txPr>
        <a:bodyPr/>
        <a:lstStyle/>
        <a:p>
          <a:pPr>
            <a:defRPr sz="1200" baseline="0"/>
          </a:pPr>
          <a:endParaRPr lang="hu-H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9802929884905923E-3"/>
          <c:y val="0.10855302387596233"/>
          <c:w val="0.66184430142579209"/>
          <c:h val="0.83729353761355674"/>
        </c:manualLayout>
      </c:layout>
      <c:pie3DChart>
        <c:varyColors val="1"/>
        <c:ser>
          <c:idx val="0"/>
          <c:order val="0"/>
          <c:tx>
            <c:strRef>
              <c:f>diagramok!$H$15</c:f>
              <c:strCache>
                <c:ptCount val="1"/>
                <c:pt idx="0">
                  <c:v>m3/év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00B0F0"/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4"/>
            <c:bubble3D val="0"/>
            <c:spPr>
              <a:solidFill>
                <a:srgbClr val="0000FF"/>
              </a:solidFill>
            </c:spPr>
          </c:dPt>
          <c:dPt>
            <c:idx val="5"/>
            <c:bubble3D val="0"/>
            <c:spPr>
              <a:solidFill>
                <a:srgbClr val="CD6BEB"/>
              </a:solidFill>
            </c:spPr>
          </c:dPt>
          <c:dPt>
            <c:idx val="6"/>
            <c:bubble3D val="0"/>
            <c:spPr>
              <a:solidFill>
                <a:srgbClr val="FF0000"/>
              </a:solidFill>
            </c:spPr>
          </c:dPt>
          <c:dLbls>
            <c:numFmt formatCode="0.0%" sourceLinked="0"/>
            <c:txPr>
              <a:bodyPr/>
              <a:lstStyle/>
              <a:p>
                <a:pPr>
                  <a:defRPr sz="1200" b="1" i="0" baseline="0"/>
                </a:pPr>
                <a:endParaRPr lang="hu-HU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eparator>
</c:separator>
            <c:showLeaderLines val="1"/>
          </c:dLbls>
          <c:cat>
            <c:strRef>
              <c:f>diagramok!$G$16:$G$22</c:f>
              <c:strCache>
                <c:ptCount val="7"/>
                <c:pt idx="0">
                  <c:v>mg. egyéb (állattartás)</c:v>
                </c:pt>
                <c:pt idx="1">
                  <c:v>ivó (közcélú és gazd. Ivó)</c:v>
                </c:pt>
                <c:pt idx="2">
                  <c:v>öntözés</c:v>
                </c:pt>
                <c:pt idx="3">
                  <c:v>egyéb (ipar egyéb, locsolás, tóvízpótlás)</c:v>
                </c:pt>
                <c:pt idx="4">
                  <c:v>bányászat</c:v>
                </c:pt>
                <c:pt idx="5">
                  <c:v>fürdő</c:v>
                </c:pt>
                <c:pt idx="6">
                  <c:v>energetika</c:v>
                </c:pt>
              </c:strCache>
            </c:strRef>
          </c:cat>
          <c:val>
            <c:numRef>
              <c:f>diagramok!$H$16:$H$22</c:f>
              <c:numCache>
                <c:formatCode>General</c:formatCode>
                <c:ptCount val="7"/>
                <c:pt idx="0">
                  <c:v>181548</c:v>
                </c:pt>
                <c:pt idx="1">
                  <c:v>37780395</c:v>
                </c:pt>
                <c:pt idx="2">
                  <c:v>30911</c:v>
                </c:pt>
                <c:pt idx="3">
                  <c:v>18010290</c:v>
                </c:pt>
                <c:pt idx="4">
                  <c:v>3863680</c:v>
                </c:pt>
                <c:pt idx="5">
                  <c:v>624720</c:v>
                </c:pt>
                <c:pt idx="6">
                  <c:v>253668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7489961833645873"/>
          <c:y val="3.9546928725317364E-2"/>
          <c:w val="0.32158343220796032"/>
          <c:h val="0.86194976569419346"/>
        </c:manualLayout>
      </c:layout>
      <c:overlay val="0"/>
      <c:txPr>
        <a:bodyPr/>
        <a:lstStyle/>
        <a:p>
          <a:pPr>
            <a:defRPr sz="1200" baseline="0"/>
          </a:pPr>
          <a:endParaRPr lang="hu-H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Fe</a:t>
            </a:r>
            <a:r>
              <a:rPr lang="hu-HU" sz="1200"/>
              <a:t>lszín alatti víztestek mennyiségi állapota</a:t>
            </a:r>
            <a:endParaRPr lang="en-US" sz="1200"/>
          </a:p>
        </c:rich>
      </c:tx>
      <c:layout/>
      <c:overlay val="0"/>
    </c:title>
    <c:autoTitleDeleted val="0"/>
    <c:view3D>
      <c:rotX val="45"/>
      <c:rotY val="2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8404084191496295"/>
          <c:y val="0.28880442201252543"/>
          <c:w val="0.24813420061622726"/>
          <c:h val="0.45491602282109111"/>
        </c:manualLayout>
      </c:layout>
      <c:overlay val="0"/>
      <c:txPr>
        <a:bodyPr/>
        <a:lstStyle/>
        <a:p>
          <a:pPr rtl="0">
            <a:defRPr/>
          </a:pPr>
          <a:endParaRPr lang="hu-HU"/>
        </a:p>
      </c:tx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53CB53-D636-43D7-A67B-7B1A81DC8BD3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95F6ADA3-7C80-4F28-B54D-A96BD4576340}">
      <dgm:prSet phldrT="[Szöveg]"/>
      <dgm:spPr/>
      <dgm:t>
        <a:bodyPr/>
        <a:lstStyle/>
        <a:p>
          <a:r>
            <a:rPr lang="hu-HU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Jelentős vízkivétel</a:t>
          </a:r>
          <a:endParaRPr lang="hu-HU" dirty="0">
            <a:solidFill>
              <a:schemeClr val="accent6">
                <a:lumMod val="60000"/>
                <a:lumOff val="40000"/>
              </a:schemeClr>
            </a:solidFill>
          </a:endParaRPr>
        </a:p>
      </dgm:t>
    </dgm:pt>
    <dgm:pt modelId="{720B3CE3-E616-451A-917F-6319F974427C}" type="parTrans" cxnId="{38A4FF6B-CE53-44FE-B079-B89017D2A0A5}">
      <dgm:prSet/>
      <dgm:spPr/>
      <dgm:t>
        <a:bodyPr/>
        <a:lstStyle/>
        <a:p>
          <a:endParaRPr lang="hu-HU"/>
        </a:p>
      </dgm:t>
    </dgm:pt>
    <dgm:pt modelId="{72BE5121-108B-4AF3-B8FF-6526EC086F92}" type="sibTrans" cxnId="{38A4FF6B-CE53-44FE-B079-B89017D2A0A5}">
      <dgm:prSet/>
      <dgm:spPr/>
      <dgm:t>
        <a:bodyPr/>
        <a:lstStyle/>
        <a:p>
          <a:endParaRPr lang="hu-HU"/>
        </a:p>
      </dgm:t>
    </dgm:pt>
    <dgm:pt modelId="{7C702CBD-4D4D-4E70-8E6E-A39B8642AE97}">
      <dgm:prSet phldrT="[Szöveg]"/>
      <dgm:spPr/>
      <dgm:t>
        <a:bodyPr/>
        <a:lstStyle/>
        <a:p>
          <a:r>
            <a:rPr lang="hu-HU" dirty="0" smtClean="0"/>
            <a:t>vízszint süllyedés</a:t>
          </a:r>
          <a:endParaRPr lang="hu-HU" dirty="0"/>
        </a:p>
      </dgm:t>
    </dgm:pt>
    <dgm:pt modelId="{DB0F76B0-A645-4C8E-ADE6-631BFB3F7ADA}" type="parTrans" cxnId="{814D8133-E6B2-44D6-A162-CBD3499851A9}">
      <dgm:prSet/>
      <dgm:spPr>
        <a:solidFill>
          <a:schemeClr val="tx2"/>
        </a:solidFill>
      </dgm:spPr>
      <dgm:t>
        <a:bodyPr/>
        <a:lstStyle/>
        <a:p>
          <a:endParaRPr lang="hu-HU"/>
        </a:p>
      </dgm:t>
    </dgm:pt>
    <dgm:pt modelId="{4CF9409A-7CC0-4394-B384-37B463A901F2}" type="sibTrans" cxnId="{814D8133-E6B2-44D6-A162-CBD3499851A9}">
      <dgm:prSet/>
      <dgm:spPr>
        <a:solidFill>
          <a:schemeClr val="tx2"/>
        </a:solidFill>
        <a:ln>
          <a:solidFill>
            <a:srgbClr val="0070C0"/>
          </a:solidFill>
        </a:ln>
      </dgm:spPr>
      <dgm:t>
        <a:bodyPr/>
        <a:lstStyle/>
        <a:p>
          <a:endParaRPr lang="hu-HU"/>
        </a:p>
      </dgm:t>
    </dgm:pt>
    <dgm:pt modelId="{06D001F7-4681-48E9-9023-DC923E3FFB38}">
      <dgm:prSet phldrT="[Szöveg]"/>
      <dgm:spPr/>
      <dgm:t>
        <a:bodyPr/>
        <a:lstStyle/>
        <a:p>
          <a:r>
            <a:rPr lang="hu-HU" dirty="0" smtClean="0"/>
            <a:t>vizes élőhelyek degradációja</a:t>
          </a:r>
          <a:endParaRPr lang="hu-HU" dirty="0"/>
        </a:p>
      </dgm:t>
    </dgm:pt>
    <dgm:pt modelId="{81DEE4DE-9CBA-4691-A746-798F80921210}" type="parTrans" cxnId="{EBECADCF-93EA-4752-9268-EE91FC48510F}">
      <dgm:prSet/>
      <dgm:spPr/>
      <dgm:t>
        <a:bodyPr/>
        <a:lstStyle/>
        <a:p>
          <a:endParaRPr lang="hu-HU"/>
        </a:p>
      </dgm:t>
    </dgm:pt>
    <dgm:pt modelId="{E8B5957B-D12A-4956-ACFB-FC980D6DB907}" type="sibTrans" cxnId="{EBECADCF-93EA-4752-9268-EE91FC48510F}">
      <dgm:prSet/>
      <dgm:spPr/>
      <dgm:t>
        <a:bodyPr/>
        <a:lstStyle/>
        <a:p>
          <a:endParaRPr lang="hu-HU"/>
        </a:p>
      </dgm:t>
    </dgm:pt>
    <dgm:pt modelId="{90EEB0BF-1228-4C37-8806-1222678EE1B2}">
      <dgm:prSet phldrT="[Szöveg]"/>
      <dgm:spPr/>
      <dgm:t>
        <a:bodyPr/>
        <a:lstStyle/>
        <a:p>
          <a:r>
            <a:rPr lang="hu-HU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Területhasználatok</a:t>
          </a:r>
          <a:r>
            <a:rPr lang="hu-HU" dirty="0" smtClean="0"/>
            <a:t> </a:t>
          </a:r>
          <a:endParaRPr lang="hu-HU" dirty="0"/>
        </a:p>
      </dgm:t>
    </dgm:pt>
    <dgm:pt modelId="{61D5C368-DE32-4C4C-B45A-E54FF94C3A29}" type="parTrans" cxnId="{CEB4A47B-7754-4D9C-A943-D87845CB07E0}">
      <dgm:prSet/>
      <dgm:spPr/>
      <dgm:t>
        <a:bodyPr/>
        <a:lstStyle/>
        <a:p>
          <a:endParaRPr lang="hu-HU"/>
        </a:p>
      </dgm:t>
    </dgm:pt>
    <dgm:pt modelId="{A5354F38-A4C7-4EA1-BC70-12F381EE6CFA}" type="sibTrans" cxnId="{CEB4A47B-7754-4D9C-A943-D87845CB07E0}">
      <dgm:prSet/>
      <dgm:spPr/>
      <dgm:t>
        <a:bodyPr/>
        <a:lstStyle/>
        <a:p>
          <a:endParaRPr lang="hu-HU"/>
        </a:p>
      </dgm:t>
    </dgm:pt>
    <dgm:pt modelId="{4F9A1B12-77CD-4ECF-8512-4ECDF84E08C2}">
      <dgm:prSet phldrT="[Szöveg]"/>
      <dgm:spPr/>
      <dgm:t>
        <a:bodyPr/>
        <a:lstStyle/>
        <a:p>
          <a:r>
            <a:rPr lang="hu-HU" dirty="0" smtClean="0"/>
            <a:t>diffúz szennyeződések</a:t>
          </a:r>
        </a:p>
        <a:p>
          <a:r>
            <a:rPr lang="hu-HU" dirty="0" smtClean="0"/>
            <a:t> </a:t>
          </a:r>
          <a:endParaRPr lang="hu-HU" dirty="0"/>
        </a:p>
      </dgm:t>
    </dgm:pt>
    <dgm:pt modelId="{D0CE4C71-C846-4DE7-946F-D1B0AC405BA8}" type="parTrans" cxnId="{B376B2F1-0FF6-435B-B842-DDA554746E76}">
      <dgm:prSet/>
      <dgm:spPr>
        <a:solidFill>
          <a:schemeClr val="tx2"/>
        </a:solidFill>
      </dgm:spPr>
      <dgm:t>
        <a:bodyPr/>
        <a:lstStyle/>
        <a:p>
          <a:endParaRPr lang="hu-HU"/>
        </a:p>
      </dgm:t>
    </dgm:pt>
    <dgm:pt modelId="{1C126342-E9B2-4BDA-9BD0-7C7E5FCE63EF}" type="sibTrans" cxnId="{B376B2F1-0FF6-435B-B842-DDA554746E76}">
      <dgm:prSet/>
      <dgm:spPr>
        <a:solidFill>
          <a:schemeClr val="tx2"/>
        </a:solidFill>
      </dgm:spPr>
      <dgm:t>
        <a:bodyPr/>
        <a:lstStyle/>
        <a:p>
          <a:endParaRPr lang="hu-HU"/>
        </a:p>
      </dgm:t>
    </dgm:pt>
    <dgm:pt modelId="{35DEA5A6-A6F3-40B6-92EE-D39C5AB7B7EA}">
      <dgm:prSet phldrT="[Szöveg]"/>
      <dgm:spPr/>
      <dgm:t>
        <a:bodyPr/>
        <a:lstStyle/>
        <a:p>
          <a:r>
            <a:rPr lang="hu-HU" dirty="0" smtClean="0"/>
            <a:t>felszín alatti víz szennyeződése</a:t>
          </a:r>
          <a:endParaRPr lang="hu-HU" dirty="0"/>
        </a:p>
      </dgm:t>
    </dgm:pt>
    <dgm:pt modelId="{5AC154CA-A7F2-4DC3-82D3-406B4281402A}" type="parTrans" cxnId="{C9D49B92-2B14-464B-8685-4C47042A35EC}">
      <dgm:prSet/>
      <dgm:spPr/>
      <dgm:t>
        <a:bodyPr/>
        <a:lstStyle/>
        <a:p>
          <a:endParaRPr lang="hu-HU"/>
        </a:p>
      </dgm:t>
    </dgm:pt>
    <dgm:pt modelId="{ADA52A2A-4D0B-43B2-8514-36F186BD2956}" type="sibTrans" cxnId="{C9D49B92-2B14-464B-8685-4C47042A35EC}">
      <dgm:prSet/>
      <dgm:spPr>
        <a:solidFill>
          <a:schemeClr val="tx2"/>
        </a:solidFill>
      </dgm:spPr>
      <dgm:t>
        <a:bodyPr/>
        <a:lstStyle/>
        <a:p>
          <a:endParaRPr lang="hu-HU"/>
        </a:p>
      </dgm:t>
    </dgm:pt>
    <dgm:pt modelId="{C7A7D480-305B-46BB-8EBB-A5A45F1E8C23}">
      <dgm:prSet phldrT="[Szöveg]"/>
      <dgm:spPr/>
      <dgm:t>
        <a:bodyPr/>
        <a:lstStyle/>
        <a:p>
          <a:r>
            <a:rPr lang="hu-HU" dirty="0" smtClean="0">
              <a:solidFill>
                <a:schemeClr val="tx1"/>
              </a:solidFill>
            </a:rPr>
            <a:t>vízbázisok szennyeződése</a:t>
          </a:r>
          <a:endParaRPr lang="hu-HU" dirty="0">
            <a:solidFill>
              <a:schemeClr val="tx1"/>
            </a:solidFill>
          </a:endParaRPr>
        </a:p>
      </dgm:t>
    </dgm:pt>
    <dgm:pt modelId="{6DB34323-FC8E-4484-8F95-912F7187430C}" type="sibTrans" cxnId="{0F971E2D-14B0-462B-92B3-D5A9739A08AA}">
      <dgm:prSet/>
      <dgm:spPr/>
      <dgm:t>
        <a:bodyPr/>
        <a:lstStyle/>
        <a:p>
          <a:endParaRPr lang="hu-HU"/>
        </a:p>
      </dgm:t>
    </dgm:pt>
    <dgm:pt modelId="{CD0FB0F9-F9D9-40AB-8A19-FB20499599A5}" type="parTrans" cxnId="{0F971E2D-14B0-462B-92B3-D5A9739A08AA}">
      <dgm:prSet/>
      <dgm:spPr/>
      <dgm:t>
        <a:bodyPr/>
        <a:lstStyle/>
        <a:p>
          <a:endParaRPr lang="hu-HU"/>
        </a:p>
      </dgm:t>
    </dgm:pt>
    <dgm:pt modelId="{59D75581-2A8E-4D47-B441-81836B94B8DE}" type="pres">
      <dgm:prSet presAssocID="{8A53CB53-D636-43D7-A67B-7B1A81DC8BD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CBC5011B-0B27-4B33-80EA-119E3DEA855E}" type="pres">
      <dgm:prSet presAssocID="{95F6ADA3-7C80-4F28-B54D-A96BD4576340}" presName="vertFlow" presStyleCnt="0"/>
      <dgm:spPr/>
    </dgm:pt>
    <dgm:pt modelId="{88C8E73C-5132-411F-B803-3495240E82A4}" type="pres">
      <dgm:prSet presAssocID="{95F6ADA3-7C80-4F28-B54D-A96BD4576340}" presName="header" presStyleLbl="node1" presStyleIdx="0" presStyleCnt="2"/>
      <dgm:spPr/>
      <dgm:t>
        <a:bodyPr/>
        <a:lstStyle/>
        <a:p>
          <a:endParaRPr lang="hu-HU"/>
        </a:p>
      </dgm:t>
    </dgm:pt>
    <dgm:pt modelId="{060D8896-89FE-418E-8B5D-A8B3D51AC626}" type="pres">
      <dgm:prSet presAssocID="{DB0F76B0-A645-4C8E-ADE6-631BFB3F7ADA}" presName="parTrans" presStyleLbl="sibTrans2D1" presStyleIdx="0" presStyleCnt="5"/>
      <dgm:spPr/>
      <dgm:t>
        <a:bodyPr/>
        <a:lstStyle/>
        <a:p>
          <a:endParaRPr lang="hu-HU"/>
        </a:p>
      </dgm:t>
    </dgm:pt>
    <dgm:pt modelId="{2424B4C0-D6AD-4F76-86BA-67BD62177755}" type="pres">
      <dgm:prSet presAssocID="{7C702CBD-4D4D-4E70-8E6E-A39B8642AE97}" presName="child" presStyleLbl="alignAccFollow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DF717B7-0DA6-4369-937A-C135CE8393AB}" type="pres">
      <dgm:prSet presAssocID="{4CF9409A-7CC0-4394-B384-37B463A901F2}" presName="sibTrans" presStyleLbl="sibTrans2D1" presStyleIdx="1" presStyleCnt="5"/>
      <dgm:spPr/>
      <dgm:t>
        <a:bodyPr/>
        <a:lstStyle/>
        <a:p>
          <a:endParaRPr lang="hu-HU"/>
        </a:p>
      </dgm:t>
    </dgm:pt>
    <dgm:pt modelId="{314EF632-EA18-4C92-A2EA-0E785BAF51AC}" type="pres">
      <dgm:prSet presAssocID="{06D001F7-4681-48E9-9023-DC923E3FFB38}" presName="child" presStyleLbl="alignAccFollow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DFB5710-B4AD-4FF5-B2B1-A667194ED568}" type="pres">
      <dgm:prSet presAssocID="{95F6ADA3-7C80-4F28-B54D-A96BD4576340}" presName="hSp" presStyleCnt="0"/>
      <dgm:spPr/>
    </dgm:pt>
    <dgm:pt modelId="{F82CBE81-D985-456D-8643-A6227C8C6020}" type="pres">
      <dgm:prSet presAssocID="{90EEB0BF-1228-4C37-8806-1222678EE1B2}" presName="vertFlow" presStyleCnt="0"/>
      <dgm:spPr/>
    </dgm:pt>
    <dgm:pt modelId="{F924E747-88B6-4C53-990F-F80AF856F968}" type="pres">
      <dgm:prSet presAssocID="{90EEB0BF-1228-4C37-8806-1222678EE1B2}" presName="header" presStyleLbl="node1" presStyleIdx="1" presStyleCnt="2"/>
      <dgm:spPr/>
      <dgm:t>
        <a:bodyPr/>
        <a:lstStyle/>
        <a:p>
          <a:endParaRPr lang="hu-HU"/>
        </a:p>
      </dgm:t>
    </dgm:pt>
    <dgm:pt modelId="{9F6C2D64-421B-4CBF-A973-D6BEE13E5F8D}" type="pres">
      <dgm:prSet presAssocID="{D0CE4C71-C846-4DE7-946F-D1B0AC405BA8}" presName="parTrans" presStyleLbl="sibTrans2D1" presStyleIdx="2" presStyleCnt="5"/>
      <dgm:spPr/>
      <dgm:t>
        <a:bodyPr/>
        <a:lstStyle/>
        <a:p>
          <a:endParaRPr lang="hu-HU"/>
        </a:p>
      </dgm:t>
    </dgm:pt>
    <dgm:pt modelId="{0AE18C3A-8FC5-4298-9EBF-20B99FF84A84}" type="pres">
      <dgm:prSet presAssocID="{4F9A1B12-77CD-4ECF-8512-4ECDF84E08C2}" presName="child" presStyleLbl="alignAccFollow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315CEC2-978F-41F1-AE5B-9D0AD441497E}" type="pres">
      <dgm:prSet presAssocID="{1C126342-E9B2-4BDA-9BD0-7C7E5FCE63EF}" presName="sibTrans" presStyleLbl="sibTrans2D1" presStyleIdx="3" presStyleCnt="5"/>
      <dgm:spPr/>
      <dgm:t>
        <a:bodyPr/>
        <a:lstStyle/>
        <a:p>
          <a:endParaRPr lang="hu-HU"/>
        </a:p>
      </dgm:t>
    </dgm:pt>
    <dgm:pt modelId="{165F48E3-9702-4AD8-9E3D-6B83CC418E6F}" type="pres">
      <dgm:prSet presAssocID="{35DEA5A6-A6F3-40B6-92EE-D39C5AB7B7EA}" presName="child" presStyleLbl="alignAccFollow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C9AC7E5-CB9A-4903-8A5B-FF78D2315BD5}" type="pres">
      <dgm:prSet presAssocID="{ADA52A2A-4D0B-43B2-8514-36F186BD2956}" presName="sibTrans" presStyleLbl="sibTrans2D1" presStyleIdx="4" presStyleCnt="5"/>
      <dgm:spPr/>
      <dgm:t>
        <a:bodyPr/>
        <a:lstStyle/>
        <a:p>
          <a:endParaRPr lang="hu-HU"/>
        </a:p>
      </dgm:t>
    </dgm:pt>
    <dgm:pt modelId="{D0129852-D9BD-4862-B38F-C14E2F9ACEAA}" type="pres">
      <dgm:prSet presAssocID="{C7A7D480-305B-46BB-8EBB-A5A45F1E8C23}" presName="child" presStyleLbl="alignAccFollow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EA1968D9-F243-4DD8-A489-E6F0CD100232}" type="presOf" srcId="{D0CE4C71-C846-4DE7-946F-D1B0AC405BA8}" destId="{9F6C2D64-421B-4CBF-A973-D6BEE13E5F8D}" srcOrd="0" destOrd="0" presId="urn:microsoft.com/office/officeart/2005/8/layout/lProcess1"/>
    <dgm:cxn modelId="{C8CF5781-4259-4C91-8E64-7E0BA73F0F57}" type="presOf" srcId="{4F9A1B12-77CD-4ECF-8512-4ECDF84E08C2}" destId="{0AE18C3A-8FC5-4298-9EBF-20B99FF84A84}" srcOrd="0" destOrd="0" presId="urn:microsoft.com/office/officeart/2005/8/layout/lProcess1"/>
    <dgm:cxn modelId="{EBECADCF-93EA-4752-9268-EE91FC48510F}" srcId="{95F6ADA3-7C80-4F28-B54D-A96BD4576340}" destId="{06D001F7-4681-48E9-9023-DC923E3FFB38}" srcOrd="1" destOrd="0" parTransId="{81DEE4DE-9CBA-4691-A746-798F80921210}" sibTransId="{E8B5957B-D12A-4956-ACFB-FC980D6DB907}"/>
    <dgm:cxn modelId="{B376B2F1-0FF6-435B-B842-DDA554746E76}" srcId="{90EEB0BF-1228-4C37-8806-1222678EE1B2}" destId="{4F9A1B12-77CD-4ECF-8512-4ECDF84E08C2}" srcOrd="0" destOrd="0" parTransId="{D0CE4C71-C846-4DE7-946F-D1B0AC405BA8}" sibTransId="{1C126342-E9B2-4BDA-9BD0-7C7E5FCE63EF}"/>
    <dgm:cxn modelId="{A4CC5240-2DE0-4280-AF8B-B8520DB5DFAB}" type="presOf" srcId="{DB0F76B0-A645-4C8E-ADE6-631BFB3F7ADA}" destId="{060D8896-89FE-418E-8B5D-A8B3D51AC626}" srcOrd="0" destOrd="0" presId="urn:microsoft.com/office/officeart/2005/8/layout/lProcess1"/>
    <dgm:cxn modelId="{1A0D70AC-3DE1-4E2F-8E8E-F0B30873AE2E}" type="presOf" srcId="{06D001F7-4681-48E9-9023-DC923E3FFB38}" destId="{314EF632-EA18-4C92-A2EA-0E785BAF51AC}" srcOrd="0" destOrd="0" presId="urn:microsoft.com/office/officeart/2005/8/layout/lProcess1"/>
    <dgm:cxn modelId="{859FD75B-5623-49FB-B44C-67C86C630BAE}" type="presOf" srcId="{8A53CB53-D636-43D7-A67B-7B1A81DC8BD3}" destId="{59D75581-2A8E-4D47-B441-81836B94B8DE}" srcOrd="0" destOrd="0" presId="urn:microsoft.com/office/officeart/2005/8/layout/lProcess1"/>
    <dgm:cxn modelId="{F39EC27C-B1F7-43A3-BF51-355591602B15}" type="presOf" srcId="{1C126342-E9B2-4BDA-9BD0-7C7E5FCE63EF}" destId="{7315CEC2-978F-41F1-AE5B-9D0AD441497E}" srcOrd="0" destOrd="0" presId="urn:microsoft.com/office/officeart/2005/8/layout/lProcess1"/>
    <dgm:cxn modelId="{814D8133-E6B2-44D6-A162-CBD3499851A9}" srcId="{95F6ADA3-7C80-4F28-B54D-A96BD4576340}" destId="{7C702CBD-4D4D-4E70-8E6E-A39B8642AE97}" srcOrd="0" destOrd="0" parTransId="{DB0F76B0-A645-4C8E-ADE6-631BFB3F7ADA}" sibTransId="{4CF9409A-7CC0-4394-B384-37B463A901F2}"/>
    <dgm:cxn modelId="{CF12B571-129B-42FC-8FE4-76FF5FB814C5}" type="presOf" srcId="{C7A7D480-305B-46BB-8EBB-A5A45F1E8C23}" destId="{D0129852-D9BD-4862-B38F-C14E2F9ACEAA}" srcOrd="0" destOrd="0" presId="urn:microsoft.com/office/officeart/2005/8/layout/lProcess1"/>
    <dgm:cxn modelId="{38A4FF6B-CE53-44FE-B079-B89017D2A0A5}" srcId="{8A53CB53-D636-43D7-A67B-7B1A81DC8BD3}" destId="{95F6ADA3-7C80-4F28-B54D-A96BD4576340}" srcOrd="0" destOrd="0" parTransId="{720B3CE3-E616-451A-917F-6319F974427C}" sibTransId="{72BE5121-108B-4AF3-B8FF-6526EC086F92}"/>
    <dgm:cxn modelId="{051EDCD1-1F4A-47B3-95F9-383826038224}" type="presOf" srcId="{35DEA5A6-A6F3-40B6-92EE-D39C5AB7B7EA}" destId="{165F48E3-9702-4AD8-9E3D-6B83CC418E6F}" srcOrd="0" destOrd="0" presId="urn:microsoft.com/office/officeart/2005/8/layout/lProcess1"/>
    <dgm:cxn modelId="{C9D49B92-2B14-464B-8685-4C47042A35EC}" srcId="{90EEB0BF-1228-4C37-8806-1222678EE1B2}" destId="{35DEA5A6-A6F3-40B6-92EE-D39C5AB7B7EA}" srcOrd="1" destOrd="0" parTransId="{5AC154CA-A7F2-4DC3-82D3-406B4281402A}" sibTransId="{ADA52A2A-4D0B-43B2-8514-36F186BD2956}"/>
    <dgm:cxn modelId="{6794557F-7AE9-46B9-8A33-6C57B511C3E4}" type="presOf" srcId="{4CF9409A-7CC0-4394-B384-37B463A901F2}" destId="{9DF717B7-0DA6-4369-937A-C135CE8393AB}" srcOrd="0" destOrd="0" presId="urn:microsoft.com/office/officeart/2005/8/layout/lProcess1"/>
    <dgm:cxn modelId="{CEB4A47B-7754-4D9C-A943-D87845CB07E0}" srcId="{8A53CB53-D636-43D7-A67B-7B1A81DC8BD3}" destId="{90EEB0BF-1228-4C37-8806-1222678EE1B2}" srcOrd="1" destOrd="0" parTransId="{61D5C368-DE32-4C4C-B45A-E54FF94C3A29}" sibTransId="{A5354F38-A4C7-4EA1-BC70-12F381EE6CFA}"/>
    <dgm:cxn modelId="{DE4D3811-7CCF-4CD8-A609-4CAF26DF461B}" type="presOf" srcId="{95F6ADA3-7C80-4F28-B54D-A96BD4576340}" destId="{88C8E73C-5132-411F-B803-3495240E82A4}" srcOrd="0" destOrd="0" presId="urn:microsoft.com/office/officeart/2005/8/layout/lProcess1"/>
    <dgm:cxn modelId="{FCFBBE08-D05C-4645-A51B-1FDEE7ADB9A5}" type="presOf" srcId="{7C702CBD-4D4D-4E70-8E6E-A39B8642AE97}" destId="{2424B4C0-D6AD-4F76-86BA-67BD62177755}" srcOrd="0" destOrd="0" presId="urn:microsoft.com/office/officeart/2005/8/layout/lProcess1"/>
    <dgm:cxn modelId="{0A7150D5-BB8E-43E6-9B2C-77585BE063C2}" type="presOf" srcId="{ADA52A2A-4D0B-43B2-8514-36F186BD2956}" destId="{FC9AC7E5-CB9A-4903-8A5B-FF78D2315BD5}" srcOrd="0" destOrd="0" presId="urn:microsoft.com/office/officeart/2005/8/layout/lProcess1"/>
    <dgm:cxn modelId="{0F971E2D-14B0-462B-92B3-D5A9739A08AA}" srcId="{90EEB0BF-1228-4C37-8806-1222678EE1B2}" destId="{C7A7D480-305B-46BB-8EBB-A5A45F1E8C23}" srcOrd="2" destOrd="0" parTransId="{CD0FB0F9-F9D9-40AB-8A19-FB20499599A5}" sibTransId="{6DB34323-FC8E-4484-8F95-912F7187430C}"/>
    <dgm:cxn modelId="{F9528B86-70A6-4D2B-89C4-D000AE8DE5B1}" type="presOf" srcId="{90EEB0BF-1228-4C37-8806-1222678EE1B2}" destId="{F924E747-88B6-4C53-990F-F80AF856F968}" srcOrd="0" destOrd="0" presId="urn:microsoft.com/office/officeart/2005/8/layout/lProcess1"/>
    <dgm:cxn modelId="{BAD7DCB4-0936-4262-A18A-C21562D30AEA}" type="presParOf" srcId="{59D75581-2A8E-4D47-B441-81836B94B8DE}" destId="{CBC5011B-0B27-4B33-80EA-119E3DEA855E}" srcOrd="0" destOrd="0" presId="urn:microsoft.com/office/officeart/2005/8/layout/lProcess1"/>
    <dgm:cxn modelId="{FA25EEC2-0E4A-4A16-BDC2-A6990209FC0F}" type="presParOf" srcId="{CBC5011B-0B27-4B33-80EA-119E3DEA855E}" destId="{88C8E73C-5132-411F-B803-3495240E82A4}" srcOrd="0" destOrd="0" presId="urn:microsoft.com/office/officeart/2005/8/layout/lProcess1"/>
    <dgm:cxn modelId="{358AA67F-FB6B-4C3F-877A-88AA6F5D1AD4}" type="presParOf" srcId="{CBC5011B-0B27-4B33-80EA-119E3DEA855E}" destId="{060D8896-89FE-418E-8B5D-A8B3D51AC626}" srcOrd="1" destOrd="0" presId="urn:microsoft.com/office/officeart/2005/8/layout/lProcess1"/>
    <dgm:cxn modelId="{6CB70CE2-4E5A-469F-821D-8F83722325A2}" type="presParOf" srcId="{CBC5011B-0B27-4B33-80EA-119E3DEA855E}" destId="{2424B4C0-D6AD-4F76-86BA-67BD62177755}" srcOrd="2" destOrd="0" presId="urn:microsoft.com/office/officeart/2005/8/layout/lProcess1"/>
    <dgm:cxn modelId="{79B29112-00E5-4163-AB37-E54F27DC0E3D}" type="presParOf" srcId="{CBC5011B-0B27-4B33-80EA-119E3DEA855E}" destId="{9DF717B7-0DA6-4369-937A-C135CE8393AB}" srcOrd="3" destOrd="0" presId="urn:microsoft.com/office/officeart/2005/8/layout/lProcess1"/>
    <dgm:cxn modelId="{47B6393F-6869-4A28-A74E-DC25E9DFE53F}" type="presParOf" srcId="{CBC5011B-0B27-4B33-80EA-119E3DEA855E}" destId="{314EF632-EA18-4C92-A2EA-0E785BAF51AC}" srcOrd="4" destOrd="0" presId="urn:microsoft.com/office/officeart/2005/8/layout/lProcess1"/>
    <dgm:cxn modelId="{393D5857-892E-4FF7-B521-A42D45758EE5}" type="presParOf" srcId="{59D75581-2A8E-4D47-B441-81836B94B8DE}" destId="{DDFB5710-B4AD-4FF5-B2B1-A667194ED568}" srcOrd="1" destOrd="0" presId="urn:microsoft.com/office/officeart/2005/8/layout/lProcess1"/>
    <dgm:cxn modelId="{F1F4A75F-17B4-4433-A7FD-877097B7DD48}" type="presParOf" srcId="{59D75581-2A8E-4D47-B441-81836B94B8DE}" destId="{F82CBE81-D985-456D-8643-A6227C8C6020}" srcOrd="2" destOrd="0" presId="urn:microsoft.com/office/officeart/2005/8/layout/lProcess1"/>
    <dgm:cxn modelId="{816C7FF5-A580-4076-BD8C-2133D9F4E95F}" type="presParOf" srcId="{F82CBE81-D985-456D-8643-A6227C8C6020}" destId="{F924E747-88B6-4C53-990F-F80AF856F968}" srcOrd="0" destOrd="0" presId="urn:microsoft.com/office/officeart/2005/8/layout/lProcess1"/>
    <dgm:cxn modelId="{65ADA02A-6F54-4567-9128-8455463F829F}" type="presParOf" srcId="{F82CBE81-D985-456D-8643-A6227C8C6020}" destId="{9F6C2D64-421B-4CBF-A973-D6BEE13E5F8D}" srcOrd="1" destOrd="0" presId="urn:microsoft.com/office/officeart/2005/8/layout/lProcess1"/>
    <dgm:cxn modelId="{7B3758AA-6964-492B-8061-5D0A9C514D10}" type="presParOf" srcId="{F82CBE81-D985-456D-8643-A6227C8C6020}" destId="{0AE18C3A-8FC5-4298-9EBF-20B99FF84A84}" srcOrd="2" destOrd="0" presId="urn:microsoft.com/office/officeart/2005/8/layout/lProcess1"/>
    <dgm:cxn modelId="{D1512FD6-ED49-4ADC-BC6E-D844BDB64E6E}" type="presParOf" srcId="{F82CBE81-D985-456D-8643-A6227C8C6020}" destId="{7315CEC2-978F-41F1-AE5B-9D0AD441497E}" srcOrd="3" destOrd="0" presId="urn:microsoft.com/office/officeart/2005/8/layout/lProcess1"/>
    <dgm:cxn modelId="{EA8BF662-A4EA-43A8-9FBA-66AA423C41DC}" type="presParOf" srcId="{F82CBE81-D985-456D-8643-A6227C8C6020}" destId="{165F48E3-9702-4AD8-9E3D-6B83CC418E6F}" srcOrd="4" destOrd="0" presId="urn:microsoft.com/office/officeart/2005/8/layout/lProcess1"/>
    <dgm:cxn modelId="{E6952E0A-8F1E-49CA-B3FE-FC61358D6520}" type="presParOf" srcId="{F82CBE81-D985-456D-8643-A6227C8C6020}" destId="{FC9AC7E5-CB9A-4903-8A5B-FF78D2315BD5}" srcOrd="5" destOrd="0" presId="urn:microsoft.com/office/officeart/2005/8/layout/lProcess1"/>
    <dgm:cxn modelId="{439DBC90-0EB5-4F2B-AA97-B14E0B4B4A41}" type="presParOf" srcId="{F82CBE81-D985-456D-8643-A6227C8C6020}" destId="{D0129852-D9BD-4862-B38F-C14E2F9ACEAA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C8E73C-5132-411F-B803-3495240E82A4}">
      <dsp:nvSpPr>
        <dsp:cNvPr id="0" name=""/>
        <dsp:cNvSpPr/>
      </dsp:nvSpPr>
      <dsp:spPr>
        <a:xfrm>
          <a:off x="1827" y="241619"/>
          <a:ext cx="2386960" cy="5967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Jelentős vízkivétel</a:t>
          </a:r>
          <a:endParaRPr lang="hu-HU" sz="2100" kern="1200" dirty="0">
            <a:solidFill>
              <a:schemeClr val="accent6">
                <a:lumMod val="60000"/>
                <a:lumOff val="40000"/>
              </a:schemeClr>
            </a:solidFill>
          </a:endParaRPr>
        </a:p>
      </dsp:txBody>
      <dsp:txXfrm>
        <a:off x="19305" y="259097"/>
        <a:ext cx="2352004" cy="561784"/>
      </dsp:txXfrm>
    </dsp:sp>
    <dsp:sp modelId="{060D8896-89FE-418E-8B5D-A8B3D51AC626}">
      <dsp:nvSpPr>
        <dsp:cNvPr id="0" name=""/>
        <dsp:cNvSpPr/>
      </dsp:nvSpPr>
      <dsp:spPr>
        <a:xfrm rot="5400000">
          <a:off x="1143093" y="890574"/>
          <a:ext cx="104429" cy="104429"/>
        </a:xfrm>
        <a:prstGeom prst="rightArrow">
          <a:avLst>
            <a:gd name="adj1" fmla="val 667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24B4C0-D6AD-4F76-86BA-67BD62177755}">
      <dsp:nvSpPr>
        <dsp:cNvPr id="0" name=""/>
        <dsp:cNvSpPr/>
      </dsp:nvSpPr>
      <dsp:spPr>
        <a:xfrm>
          <a:off x="1827" y="1047218"/>
          <a:ext cx="2386960" cy="59674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vízszint süllyedés</a:t>
          </a:r>
          <a:endParaRPr lang="hu-HU" sz="1600" kern="1200" dirty="0"/>
        </a:p>
      </dsp:txBody>
      <dsp:txXfrm>
        <a:off x="19305" y="1064696"/>
        <a:ext cx="2352004" cy="561784"/>
      </dsp:txXfrm>
    </dsp:sp>
    <dsp:sp modelId="{9DF717B7-0DA6-4369-937A-C135CE8393AB}">
      <dsp:nvSpPr>
        <dsp:cNvPr id="0" name=""/>
        <dsp:cNvSpPr/>
      </dsp:nvSpPr>
      <dsp:spPr>
        <a:xfrm rot="5400000">
          <a:off x="1143093" y="1696173"/>
          <a:ext cx="104429" cy="104429"/>
        </a:xfrm>
        <a:prstGeom prst="rightArrow">
          <a:avLst>
            <a:gd name="adj1" fmla="val 66700"/>
            <a:gd name="adj2" fmla="val 50000"/>
          </a:avLst>
        </a:prstGeom>
        <a:solidFill>
          <a:schemeClr val="tx2"/>
        </a:solidFill>
        <a:ln>
          <a:solidFill>
            <a:srgbClr val="0070C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4EF632-EA18-4C92-A2EA-0E785BAF51AC}">
      <dsp:nvSpPr>
        <dsp:cNvPr id="0" name=""/>
        <dsp:cNvSpPr/>
      </dsp:nvSpPr>
      <dsp:spPr>
        <a:xfrm>
          <a:off x="1827" y="1852818"/>
          <a:ext cx="2386960" cy="59674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vizes élőhelyek degradációja</a:t>
          </a:r>
          <a:endParaRPr lang="hu-HU" sz="1600" kern="1200" dirty="0"/>
        </a:p>
      </dsp:txBody>
      <dsp:txXfrm>
        <a:off x="19305" y="1870296"/>
        <a:ext cx="2352004" cy="561784"/>
      </dsp:txXfrm>
    </dsp:sp>
    <dsp:sp modelId="{F924E747-88B6-4C53-990F-F80AF856F968}">
      <dsp:nvSpPr>
        <dsp:cNvPr id="0" name=""/>
        <dsp:cNvSpPr/>
      </dsp:nvSpPr>
      <dsp:spPr>
        <a:xfrm>
          <a:off x="2722962" y="241619"/>
          <a:ext cx="2386960" cy="5967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Területhasználatok</a:t>
          </a:r>
          <a:r>
            <a:rPr lang="hu-HU" sz="2100" kern="1200" dirty="0" smtClean="0"/>
            <a:t> </a:t>
          </a:r>
          <a:endParaRPr lang="hu-HU" sz="2100" kern="1200" dirty="0"/>
        </a:p>
      </dsp:txBody>
      <dsp:txXfrm>
        <a:off x="2740440" y="259097"/>
        <a:ext cx="2352004" cy="561784"/>
      </dsp:txXfrm>
    </dsp:sp>
    <dsp:sp modelId="{9F6C2D64-421B-4CBF-A973-D6BEE13E5F8D}">
      <dsp:nvSpPr>
        <dsp:cNvPr id="0" name=""/>
        <dsp:cNvSpPr/>
      </dsp:nvSpPr>
      <dsp:spPr>
        <a:xfrm rot="5400000">
          <a:off x="3864227" y="890574"/>
          <a:ext cx="104429" cy="104429"/>
        </a:xfrm>
        <a:prstGeom prst="rightArrow">
          <a:avLst>
            <a:gd name="adj1" fmla="val 667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E18C3A-8FC5-4298-9EBF-20B99FF84A84}">
      <dsp:nvSpPr>
        <dsp:cNvPr id="0" name=""/>
        <dsp:cNvSpPr/>
      </dsp:nvSpPr>
      <dsp:spPr>
        <a:xfrm>
          <a:off x="2722962" y="1047218"/>
          <a:ext cx="2386960" cy="59674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diffúz szennyeződések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 </a:t>
          </a:r>
          <a:endParaRPr lang="hu-HU" sz="1600" kern="1200" dirty="0"/>
        </a:p>
      </dsp:txBody>
      <dsp:txXfrm>
        <a:off x="2740440" y="1064696"/>
        <a:ext cx="2352004" cy="561784"/>
      </dsp:txXfrm>
    </dsp:sp>
    <dsp:sp modelId="{7315CEC2-978F-41F1-AE5B-9D0AD441497E}">
      <dsp:nvSpPr>
        <dsp:cNvPr id="0" name=""/>
        <dsp:cNvSpPr/>
      </dsp:nvSpPr>
      <dsp:spPr>
        <a:xfrm rot="5400000">
          <a:off x="3864227" y="1696173"/>
          <a:ext cx="104429" cy="104429"/>
        </a:xfrm>
        <a:prstGeom prst="rightArrow">
          <a:avLst>
            <a:gd name="adj1" fmla="val 667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5F48E3-9702-4AD8-9E3D-6B83CC418E6F}">
      <dsp:nvSpPr>
        <dsp:cNvPr id="0" name=""/>
        <dsp:cNvSpPr/>
      </dsp:nvSpPr>
      <dsp:spPr>
        <a:xfrm>
          <a:off x="2722962" y="1852818"/>
          <a:ext cx="2386960" cy="59674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felszín alatti víz szennyeződése</a:t>
          </a:r>
          <a:endParaRPr lang="hu-HU" sz="1600" kern="1200" dirty="0"/>
        </a:p>
      </dsp:txBody>
      <dsp:txXfrm>
        <a:off x="2740440" y="1870296"/>
        <a:ext cx="2352004" cy="561784"/>
      </dsp:txXfrm>
    </dsp:sp>
    <dsp:sp modelId="{FC9AC7E5-CB9A-4903-8A5B-FF78D2315BD5}">
      <dsp:nvSpPr>
        <dsp:cNvPr id="0" name=""/>
        <dsp:cNvSpPr/>
      </dsp:nvSpPr>
      <dsp:spPr>
        <a:xfrm rot="5400000">
          <a:off x="3864227" y="2501772"/>
          <a:ext cx="104429" cy="104429"/>
        </a:xfrm>
        <a:prstGeom prst="rightArrow">
          <a:avLst>
            <a:gd name="adj1" fmla="val 667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129852-D9BD-4862-B38F-C14E2F9ACEAA}">
      <dsp:nvSpPr>
        <dsp:cNvPr id="0" name=""/>
        <dsp:cNvSpPr/>
      </dsp:nvSpPr>
      <dsp:spPr>
        <a:xfrm>
          <a:off x="2722962" y="2658417"/>
          <a:ext cx="2386960" cy="59674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>
              <a:solidFill>
                <a:schemeClr val="tx1"/>
              </a:solidFill>
            </a:rPr>
            <a:t>vízbázisok szennyeződése</a:t>
          </a:r>
          <a:endParaRPr lang="hu-HU" sz="1600" kern="1200" dirty="0">
            <a:solidFill>
              <a:schemeClr val="tx1"/>
            </a:solidFill>
          </a:endParaRPr>
        </a:p>
      </dsp:txBody>
      <dsp:txXfrm>
        <a:off x="2740440" y="2675895"/>
        <a:ext cx="2352004" cy="561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t>2015.08.12.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2465" y="4690269"/>
            <a:ext cx="537972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14015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09079" y="9378824"/>
            <a:ext cx="2914015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korlátozások és tiltások nem értelmezhetők teljes mértékben a vízbázisra. A jogszabály norma szövege és a részletes korlátozásokat és tiltásokat tartalmazó 5. melléklet nincs összhangban, az 5. melléklet elnagyolt, ugyanakkor </a:t>
            </a:r>
            <a:r>
              <a:rPr lang="hu-HU" dirty="0" err="1" smtClean="0"/>
              <a:t>kategórikus</a:t>
            </a:r>
            <a:r>
              <a:rPr lang="hu-HU" dirty="0" smtClean="0"/>
              <a:t> tiltásokat tartalmaz: nem ad lehetőséget a mérlegelésre. A legtöbb probléma a karsztos, és a települési környezetben található vízbázisok esetében, a belső és külső védőterületek kijelölésével kapcsolatban merül fel.</a:t>
            </a:r>
          </a:p>
          <a:p>
            <a:r>
              <a:rPr lang="hu-HU" dirty="0" smtClean="0"/>
              <a:t>A védőterületek kijelölését nagyon sok esetben maga a vízbázis tulajdonosa, az önkormányzat akadályozza meg, mert település fejlesztési elképzelései ellentétesek a vízbázis védelem érdekeivel, vagy a határozat végrehajtása olyan kompenzációs költségeket vet fel, amelyet soha nem fog tudni kigazdálkodni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0284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VT3 Láprétek, gyepek és fás-legelők természetvédelmi értékeinek védelme a Balaton-felvidéki Nemzeti Park Igazgatóság működési területén</a:t>
            </a:r>
          </a:p>
          <a:p>
            <a:r>
              <a:rPr lang="hu-HU" dirty="0" smtClean="0"/>
              <a:t>Pápakovácsi Atyapuszta láprét </a:t>
            </a:r>
            <a:r>
              <a:rPr lang="hu-HU" dirty="0" err="1" smtClean="0"/>
              <a:t>rekonstr</a:t>
            </a:r>
            <a:endParaRPr lang="hu-HU" dirty="0" smtClean="0"/>
          </a:p>
          <a:p>
            <a:r>
              <a:rPr lang="hu-HU" baseline="0" dirty="0" smtClean="0"/>
              <a:t>Köveskál Sásdi –rét vizes élőhely </a:t>
            </a:r>
            <a:r>
              <a:rPr lang="hu-HU" baseline="0" dirty="0" err="1" smtClean="0"/>
              <a:t>rek</a:t>
            </a:r>
            <a:r>
              <a:rPr lang="hu-HU" baseline="0" dirty="0" smtClean="0"/>
              <a:t>.</a:t>
            </a:r>
          </a:p>
          <a:p>
            <a:r>
              <a:rPr lang="hu-HU" baseline="0" dirty="0" smtClean="0"/>
              <a:t>Nemeshany Zergebogláros láprét és Sárkányrét vizes élőhely </a:t>
            </a:r>
            <a:r>
              <a:rPr lang="hu-HU" baseline="0" dirty="0" err="1" smtClean="0"/>
              <a:t>rek</a:t>
            </a:r>
            <a:r>
              <a:rPr lang="hu-HU" baseline="0" dirty="0" smtClean="0"/>
              <a:t>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4515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kördiagramok mérete az állatsűrűségre utal</a:t>
            </a:r>
            <a:r>
              <a:rPr lang="hu-HU" baseline="0" dirty="0" smtClean="0"/>
              <a:t>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3868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Kulcs ásott</a:t>
            </a:r>
            <a:r>
              <a:rPr lang="hu-HU" baseline="0" dirty="0" smtClean="0"/>
              <a:t> kútban olajszennyezés  +</a:t>
            </a:r>
          </a:p>
          <a:p>
            <a:r>
              <a:rPr lang="hu-HU" baseline="0" dirty="0" err="1" smtClean="0"/>
              <a:t>Vörösiszap</a:t>
            </a:r>
            <a:r>
              <a:rPr lang="hu-HU" baseline="0" dirty="0" smtClean="0"/>
              <a:t>???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0013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A: inert</a:t>
            </a:r>
          </a:p>
          <a:p>
            <a:r>
              <a:rPr lang="hu-HU" dirty="0" smtClean="0"/>
              <a:t>B. nem veszélyes: B1b</a:t>
            </a:r>
            <a:r>
              <a:rPr lang="hu-HU" baseline="0" dirty="0" smtClean="0"/>
              <a:t> alkategória: szervetlen</a:t>
            </a:r>
          </a:p>
          <a:p>
            <a:r>
              <a:rPr lang="hu-HU" baseline="0" dirty="0" smtClean="0"/>
              <a:t>	       B3: vegyes</a:t>
            </a:r>
          </a:p>
          <a:p>
            <a:r>
              <a:rPr lang="hu-HU" baseline="0" dirty="0" smtClean="0"/>
              <a:t>C: veszélyes hulladék</a:t>
            </a:r>
          </a:p>
          <a:p>
            <a:r>
              <a:rPr lang="hu-HU" baseline="0" dirty="0" smtClean="0"/>
              <a:t>Magas veszély: Ajka Avar</a:t>
            </a:r>
          </a:p>
          <a:p>
            <a:r>
              <a:rPr lang="hu-HU" baseline="0" dirty="0" smtClean="0"/>
              <a:t>Dunaújváros </a:t>
            </a:r>
            <a:r>
              <a:rPr lang="hu-HU" baseline="0" dirty="0" err="1" smtClean="0"/>
              <a:t>Terszol</a:t>
            </a:r>
            <a:r>
              <a:rPr lang="hu-HU" baseline="0" dirty="0" smtClean="0"/>
              <a:t>, Hamburger</a:t>
            </a:r>
          </a:p>
          <a:p>
            <a:r>
              <a:rPr lang="hu-HU" baseline="0" dirty="0" smtClean="0"/>
              <a:t>Várpalota MAL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5531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kt.1.6 Szabadbattyáni termálkarszt</a:t>
            </a:r>
          </a:p>
          <a:p>
            <a:r>
              <a:rPr lang="hu-H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sp.1.5.1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Marcal-völgy </a:t>
            </a:r>
            <a:endParaRPr lang="hu-HU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k.4.1</a:t>
            </a:r>
            <a:r>
              <a:rPr lang="hu-HU" dirty="0" smtClean="0"/>
              <a:t> </a:t>
            </a:r>
            <a:r>
              <a:rPr lang="hu-H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Dunántúli-középhegység - Hévízi-, Tapolcai-, Tapolcafő-források vízgyűjtője</a:t>
            </a:r>
            <a:r>
              <a:rPr lang="hu-HU" dirty="0" smtClean="0"/>
              <a:t> </a:t>
            </a:r>
          </a:p>
          <a:p>
            <a:r>
              <a:rPr lang="hu-H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k.1.1</a:t>
            </a:r>
            <a:r>
              <a:rPr lang="hu-HU" dirty="0" smtClean="0"/>
              <a:t> </a:t>
            </a:r>
            <a:r>
              <a:rPr lang="hu-H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Dunántúli-középhegység </a:t>
            </a:r>
            <a:r>
              <a:rPr lang="hu-H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-Veszprém</a:t>
            </a:r>
            <a:r>
              <a:rPr lang="hu-H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Várpalota, Vértes déli források vízgyűjtője</a:t>
            </a:r>
            <a:r>
              <a:rPr lang="hu-HU" dirty="0" smtClean="0"/>
              <a:t> </a:t>
            </a:r>
          </a:p>
          <a:p>
            <a:r>
              <a:rPr lang="hu-H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sh.1.1</a:t>
            </a:r>
            <a:r>
              <a:rPr lang="hu-HU" dirty="0" smtClean="0"/>
              <a:t> </a:t>
            </a:r>
            <a:r>
              <a:rPr lang="hu-H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Dunántúli-középhegység - Marcal-vízgyűjtő</a:t>
            </a:r>
            <a:r>
              <a:rPr lang="hu-HU" dirty="0" smtClean="0"/>
              <a:t> </a:t>
            </a:r>
          </a:p>
          <a:p>
            <a:r>
              <a:rPr lang="hu-H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sp.1.7.1</a:t>
            </a:r>
            <a:r>
              <a:rPr lang="hu-HU" dirty="0" smtClean="0"/>
              <a:t> </a:t>
            </a:r>
            <a:r>
              <a:rPr lang="hu-H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Séd-Nádor-Sárvíz-vízgyűjtő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5508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Az előző táblázathoz térképi megjelenítés</a:t>
            </a:r>
          </a:p>
          <a:p>
            <a:r>
              <a:rPr lang="hu-HU" dirty="0" smtClean="0"/>
              <a:t>A porózus és hegyvidéki, valamint a porózus termál víztestek</a:t>
            </a:r>
            <a:r>
              <a:rPr lang="hu-HU" baseline="0" dirty="0" smtClean="0"/>
              <a:t> mindegyike jó állapotban van, ezért erről térképet sem mutatunk.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9470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Az előző táblázathoz térképi megjelenítés</a:t>
            </a:r>
          </a:p>
          <a:p>
            <a:r>
              <a:rPr lang="hu-HU" dirty="0" smtClean="0"/>
              <a:t>A porózus és hegyvidéki, valamint a porózus termál víztestek</a:t>
            </a:r>
            <a:r>
              <a:rPr lang="hu-HU" baseline="0" dirty="0" smtClean="0"/>
              <a:t> mindegyike jó állapotban van, ezért erről térképet sem mutatunk.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6055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sérülékeny vízbázisokon jelenthetnek kockázatot az emberi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tevékenység mellett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természetes folyamatok és a prognosztizált éghajlatváltozásból eredő szélsőségek is.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9642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Sérülékeny, de még nem indult eljárás: Adony-dél, Adony-sziget, 3 db. Gemenc, Bölcske, Öskü, Fadd, Mórágy, Őcsény, Szekszárd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2021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2015.08.12.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2015.08.12.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>
                <a:solidFill>
                  <a:prstClr val="white"/>
                </a:solidFill>
              </a:rPr>
              <a:t>Mintacím szerkesztése</a:t>
            </a:r>
            <a:endParaRPr lang="hu-H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510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2015.08.12.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825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2015.08.12.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>
                <a:solidFill>
                  <a:prstClr val="white"/>
                </a:solidFill>
              </a:rPr>
              <a:t>Mintacím szerkesztése</a:t>
            </a:r>
            <a:endParaRPr lang="hu-H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066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2015.08.12.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438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2015.08.12.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293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6375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2015.08.12.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0990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2015.08.12.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3206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 smtClean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 smtClean="0"/>
              <a:t>Click to edit Alcím</a:t>
            </a:r>
          </a:p>
          <a:p>
            <a:pPr lvl="0"/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527005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2015.08.12.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2015.08.12.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2015.08.12.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2015.08.12.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2015.08.12.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2015.08.12.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 smtClean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 smtClean="0"/>
              <a:t>Click to edit Alcím</a:t>
            </a:r>
          </a:p>
          <a:p>
            <a:pPr lvl="0"/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t>2015.08.12.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2015.08.12.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251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emf"/><Relationship Id="rId4" Type="http://schemas.openxmlformats.org/officeDocument/2006/relationships/image" Target="../media/image3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zeink.hu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03648" y="332655"/>
            <a:ext cx="7416824" cy="5222775"/>
          </a:xfrm>
        </p:spPr>
        <p:txBody>
          <a:bodyPr/>
          <a:lstStyle/>
          <a:p>
            <a:r>
              <a:rPr lang="hu-HU" sz="2400" dirty="0"/>
              <a:t>A VÍZGYŰJTŐ - GAZDÁLKODÁSI TERV FELÜLVIZSGÁLATA 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TERÜLETI  </a:t>
            </a:r>
            <a:r>
              <a:rPr lang="hu-HU" sz="2400" dirty="0"/>
              <a:t>FÓRUM</a:t>
            </a:r>
            <a:br>
              <a:rPr lang="hu-HU" sz="2400" dirty="0"/>
            </a:b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/>
            </a:r>
            <a:br>
              <a:rPr lang="hu-HU" sz="2400" dirty="0"/>
            </a:br>
            <a:r>
              <a:rPr lang="hu-HU" sz="2200" dirty="0"/>
              <a:t>A felszín alatti vizeket érintő jelentős terhelések, hatásuk, és intézkedések </a:t>
            </a:r>
            <a:r>
              <a:rPr lang="hu-HU" sz="2200" dirty="0" smtClean="0"/>
              <a:t>a KDTVÍZIG területén</a:t>
            </a:r>
            <a:br>
              <a:rPr lang="hu-HU" sz="2200" dirty="0" smtClean="0"/>
            </a:br>
            <a:r>
              <a:rPr lang="hu-HU" sz="2400" dirty="0"/>
              <a:t/>
            </a:r>
            <a:br>
              <a:rPr lang="hu-HU" sz="2400" dirty="0"/>
            </a:br>
            <a:r>
              <a:rPr lang="hu-HU" sz="1800" i="1" dirty="0" smtClean="0"/>
              <a:t>Simon Hajnalka</a:t>
            </a:r>
            <a:r>
              <a:rPr lang="hu-HU" sz="1800" dirty="0" smtClean="0"/>
              <a:t/>
            </a:r>
            <a:br>
              <a:rPr lang="hu-HU" sz="1800" dirty="0" smtClean="0"/>
            </a:br>
            <a:r>
              <a:rPr lang="hu-HU" sz="1800" dirty="0" smtClean="0"/>
              <a:t>Közép-dunántúli vízügyi igazgatóság</a:t>
            </a:r>
            <a:endParaRPr lang="hu-HU" sz="18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270361"/>
            <a:ext cx="648072" cy="60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ovf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229200"/>
            <a:ext cx="6524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 descr="http://vpf.vizugy.hu/reg/ovf/genpic/kdtviziglogo1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272063"/>
            <a:ext cx="580390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TERÜLETHASZNÁLAT A Működési területen</a:t>
            </a:r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889142"/>
            <a:ext cx="4004179" cy="4510142"/>
          </a:xfrm>
          <a:prstGeom prst="rect">
            <a:avLst/>
          </a:prstGeom>
        </p:spPr>
      </p:pic>
      <p:graphicFrame>
        <p:nvGraphicFramePr>
          <p:cNvPr id="10" name="Diagram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2186131"/>
              </p:ext>
            </p:extLst>
          </p:nvPr>
        </p:nvGraphicFramePr>
        <p:xfrm>
          <a:off x="323849" y="1556792"/>
          <a:ext cx="4455933" cy="3626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323850" y="4867275"/>
            <a:ext cx="4103688" cy="1225550"/>
            <a:chOff x="204" y="3066"/>
            <a:chExt cx="2585" cy="772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204" y="3066"/>
              <a:ext cx="2585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204" y="3069"/>
              <a:ext cx="801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hu-HU" sz="11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Területhasználat</a:t>
              </a:r>
              <a:endPara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227" y="3268"/>
              <a:ext cx="136" cy="89"/>
            </a:xfrm>
            <a:custGeom>
              <a:avLst/>
              <a:gdLst>
                <a:gd name="T0" fmla="*/ 136 w 136"/>
                <a:gd name="T1" fmla="*/ 89 h 89"/>
                <a:gd name="T2" fmla="*/ 0 w 136"/>
                <a:gd name="T3" fmla="*/ 89 h 89"/>
                <a:gd name="T4" fmla="*/ 0 w 136"/>
                <a:gd name="T5" fmla="*/ 0 h 89"/>
                <a:gd name="T6" fmla="*/ 67 w 136"/>
                <a:gd name="T7" fmla="*/ 0 h 89"/>
                <a:gd name="T8" fmla="*/ 136 w 136"/>
                <a:gd name="T9" fmla="*/ 0 h 89"/>
                <a:gd name="T10" fmla="*/ 136 w 136"/>
                <a:gd name="T11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89">
                  <a:moveTo>
                    <a:pt x="136" y="89"/>
                  </a:moveTo>
                  <a:lnTo>
                    <a:pt x="0" y="89"/>
                  </a:lnTo>
                  <a:lnTo>
                    <a:pt x="0" y="0"/>
                  </a:lnTo>
                  <a:lnTo>
                    <a:pt x="67" y="0"/>
                  </a:lnTo>
                  <a:lnTo>
                    <a:pt x="136" y="0"/>
                  </a:lnTo>
                  <a:lnTo>
                    <a:pt x="136" y="89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441" y="3267"/>
              <a:ext cx="446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hu-H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Belterület</a:t>
              </a:r>
              <a:endPara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227" y="3426"/>
              <a:ext cx="136" cy="89"/>
            </a:xfrm>
            <a:custGeom>
              <a:avLst/>
              <a:gdLst>
                <a:gd name="T0" fmla="*/ 136 w 136"/>
                <a:gd name="T1" fmla="*/ 89 h 89"/>
                <a:gd name="T2" fmla="*/ 0 w 136"/>
                <a:gd name="T3" fmla="*/ 89 h 89"/>
                <a:gd name="T4" fmla="*/ 0 w 136"/>
                <a:gd name="T5" fmla="*/ 0 h 89"/>
                <a:gd name="T6" fmla="*/ 67 w 136"/>
                <a:gd name="T7" fmla="*/ 0 h 89"/>
                <a:gd name="T8" fmla="*/ 136 w 136"/>
                <a:gd name="T9" fmla="*/ 0 h 89"/>
                <a:gd name="T10" fmla="*/ 136 w 136"/>
                <a:gd name="T11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89">
                  <a:moveTo>
                    <a:pt x="136" y="89"/>
                  </a:moveTo>
                  <a:lnTo>
                    <a:pt x="0" y="89"/>
                  </a:lnTo>
                  <a:lnTo>
                    <a:pt x="0" y="0"/>
                  </a:lnTo>
                  <a:lnTo>
                    <a:pt x="67" y="0"/>
                  </a:lnTo>
                  <a:lnTo>
                    <a:pt x="136" y="0"/>
                  </a:lnTo>
                  <a:lnTo>
                    <a:pt x="136" y="89"/>
                  </a:lnTo>
                  <a:close/>
                </a:path>
              </a:pathLst>
            </a:custGeom>
            <a:solidFill>
              <a:srgbClr val="FCF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441" y="3424"/>
              <a:ext cx="340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hu-H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Szántó</a:t>
              </a:r>
              <a:endPara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227" y="3582"/>
              <a:ext cx="136" cy="91"/>
            </a:xfrm>
            <a:custGeom>
              <a:avLst/>
              <a:gdLst>
                <a:gd name="T0" fmla="*/ 136 w 136"/>
                <a:gd name="T1" fmla="*/ 91 h 91"/>
                <a:gd name="T2" fmla="*/ 0 w 136"/>
                <a:gd name="T3" fmla="*/ 91 h 91"/>
                <a:gd name="T4" fmla="*/ 0 w 136"/>
                <a:gd name="T5" fmla="*/ 0 h 91"/>
                <a:gd name="T6" fmla="*/ 67 w 136"/>
                <a:gd name="T7" fmla="*/ 0 h 91"/>
                <a:gd name="T8" fmla="*/ 136 w 136"/>
                <a:gd name="T9" fmla="*/ 0 h 91"/>
                <a:gd name="T10" fmla="*/ 136 w 136"/>
                <a:gd name="T11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91">
                  <a:moveTo>
                    <a:pt x="136" y="91"/>
                  </a:moveTo>
                  <a:lnTo>
                    <a:pt x="0" y="91"/>
                  </a:lnTo>
                  <a:lnTo>
                    <a:pt x="0" y="0"/>
                  </a:lnTo>
                  <a:lnTo>
                    <a:pt x="67" y="0"/>
                  </a:lnTo>
                  <a:lnTo>
                    <a:pt x="136" y="0"/>
                  </a:lnTo>
                  <a:lnTo>
                    <a:pt x="136" y="91"/>
                  </a:lnTo>
                  <a:close/>
                </a:path>
              </a:pathLst>
            </a:custGeom>
            <a:solidFill>
              <a:srgbClr val="FFD3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>
              <a:off x="441" y="3581"/>
              <a:ext cx="841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hu-HU" sz="1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Szőlő, gyümölcsös</a:t>
              </a:r>
              <a:endParaRPr kumimoji="0" lang="hu-HU" altLang="hu-H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227" y="3740"/>
              <a:ext cx="136" cy="89"/>
            </a:xfrm>
            <a:custGeom>
              <a:avLst/>
              <a:gdLst>
                <a:gd name="T0" fmla="*/ 136 w 136"/>
                <a:gd name="T1" fmla="*/ 89 h 89"/>
                <a:gd name="T2" fmla="*/ 0 w 136"/>
                <a:gd name="T3" fmla="*/ 89 h 89"/>
                <a:gd name="T4" fmla="*/ 0 w 136"/>
                <a:gd name="T5" fmla="*/ 0 h 89"/>
                <a:gd name="T6" fmla="*/ 67 w 136"/>
                <a:gd name="T7" fmla="*/ 0 h 89"/>
                <a:gd name="T8" fmla="*/ 136 w 136"/>
                <a:gd name="T9" fmla="*/ 0 h 89"/>
                <a:gd name="T10" fmla="*/ 136 w 136"/>
                <a:gd name="T11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89">
                  <a:moveTo>
                    <a:pt x="136" y="89"/>
                  </a:moveTo>
                  <a:lnTo>
                    <a:pt x="0" y="89"/>
                  </a:lnTo>
                  <a:lnTo>
                    <a:pt x="0" y="0"/>
                  </a:lnTo>
                  <a:lnTo>
                    <a:pt x="67" y="0"/>
                  </a:lnTo>
                  <a:lnTo>
                    <a:pt x="136" y="0"/>
                  </a:lnTo>
                  <a:lnTo>
                    <a:pt x="136" y="89"/>
                  </a:lnTo>
                  <a:close/>
                </a:path>
              </a:pathLst>
            </a:custGeom>
            <a:solidFill>
              <a:srgbClr val="D3FF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2" name="Rectangle 13"/>
            <p:cNvSpPr>
              <a:spLocks noChangeArrowheads="1"/>
            </p:cNvSpPr>
            <p:nvPr/>
          </p:nvSpPr>
          <p:spPr bwMode="auto">
            <a:xfrm>
              <a:off x="441" y="3739"/>
              <a:ext cx="499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hu-H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Rét, legelő</a:t>
              </a:r>
              <a:endPara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1336" y="3268"/>
              <a:ext cx="135" cy="89"/>
            </a:xfrm>
            <a:custGeom>
              <a:avLst/>
              <a:gdLst>
                <a:gd name="T0" fmla="*/ 135 w 135"/>
                <a:gd name="T1" fmla="*/ 89 h 89"/>
                <a:gd name="T2" fmla="*/ 0 w 135"/>
                <a:gd name="T3" fmla="*/ 89 h 89"/>
                <a:gd name="T4" fmla="*/ 0 w 135"/>
                <a:gd name="T5" fmla="*/ 0 h 89"/>
                <a:gd name="T6" fmla="*/ 67 w 135"/>
                <a:gd name="T7" fmla="*/ 0 h 89"/>
                <a:gd name="T8" fmla="*/ 135 w 135"/>
                <a:gd name="T9" fmla="*/ 0 h 89"/>
                <a:gd name="T10" fmla="*/ 135 w 135"/>
                <a:gd name="T11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89">
                  <a:moveTo>
                    <a:pt x="135" y="89"/>
                  </a:moveTo>
                  <a:lnTo>
                    <a:pt x="0" y="89"/>
                  </a:lnTo>
                  <a:lnTo>
                    <a:pt x="0" y="0"/>
                  </a:lnTo>
                  <a:lnTo>
                    <a:pt x="67" y="0"/>
                  </a:lnTo>
                  <a:lnTo>
                    <a:pt x="135" y="0"/>
                  </a:lnTo>
                  <a:lnTo>
                    <a:pt x="135" y="89"/>
                  </a:lnTo>
                  <a:close/>
                </a:path>
              </a:pathLst>
            </a:custGeom>
            <a:solidFill>
              <a:srgbClr val="E6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4" name="Rectangle 15"/>
            <p:cNvSpPr>
              <a:spLocks noChangeArrowheads="1"/>
            </p:cNvSpPr>
            <p:nvPr/>
          </p:nvSpPr>
          <p:spPr bwMode="auto">
            <a:xfrm>
              <a:off x="1550" y="3267"/>
              <a:ext cx="1349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hu-H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Vegyes mezőgazdasági terület</a:t>
              </a:r>
              <a:endPara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1336" y="3426"/>
              <a:ext cx="135" cy="89"/>
            </a:xfrm>
            <a:custGeom>
              <a:avLst/>
              <a:gdLst>
                <a:gd name="T0" fmla="*/ 135 w 135"/>
                <a:gd name="T1" fmla="*/ 89 h 89"/>
                <a:gd name="T2" fmla="*/ 0 w 135"/>
                <a:gd name="T3" fmla="*/ 89 h 89"/>
                <a:gd name="T4" fmla="*/ 0 w 135"/>
                <a:gd name="T5" fmla="*/ 0 h 89"/>
                <a:gd name="T6" fmla="*/ 67 w 135"/>
                <a:gd name="T7" fmla="*/ 0 h 89"/>
                <a:gd name="T8" fmla="*/ 135 w 135"/>
                <a:gd name="T9" fmla="*/ 0 h 89"/>
                <a:gd name="T10" fmla="*/ 135 w 135"/>
                <a:gd name="T11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89">
                  <a:moveTo>
                    <a:pt x="135" y="89"/>
                  </a:moveTo>
                  <a:lnTo>
                    <a:pt x="0" y="89"/>
                  </a:lnTo>
                  <a:lnTo>
                    <a:pt x="0" y="0"/>
                  </a:lnTo>
                  <a:lnTo>
                    <a:pt x="67" y="0"/>
                  </a:lnTo>
                  <a:lnTo>
                    <a:pt x="135" y="0"/>
                  </a:lnTo>
                  <a:lnTo>
                    <a:pt x="135" y="89"/>
                  </a:lnTo>
                  <a:close/>
                </a:path>
              </a:pathLst>
            </a:custGeom>
            <a:solidFill>
              <a:srgbClr val="98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6" name="Rectangle 17"/>
            <p:cNvSpPr>
              <a:spLocks noChangeArrowheads="1"/>
            </p:cNvSpPr>
            <p:nvPr/>
          </p:nvSpPr>
          <p:spPr bwMode="auto">
            <a:xfrm>
              <a:off x="1550" y="3424"/>
              <a:ext cx="24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hu-H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Erdő</a:t>
              </a:r>
              <a:endPara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1336" y="3582"/>
              <a:ext cx="135" cy="91"/>
            </a:xfrm>
            <a:custGeom>
              <a:avLst/>
              <a:gdLst>
                <a:gd name="T0" fmla="*/ 135 w 135"/>
                <a:gd name="T1" fmla="*/ 91 h 91"/>
                <a:gd name="T2" fmla="*/ 0 w 135"/>
                <a:gd name="T3" fmla="*/ 91 h 91"/>
                <a:gd name="T4" fmla="*/ 0 w 135"/>
                <a:gd name="T5" fmla="*/ 0 h 91"/>
                <a:gd name="T6" fmla="*/ 67 w 135"/>
                <a:gd name="T7" fmla="*/ 0 h 91"/>
                <a:gd name="T8" fmla="*/ 135 w 135"/>
                <a:gd name="T9" fmla="*/ 0 h 91"/>
                <a:gd name="T10" fmla="*/ 135 w 135"/>
                <a:gd name="T11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91">
                  <a:moveTo>
                    <a:pt x="135" y="91"/>
                  </a:moveTo>
                  <a:lnTo>
                    <a:pt x="0" y="91"/>
                  </a:lnTo>
                  <a:lnTo>
                    <a:pt x="0" y="0"/>
                  </a:lnTo>
                  <a:lnTo>
                    <a:pt x="67" y="0"/>
                  </a:lnTo>
                  <a:lnTo>
                    <a:pt x="135" y="0"/>
                  </a:lnTo>
                  <a:lnTo>
                    <a:pt x="135" y="91"/>
                  </a:lnTo>
                  <a:close/>
                </a:path>
              </a:pathLst>
            </a:custGeom>
            <a:solidFill>
              <a:srgbClr val="6699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8" name="Rectangle 19"/>
            <p:cNvSpPr>
              <a:spLocks noChangeArrowheads="1"/>
            </p:cNvSpPr>
            <p:nvPr/>
          </p:nvSpPr>
          <p:spPr bwMode="auto">
            <a:xfrm>
              <a:off x="1550" y="3581"/>
              <a:ext cx="721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hu-H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Vizenyős terület</a:t>
              </a:r>
              <a:endPara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Freeform 20"/>
            <p:cNvSpPr>
              <a:spLocks/>
            </p:cNvSpPr>
            <p:nvPr/>
          </p:nvSpPr>
          <p:spPr bwMode="auto">
            <a:xfrm>
              <a:off x="1336" y="3740"/>
              <a:ext cx="135" cy="89"/>
            </a:xfrm>
            <a:custGeom>
              <a:avLst/>
              <a:gdLst>
                <a:gd name="T0" fmla="*/ 135 w 135"/>
                <a:gd name="T1" fmla="*/ 89 h 89"/>
                <a:gd name="T2" fmla="*/ 0 w 135"/>
                <a:gd name="T3" fmla="*/ 89 h 89"/>
                <a:gd name="T4" fmla="*/ 0 w 135"/>
                <a:gd name="T5" fmla="*/ 0 h 89"/>
                <a:gd name="T6" fmla="*/ 67 w 135"/>
                <a:gd name="T7" fmla="*/ 0 h 89"/>
                <a:gd name="T8" fmla="*/ 135 w 135"/>
                <a:gd name="T9" fmla="*/ 0 h 89"/>
                <a:gd name="T10" fmla="*/ 135 w 135"/>
                <a:gd name="T11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89">
                  <a:moveTo>
                    <a:pt x="135" y="89"/>
                  </a:moveTo>
                  <a:lnTo>
                    <a:pt x="0" y="89"/>
                  </a:lnTo>
                  <a:lnTo>
                    <a:pt x="0" y="0"/>
                  </a:lnTo>
                  <a:lnTo>
                    <a:pt x="67" y="0"/>
                  </a:lnTo>
                  <a:lnTo>
                    <a:pt x="135" y="0"/>
                  </a:lnTo>
                  <a:lnTo>
                    <a:pt x="135" y="89"/>
                  </a:lnTo>
                  <a:close/>
                </a:path>
              </a:pathLst>
            </a:custGeom>
            <a:solidFill>
              <a:srgbClr val="73B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30" name="Rectangle 21"/>
            <p:cNvSpPr>
              <a:spLocks noChangeArrowheads="1"/>
            </p:cNvSpPr>
            <p:nvPr/>
          </p:nvSpPr>
          <p:spPr bwMode="auto">
            <a:xfrm>
              <a:off x="1550" y="3739"/>
              <a:ext cx="711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hu-H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Álló- és folyóvíz</a:t>
              </a:r>
              <a:endPara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églalap 6"/>
          <p:cNvSpPr/>
          <p:nvPr/>
        </p:nvSpPr>
        <p:spPr>
          <a:xfrm>
            <a:off x="159909" y="1231457"/>
            <a:ext cx="8383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 víztestek diffúz szennyezésből származó terhelésének becslésekor a területhasználatokat is szükséges figyelembe venni:</a:t>
            </a:r>
          </a:p>
        </p:txBody>
      </p:sp>
    </p:spTree>
    <p:extLst>
      <p:ext uri="{BB962C8B-B14F-4D97-AF65-F5344CB8AC3E}">
        <p14:creationId xmlns:p14="http://schemas.microsoft.com/office/powerpoint/2010/main" val="249034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436379" cy="864096"/>
          </a:xfrm>
        </p:spPr>
        <p:txBody>
          <a:bodyPr/>
          <a:lstStyle/>
          <a:p>
            <a:r>
              <a:rPr lang="hu-HU" dirty="0"/>
              <a:t>DIFFÚZ szennyező források</a:t>
            </a:r>
            <a:br>
              <a:rPr lang="hu-HU" dirty="0"/>
            </a:br>
            <a:r>
              <a:rPr lang="hu-HU" dirty="0" smtClean="0"/>
              <a:t>NITRÁTTERHELÉS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6" y="1412775"/>
            <a:ext cx="4403880" cy="489649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10" y="5445224"/>
            <a:ext cx="3575954" cy="936104"/>
          </a:xfrm>
          <a:prstGeom prst="rect">
            <a:avLst/>
          </a:prstGeom>
          <a:noFill/>
          <a:ln w="31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539553" y="1484784"/>
            <a:ext cx="3888432" cy="3739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hu-HU" sz="1600" dirty="0"/>
              <a:t>A </a:t>
            </a:r>
            <a:r>
              <a:rPr lang="hu-HU" sz="1600" b="1" dirty="0"/>
              <a:t>diffúz szennyezések </a:t>
            </a:r>
            <a:r>
              <a:rPr lang="hu-HU" sz="1600" dirty="0"/>
              <a:t>nagy területről érkeznek kis koncentrációban, a kibocsátások térbeli elhelyezkedése elszórt és pontosan nem ismert. Az emissziók valamilyen intenzív területhasználat (mezőgazdaság, település) következményei. Bár az egyes (lokális) kibocsátások mértéke önmagában kicsi, hatásuk a vizekre összegződve jelentkezik. </a:t>
            </a:r>
            <a:endParaRPr lang="hu-HU" sz="1600" b="1" dirty="0"/>
          </a:p>
        </p:txBody>
      </p:sp>
    </p:spTree>
    <p:extLst>
      <p:ext uri="{BB962C8B-B14F-4D97-AF65-F5344CB8AC3E}">
        <p14:creationId xmlns:p14="http://schemas.microsoft.com/office/powerpoint/2010/main" val="474205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796419" cy="864096"/>
          </a:xfrm>
        </p:spPr>
        <p:txBody>
          <a:bodyPr>
            <a:normAutofit/>
          </a:bodyPr>
          <a:lstStyle/>
          <a:p>
            <a:r>
              <a:rPr lang="hu-HU" dirty="0"/>
              <a:t>DIFFÚZ </a:t>
            </a:r>
            <a:r>
              <a:rPr lang="hu-HU" dirty="0" smtClean="0"/>
              <a:t>szennyező </a:t>
            </a:r>
            <a:r>
              <a:rPr lang="hu-HU" dirty="0"/>
              <a:t>források</a:t>
            </a:r>
            <a:br>
              <a:rPr lang="hu-HU" dirty="0"/>
            </a:br>
            <a:r>
              <a:rPr lang="hu-HU" dirty="0" smtClean="0"/>
              <a:t>Csatornázatlan települések </a:t>
            </a:r>
            <a:endParaRPr lang="hu-H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/>
          <a:srcRect/>
          <a:stretch/>
        </p:blipFill>
        <p:spPr bwMode="auto">
          <a:xfrm>
            <a:off x="4716016" y="6590407"/>
            <a:ext cx="3672408" cy="150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Tábláza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330995"/>
              </p:ext>
            </p:extLst>
          </p:nvPr>
        </p:nvGraphicFramePr>
        <p:xfrm>
          <a:off x="1763688" y="1484784"/>
          <a:ext cx="6211410" cy="2451735"/>
        </p:xfrm>
        <a:graphic>
          <a:graphicData uri="http://schemas.openxmlformats.org/drawingml/2006/table">
            <a:tbl>
              <a:tblPr/>
              <a:tblGrid>
                <a:gridCol w="5376262"/>
                <a:gridCol w="835148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Összes település (db)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Összes lakás (db)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438603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Összes </a:t>
                      </a:r>
                      <a:r>
                        <a:rPr lang="hu-H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lakos </a:t>
                      </a:r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(fő)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1024965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Csatornázott település (db)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Csatornázatlan település (db)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143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Csatornázatlan lakás (db)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42849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Csatornázatlan </a:t>
                      </a:r>
                      <a:r>
                        <a:rPr lang="hu-H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lakos (</a:t>
                      </a:r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fő)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97446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Csatornázott településen nem bekötött lakások (db)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42191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Csatornázott településen gyűjtőhálózatra nem kötött </a:t>
                      </a:r>
                      <a:r>
                        <a:rPr lang="hu-H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lakos </a:t>
                      </a:r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(fő)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52317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Csatornázott település bekötött lakások(db)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353563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Csatornázott település </a:t>
                      </a:r>
                      <a:r>
                        <a:rPr lang="hu-H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gyűjtőhálózatra </a:t>
                      </a:r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kötött </a:t>
                      </a:r>
                      <a:r>
                        <a:rPr lang="hu-H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lakos </a:t>
                      </a:r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(fő)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824300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Diagram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746073"/>
              </p:ext>
            </p:extLst>
          </p:nvPr>
        </p:nvGraphicFramePr>
        <p:xfrm>
          <a:off x="29265" y="4118105"/>
          <a:ext cx="4470727" cy="2547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Diagram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9144913"/>
              </p:ext>
            </p:extLst>
          </p:nvPr>
        </p:nvGraphicFramePr>
        <p:xfrm>
          <a:off x="4716016" y="4118106"/>
          <a:ext cx="4392488" cy="2547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8148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796419" cy="864096"/>
          </a:xfrm>
        </p:spPr>
        <p:txBody>
          <a:bodyPr>
            <a:normAutofit/>
          </a:bodyPr>
          <a:lstStyle/>
          <a:p>
            <a:r>
              <a:rPr lang="hu-HU" dirty="0"/>
              <a:t>Pontszerű szennyező források</a:t>
            </a:r>
            <a:br>
              <a:rPr lang="hu-HU" dirty="0"/>
            </a:br>
            <a:r>
              <a:rPr lang="hu-HU" dirty="0"/>
              <a:t>Mezőgazdasági pontszerű szennyezések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090542"/>
            <a:ext cx="2559440" cy="1112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40782"/>
            <a:ext cx="4167274" cy="4729186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  <p:graphicFrame>
        <p:nvGraphicFramePr>
          <p:cNvPr id="7" name="Tábláza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123543"/>
              </p:ext>
            </p:extLst>
          </p:nvPr>
        </p:nvGraphicFramePr>
        <p:xfrm>
          <a:off x="70595" y="2463764"/>
          <a:ext cx="4824536" cy="1957956"/>
        </p:xfrm>
        <a:graphic>
          <a:graphicData uri="http://schemas.openxmlformats.org/drawingml/2006/table">
            <a:tbl>
              <a:tblPr/>
              <a:tblGrid>
                <a:gridCol w="1117847"/>
                <a:gridCol w="769313"/>
                <a:gridCol w="559500"/>
                <a:gridCol w="489563"/>
                <a:gridCol w="559500"/>
                <a:gridCol w="629438"/>
                <a:gridCol w="699375"/>
              </a:tblGrid>
              <a:tr h="326326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Alegység neve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Szarvasmarha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Kecske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Sertés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Baromfi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Összesen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6326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Sió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30618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8101,2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128,85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45277,5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22189,41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106314,96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6326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Kapos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19420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2776,35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79,65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89846,7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71062,9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183185,6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6326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Észak-Mezőföld és Keleti-Bakony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21518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21912,6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205,65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38460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13285,27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95381,52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6326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Velencei-tó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530,55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5491,5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1289,16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9921,56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6326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Balaton közvetlen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15155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4716,45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114,3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8306,71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31997,46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055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796419" cy="864096"/>
          </a:xfrm>
        </p:spPr>
        <p:txBody>
          <a:bodyPr>
            <a:normAutofit/>
          </a:bodyPr>
          <a:lstStyle/>
          <a:p>
            <a:r>
              <a:rPr lang="hu-HU" dirty="0"/>
              <a:t>Pontszerű szennyező </a:t>
            </a:r>
            <a:r>
              <a:rPr lang="hu-HU" dirty="0" smtClean="0"/>
              <a:t>források</a:t>
            </a: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Bányászat</a:t>
            </a:r>
            <a:endParaRPr lang="hu-H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272663"/>
            <a:ext cx="3042260" cy="1319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1363093"/>
            <a:ext cx="3782512" cy="3722091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Bányatelek 173 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Fluidum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 db</a:t>
            </a:r>
            <a:endParaRPr lang="hu-H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Szén és tőzeg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11 </a:t>
            </a: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Érc 5 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Kőbánya 74 db</a:t>
            </a:r>
            <a:endParaRPr lang="hu-H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Építőanyag 78 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Egyéb nyersanyag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 </a:t>
            </a: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db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712" y="1473235"/>
            <a:ext cx="4748486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7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156459" cy="864096"/>
          </a:xfrm>
        </p:spPr>
        <p:txBody>
          <a:bodyPr>
            <a:normAutofit/>
          </a:bodyPr>
          <a:lstStyle/>
          <a:p>
            <a:r>
              <a:rPr lang="hu-HU" dirty="0"/>
              <a:t>Pontszerű szennyező </a:t>
            </a:r>
            <a:r>
              <a:rPr lang="hu-HU" dirty="0" smtClean="0"/>
              <a:t>források	</a:t>
            </a:r>
            <a:br>
              <a:rPr lang="hu-HU" dirty="0" smtClean="0"/>
            </a:br>
            <a:r>
              <a:rPr lang="hu-HU" dirty="0" smtClean="0"/>
              <a:t>SZENNYEZETT </a:t>
            </a:r>
            <a:r>
              <a:rPr lang="hu-HU" dirty="0"/>
              <a:t>TERÜLETEK ÉS </a:t>
            </a:r>
            <a:r>
              <a:rPr lang="hu-HU" dirty="0" smtClean="0"/>
              <a:t>KÁRESEMÉNYEK  </a:t>
            </a:r>
            <a:endParaRPr lang="hu-HU" dirty="0"/>
          </a:p>
        </p:txBody>
      </p:sp>
      <p:sp>
        <p:nvSpPr>
          <p:cNvPr id="11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1363094"/>
            <a:ext cx="3826768" cy="4958390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Szennyezett területek száma 73 db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Vízbázis védőterületet érint 7 db </a:t>
            </a:r>
          </a:p>
          <a:p>
            <a:r>
              <a:rPr lang="hu-H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Szennyezési csóvák helyzetéről, változásáról kevés </a:t>
            </a:r>
            <a:r>
              <a:rPr lang="hu-HU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info</a:t>
            </a:r>
            <a:r>
              <a:rPr lang="hu-H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van (kb. 40 %).</a:t>
            </a:r>
          </a:p>
          <a:p>
            <a:endParaRPr lang="hu-H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hu-H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hu-H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hu-H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hu-H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hu-H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hu-H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hu-H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hu-H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2010-2012 között bekövetkezett környezeti káresemény 31 db</a:t>
            </a:r>
          </a:p>
          <a:p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Érintett víztestek: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Állóvíz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víztest 9 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Vízfolyás víztest 21 db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felszín alatti víztest 1 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hu-HU" sz="1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380316"/>
            <a:ext cx="4438157" cy="4941168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>
                <a:lumMod val="75000"/>
              </a:schemeClr>
            </a:solidFill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11" y="4761047"/>
            <a:ext cx="1846680" cy="1125480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>
                <a:lumMod val="75000"/>
              </a:schemeClr>
            </a:solidFill>
          </a:ln>
          <a:effectLst/>
        </p:spPr>
      </p:pic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664368" y="2786063"/>
            <a:ext cx="2108201" cy="2366964"/>
            <a:chOff x="484" y="1341"/>
            <a:chExt cx="1328" cy="1491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519" y="1925"/>
              <a:ext cx="1293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484" y="1341"/>
              <a:ext cx="751" cy="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hu-HU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Szennyezett területek</a:t>
              </a:r>
              <a:endPara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502" y="1502"/>
              <a:ext cx="106" cy="72"/>
            </a:xfrm>
            <a:custGeom>
              <a:avLst/>
              <a:gdLst>
                <a:gd name="T0" fmla="*/ 106 w 106"/>
                <a:gd name="T1" fmla="*/ 72 h 72"/>
                <a:gd name="T2" fmla="*/ 0 w 106"/>
                <a:gd name="T3" fmla="*/ 72 h 72"/>
                <a:gd name="T4" fmla="*/ 0 w 106"/>
                <a:gd name="T5" fmla="*/ 0 h 72"/>
                <a:gd name="T6" fmla="*/ 54 w 106"/>
                <a:gd name="T7" fmla="*/ 0 h 72"/>
                <a:gd name="T8" fmla="*/ 106 w 106"/>
                <a:gd name="T9" fmla="*/ 0 h 72"/>
                <a:gd name="T10" fmla="*/ 106 w 106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72">
                  <a:moveTo>
                    <a:pt x="106" y="72"/>
                  </a:moveTo>
                  <a:lnTo>
                    <a:pt x="0" y="72"/>
                  </a:lnTo>
                  <a:lnTo>
                    <a:pt x="0" y="0"/>
                  </a:lnTo>
                  <a:lnTo>
                    <a:pt x="54" y="0"/>
                  </a:lnTo>
                  <a:lnTo>
                    <a:pt x="106" y="0"/>
                  </a:lnTo>
                  <a:lnTo>
                    <a:pt x="106" y="72"/>
                  </a:lnTo>
                  <a:close/>
                </a:path>
              </a:pathLst>
            </a:custGeom>
            <a:solidFill>
              <a:srgbClr val="E6E600"/>
            </a:solidFill>
            <a:ln w="6350">
              <a:solidFill>
                <a:srgbClr val="6E6E6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670" y="1502"/>
              <a:ext cx="825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hu-HU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Toxikus fémek és elemek</a:t>
              </a:r>
              <a:endParaRPr kumimoji="0" lang="hu-HU" altLang="hu-H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502" y="1629"/>
              <a:ext cx="106" cy="72"/>
            </a:xfrm>
            <a:custGeom>
              <a:avLst/>
              <a:gdLst>
                <a:gd name="T0" fmla="*/ 106 w 106"/>
                <a:gd name="T1" fmla="*/ 72 h 72"/>
                <a:gd name="T2" fmla="*/ 0 w 106"/>
                <a:gd name="T3" fmla="*/ 72 h 72"/>
                <a:gd name="T4" fmla="*/ 0 w 106"/>
                <a:gd name="T5" fmla="*/ 0 h 72"/>
                <a:gd name="T6" fmla="*/ 54 w 106"/>
                <a:gd name="T7" fmla="*/ 0 h 72"/>
                <a:gd name="T8" fmla="*/ 106 w 106"/>
                <a:gd name="T9" fmla="*/ 0 h 72"/>
                <a:gd name="T10" fmla="*/ 106 w 106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72">
                  <a:moveTo>
                    <a:pt x="106" y="72"/>
                  </a:moveTo>
                  <a:lnTo>
                    <a:pt x="0" y="72"/>
                  </a:lnTo>
                  <a:lnTo>
                    <a:pt x="0" y="0"/>
                  </a:lnTo>
                  <a:lnTo>
                    <a:pt x="54" y="0"/>
                  </a:lnTo>
                  <a:lnTo>
                    <a:pt x="106" y="0"/>
                  </a:lnTo>
                  <a:lnTo>
                    <a:pt x="106" y="72"/>
                  </a:lnTo>
                  <a:close/>
                </a:path>
              </a:pathLst>
            </a:custGeom>
            <a:solidFill>
              <a:srgbClr val="FF5500"/>
            </a:solidFill>
            <a:ln w="6350">
              <a:solidFill>
                <a:srgbClr val="6E6E6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670" y="1628"/>
              <a:ext cx="890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hu-HU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Illékony szerves oldószerek</a:t>
              </a:r>
              <a:endParaRPr kumimoji="0" lang="hu-HU" altLang="hu-H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502" y="1755"/>
              <a:ext cx="106" cy="73"/>
            </a:xfrm>
            <a:custGeom>
              <a:avLst/>
              <a:gdLst>
                <a:gd name="T0" fmla="*/ 106 w 106"/>
                <a:gd name="T1" fmla="*/ 73 h 73"/>
                <a:gd name="T2" fmla="*/ 0 w 106"/>
                <a:gd name="T3" fmla="*/ 73 h 73"/>
                <a:gd name="T4" fmla="*/ 0 w 106"/>
                <a:gd name="T5" fmla="*/ 0 h 73"/>
                <a:gd name="T6" fmla="*/ 54 w 106"/>
                <a:gd name="T7" fmla="*/ 0 h 73"/>
                <a:gd name="T8" fmla="*/ 106 w 106"/>
                <a:gd name="T9" fmla="*/ 0 h 73"/>
                <a:gd name="T10" fmla="*/ 106 w 106"/>
                <a:gd name="T1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73">
                  <a:moveTo>
                    <a:pt x="106" y="73"/>
                  </a:moveTo>
                  <a:lnTo>
                    <a:pt x="0" y="73"/>
                  </a:lnTo>
                  <a:lnTo>
                    <a:pt x="0" y="0"/>
                  </a:lnTo>
                  <a:lnTo>
                    <a:pt x="54" y="0"/>
                  </a:lnTo>
                  <a:lnTo>
                    <a:pt x="106" y="0"/>
                  </a:lnTo>
                  <a:lnTo>
                    <a:pt x="106" y="73"/>
                  </a:lnTo>
                  <a:close/>
                </a:path>
              </a:pathLst>
            </a:custGeom>
            <a:solidFill>
              <a:srgbClr val="828282"/>
            </a:solidFill>
            <a:ln w="6350">
              <a:solidFill>
                <a:srgbClr val="6E6E6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670" y="1756"/>
              <a:ext cx="537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hu-HU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Szénhidrogének</a:t>
              </a:r>
              <a:endPara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502" y="1881"/>
              <a:ext cx="106" cy="73"/>
            </a:xfrm>
            <a:custGeom>
              <a:avLst/>
              <a:gdLst>
                <a:gd name="T0" fmla="*/ 106 w 106"/>
                <a:gd name="T1" fmla="*/ 73 h 73"/>
                <a:gd name="T2" fmla="*/ 0 w 106"/>
                <a:gd name="T3" fmla="*/ 73 h 73"/>
                <a:gd name="T4" fmla="*/ 0 w 106"/>
                <a:gd name="T5" fmla="*/ 0 h 73"/>
                <a:gd name="T6" fmla="*/ 54 w 106"/>
                <a:gd name="T7" fmla="*/ 0 h 73"/>
                <a:gd name="T8" fmla="*/ 106 w 106"/>
                <a:gd name="T9" fmla="*/ 0 h 73"/>
                <a:gd name="T10" fmla="*/ 106 w 106"/>
                <a:gd name="T1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73">
                  <a:moveTo>
                    <a:pt x="106" y="73"/>
                  </a:moveTo>
                  <a:lnTo>
                    <a:pt x="0" y="73"/>
                  </a:lnTo>
                  <a:lnTo>
                    <a:pt x="0" y="0"/>
                  </a:lnTo>
                  <a:lnTo>
                    <a:pt x="54" y="0"/>
                  </a:lnTo>
                  <a:lnTo>
                    <a:pt x="106" y="0"/>
                  </a:lnTo>
                  <a:lnTo>
                    <a:pt x="106" y="73"/>
                  </a:lnTo>
                  <a:close/>
                </a:path>
              </a:pathLst>
            </a:custGeom>
            <a:solidFill>
              <a:srgbClr val="00C5FF"/>
            </a:solidFill>
            <a:ln w="6350">
              <a:solidFill>
                <a:srgbClr val="6E6E6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670" y="1882"/>
              <a:ext cx="1081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hu-HU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Só- oxigén- és tápanyagháztartás</a:t>
              </a:r>
              <a:endParaRPr kumimoji="0" lang="hu-HU" altLang="hu-H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502" y="2009"/>
              <a:ext cx="106" cy="72"/>
            </a:xfrm>
            <a:custGeom>
              <a:avLst/>
              <a:gdLst>
                <a:gd name="T0" fmla="*/ 106 w 106"/>
                <a:gd name="T1" fmla="*/ 72 h 72"/>
                <a:gd name="T2" fmla="*/ 0 w 106"/>
                <a:gd name="T3" fmla="*/ 72 h 72"/>
                <a:gd name="T4" fmla="*/ 0 w 106"/>
                <a:gd name="T5" fmla="*/ 0 h 72"/>
                <a:gd name="T6" fmla="*/ 54 w 106"/>
                <a:gd name="T7" fmla="*/ 0 h 72"/>
                <a:gd name="T8" fmla="*/ 106 w 106"/>
                <a:gd name="T9" fmla="*/ 0 h 72"/>
                <a:gd name="T10" fmla="*/ 106 w 106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72">
                  <a:moveTo>
                    <a:pt x="106" y="72"/>
                  </a:moveTo>
                  <a:lnTo>
                    <a:pt x="0" y="72"/>
                  </a:lnTo>
                  <a:lnTo>
                    <a:pt x="0" y="0"/>
                  </a:lnTo>
                  <a:lnTo>
                    <a:pt x="54" y="0"/>
                  </a:lnTo>
                  <a:lnTo>
                    <a:pt x="106" y="0"/>
                  </a:lnTo>
                  <a:lnTo>
                    <a:pt x="106" y="72"/>
                  </a:lnTo>
                  <a:close/>
                </a:path>
              </a:pathLst>
            </a:custGeom>
            <a:solidFill>
              <a:srgbClr val="4CE600"/>
            </a:solidFill>
            <a:ln w="6350">
              <a:solidFill>
                <a:srgbClr val="6E6E6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670" y="2008"/>
              <a:ext cx="553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hu-HU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Növényvédőszer</a:t>
              </a:r>
              <a:endPara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502" y="2135"/>
              <a:ext cx="106" cy="72"/>
            </a:xfrm>
            <a:custGeom>
              <a:avLst/>
              <a:gdLst>
                <a:gd name="T0" fmla="*/ 106 w 106"/>
                <a:gd name="T1" fmla="*/ 72 h 72"/>
                <a:gd name="T2" fmla="*/ 0 w 106"/>
                <a:gd name="T3" fmla="*/ 72 h 72"/>
                <a:gd name="T4" fmla="*/ 0 w 106"/>
                <a:gd name="T5" fmla="*/ 0 h 72"/>
                <a:gd name="T6" fmla="*/ 54 w 106"/>
                <a:gd name="T7" fmla="*/ 0 h 72"/>
                <a:gd name="T8" fmla="*/ 106 w 106"/>
                <a:gd name="T9" fmla="*/ 0 h 72"/>
                <a:gd name="T10" fmla="*/ 106 w 106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72">
                  <a:moveTo>
                    <a:pt x="106" y="72"/>
                  </a:moveTo>
                  <a:lnTo>
                    <a:pt x="0" y="72"/>
                  </a:lnTo>
                  <a:lnTo>
                    <a:pt x="0" y="0"/>
                  </a:lnTo>
                  <a:lnTo>
                    <a:pt x="54" y="0"/>
                  </a:lnTo>
                  <a:lnTo>
                    <a:pt x="106" y="0"/>
                  </a:lnTo>
                  <a:lnTo>
                    <a:pt x="106" y="72"/>
                  </a:lnTo>
                  <a:close/>
                </a:path>
              </a:pathLst>
            </a:custGeom>
            <a:solidFill>
              <a:srgbClr val="895A44"/>
            </a:solidFill>
            <a:ln w="6350">
              <a:solidFill>
                <a:srgbClr val="6E6E6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670" y="2135"/>
              <a:ext cx="230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hu-HU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Egyéb</a:t>
              </a:r>
              <a:endPara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749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796419" cy="864096"/>
          </a:xfrm>
        </p:spPr>
        <p:txBody>
          <a:bodyPr>
            <a:normAutofit/>
          </a:bodyPr>
          <a:lstStyle/>
          <a:p>
            <a:r>
              <a:rPr lang="hu-HU" dirty="0"/>
              <a:t>Pontszerű szennyező források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HULLADÉKGAZDÁLKODÁS</a:t>
            </a:r>
            <a:endParaRPr lang="hu-HU" dirty="0"/>
          </a:p>
        </p:txBody>
      </p:sp>
      <p:sp>
        <p:nvSpPr>
          <p:cNvPr id="5" name="Szöveg helye 2"/>
          <p:cNvSpPr>
            <a:spLocks noGrp="1"/>
          </p:cNvSpPr>
          <p:nvPr>
            <p:ph type="body" sz="half" idx="2"/>
          </p:nvPr>
        </p:nvSpPr>
        <p:spPr>
          <a:xfrm>
            <a:off x="179512" y="1363093"/>
            <a:ext cx="3960440" cy="3722091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Hulladékégető 2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db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Hulladéklerakó 21 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típus 2 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B1b típus 1 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B3 típus 14 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 típus 4 db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hu-HU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Potenciális szennyezés </a:t>
            </a:r>
            <a:br>
              <a:rPr lang="hu-HU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hu-HU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mértéke</a:t>
            </a:r>
            <a:endParaRPr lang="hu-HU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Nincs 3 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Alacsony 9 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Közepes 5 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Magas 4 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hu-HU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hu-HU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67" y="1351808"/>
            <a:ext cx="4718265" cy="52292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229200"/>
            <a:ext cx="4395464" cy="1440160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>
                <a:lumMod val="75000"/>
              </a:schemeClr>
            </a:solidFill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9876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123583"/>
            <a:ext cx="7796419" cy="864096"/>
          </a:xfrm>
        </p:spPr>
        <p:txBody>
          <a:bodyPr>
            <a:normAutofit/>
          </a:bodyPr>
          <a:lstStyle/>
          <a:p>
            <a:r>
              <a:rPr lang="hu-HU" dirty="0"/>
              <a:t>VÍZKIVÉTELEK FELSZÍN ALATTI VIZEKBŐL</a:t>
            </a:r>
            <a:br>
              <a:rPr lang="hu-HU" dirty="0"/>
            </a:br>
            <a:r>
              <a:rPr lang="hu-HU" dirty="0"/>
              <a:t>SEKÉLY PORÓZUS ÉS SEKÉLY HEGYVIDÉKI</a:t>
            </a:r>
          </a:p>
        </p:txBody>
      </p:sp>
      <p:graphicFrame>
        <p:nvGraphicFramePr>
          <p:cNvPr id="5" name="Diagra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4853792"/>
              </p:ext>
            </p:extLst>
          </p:nvPr>
        </p:nvGraphicFramePr>
        <p:xfrm>
          <a:off x="818511" y="1052736"/>
          <a:ext cx="7488832" cy="3700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362641"/>
              </p:ext>
            </p:extLst>
          </p:nvPr>
        </p:nvGraphicFramePr>
        <p:xfrm>
          <a:off x="1547664" y="4293096"/>
          <a:ext cx="5832648" cy="2228850"/>
        </p:xfrm>
        <a:graphic>
          <a:graphicData uri="http://schemas.openxmlformats.org/drawingml/2006/table">
            <a:tbl>
              <a:tblPr/>
              <a:tblGrid>
                <a:gridCol w="4661337"/>
                <a:gridCol w="1171311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Vízhasználat jellege</a:t>
                      </a:r>
                      <a:endParaRPr lang="hu-HU" sz="1400" b="1" i="1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Ezer m3/év</a:t>
                      </a:r>
                      <a:endParaRPr lang="hu-HU" sz="1400" b="1" i="1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mg. egyéb (állattartás)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179,528</a:t>
                      </a:r>
                      <a:endParaRPr lang="hu-HU" sz="1400" b="0" i="0" u="none" strike="noStrike" baseline="0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ivó (közcélú és </a:t>
                      </a:r>
                      <a:r>
                        <a:rPr lang="hu-HU" sz="14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gazd</a:t>
                      </a:r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Ivó)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1268,634</a:t>
                      </a:r>
                      <a:endParaRPr lang="hu-HU" sz="1400" b="0" i="0" u="none" strike="noStrike" baseline="0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öntözés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128,785</a:t>
                      </a:r>
                      <a:endParaRPr lang="hu-HU" sz="1400" b="0" i="0" u="none" strike="noStrike" baseline="0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egyéb (ipar egyéb, locsolás, </a:t>
                      </a:r>
                      <a:r>
                        <a:rPr lang="hu-HU" sz="14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tóvízpótlás</a:t>
                      </a:r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400,344</a:t>
                      </a:r>
                      <a:endParaRPr lang="hu-HU" sz="1400" b="0" i="0" u="none" strike="noStrike" baseline="0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bányászat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baseline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fürdő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baseline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energetika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baseline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engedély </a:t>
                      </a:r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nélküli vízkivétel (becsült)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4004,780</a:t>
                      </a:r>
                      <a:endParaRPr lang="hu-HU" sz="1400" b="0" i="0" u="none" strike="noStrike" baseline="0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Összesen</a:t>
                      </a:r>
                      <a:endParaRPr lang="hu-HU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1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5982,071</a:t>
                      </a:r>
                      <a:endParaRPr lang="hu-HU" sz="1400" b="1" i="0" u="none" strike="noStrike" baseline="0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874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796419" cy="864096"/>
          </a:xfrm>
        </p:spPr>
        <p:txBody>
          <a:bodyPr>
            <a:normAutofit/>
          </a:bodyPr>
          <a:lstStyle/>
          <a:p>
            <a:r>
              <a:rPr lang="hu-HU" dirty="0"/>
              <a:t>VÍZKIVÉTELEK FELSZÍN ALATTI VIZEKBŐL</a:t>
            </a:r>
            <a:br>
              <a:rPr lang="hu-HU" dirty="0"/>
            </a:br>
            <a:r>
              <a:rPr lang="hu-HU" dirty="0" smtClean="0"/>
              <a:t>PORÓZUS </a:t>
            </a:r>
            <a:r>
              <a:rPr lang="hu-HU" dirty="0"/>
              <a:t>ÉS </a:t>
            </a:r>
            <a:r>
              <a:rPr lang="hu-HU" dirty="0" smtClean="0"/>
              <a:t>HEGYVIDÉKI</a:t>
            </a:r>
            <a:endParaRPr lang="hu-HU" dirty="0"/>
          </a:p>
        </p:txBody>
      </p:sp>
      <p:graphicFrame>
        <p:nvGraphicFramePr>
          <p:cNvPr id="5" name="Diagra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7759600"/>
              </p:ext>
            </p:extLst>
          </p:nvPr>
        </p:nvGraphicFramePr>
        <p:xfrm>
          <a:off x="1365754" y="886850"/>
          <a:ext cx="6296025" cy="3667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134333"/>
              </p:ext>
            </p:extLst>
          </p:nvPr>
        </p:nvGraphicFramePr>
        <p:xfrm>
          <a:off x="1348019" y="4293096"/>
          <a:ext cx="6313760" cy="2228850"/>
        </p:xfrm>
        <a:graphic>
          <a:graphicData uri="http://schemas.openxmlformats.org/drawingml/2006/table">
            <a:tbl>
              <a:tblPr/>
              <a:tblGrid>
                <a:gridCol w="5082283"/>
                <a:gridCol w="1231477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Vízhasználat jellege</a:t>
                      </a:r>
                      <a:endParaRPr lang="hu-HU" sz="1400" b="1" i="1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Ezer m3/év</a:t>
                      </a:r>
                      <a:endParaRPr lang="hu-HU" sz="1400" b="1" i="1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</a:t>
                      </a:r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egyéb (állattartás)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3250,561</a:t>
                      </a:r>
                      <a:endParaRPr lang="hu-HU" sz="1400" b="0" i="0" u="none" strike="noStrike" baseline="0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ivó </a:t>
                      </a:r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(közcélú és </a:t>
                      </a:r>
                      <a:r>
                        <a:rPr lang="hu-HU" sz="14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gazd</a:t>
                      </a:r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Ivó)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18898,350</a:t>
                      </a:r>
                      <a:endParaRPr lang="hu-HU" sz="1400" b="0" i="0" u="none" strike="noStrike" baseline="0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öntözés</a:t>
                      </a:r>
                      <a:endParaRPr lang="hu-HU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463,985</a:t>
                      </a:r>
                      <a:endParaRPr lang="hu-HU" sz="1400" b="0" i="0" u="none" strike="noStrike" baseline="0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egyéb </a:t>
                      </a:r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(ipar egyéb, locsolás, </a:t>
                      </a:r>
                      <a:r>
                        <a:rPr lang="hu-H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tó vízpótlás</a:t>
                      </a:r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6280,163</a:t>
                      </a:r>
                      <a:endParaRPr lang="hu-HU" sz="1400" b="0" i="0" u="none" strike="noStrike" baseline="0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bányászat</a:t>
                      </a:r>
                      <a:endParaRPr lang="hu-HU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1103,282</a:t>
                      </a:r>
                      <a:endParaRPr lang="hu-HU" sz="1400" b="0" i="0" u="none" strike="noStrike" baseline="0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fürdő</a:t>
                      </a:r>
                      <a:endParaRPr lang="hu-HU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337,116</a:t>
                      </a:r>
                      <a:endParaRPr lang="hu-HU" sz="1400" b="0" i="0" u="none" strike="noStrike" baseline="0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energetika</a:t>
                      </a:r>
                      <a:endParaRPr lang="hu-HU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baseline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engedély </a:t>
                      </a:r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nélküli vízkivétel (becsült)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3860,976</a:t>
                      </a:r>
                      <a:endParaRPr lang="hu-HU" sz="1400" b="0" i="0" u="none" strike="noStrike" baseline="0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Összesen</a:t>
                      </a:r>
                      <a:endParaRPr lang="hu-HU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1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34194,433</a:t>
                      </a:r>
                      <a:endParaRPr lang="hu-HU" sz="1400" b="1" i="0" u="none" strike="noStrike" baseline="0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450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796419" cy="864096"/>
          </a:xfrm>
        </p:spPr>
        <p:txBody>
          <a:bodyPr>
            <a:normAutofit/>
          </a:bodyPr>
          <a:lstStyle/>
          <a:p>
            <a:r>
              <a:rPr lang="hu-HU" dirty="0"/>
              <a:t>VÍZKIVÉTELEK FELSZÍN ALATTI VIZEKBŐL</a:t>
            </a:r>
            <a:br>
              <a:rPr lang="hu-HU" dirty="0"/>
            </a:br>
            <a:r>
              <a:rPr lang="hu-HU" dirty="0"/>
              <a:t>PORÓZUS TERMÁL</a:t>
            </a:r>
          </a:p>
        </p:txBody>
      </p:sp>
      <p:graphicFrame>
        <p:nvGraphicFramePr>
          <p:cNvPr id="8" name="Diagram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0834558"/>
              </p:ext>
            </p:extLst>
          </p:nvPr>
        </p:nvGraphicFramePr>
        <p:xfrm>
          <a:off x="755576" y="1052736"/>
          <a:ext cx="6912768" cy="3669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3778"/>
              </p:ext>
            </p:extLst>
          </p:nvPr>
        </p:nvGraphicFramePr>
        <p:xfrm>
          <a:off x="1763688" y="4437112"/>
          <a:ext cx="5616624" cy="2005965"/>
        </p:xfrm>
        <a:graphic>
          <a:graphicData uri="http://schemas.openxmlformats.org/drawingml/2006/table">
            <a:tbl>
              <a:tblPr/>
              <a:tblGrid>
                <a:gridCol w="4488695"/>
                <a:gridCol w="1127929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Vízhasználat jellege</a:t>
                      </a:r>
                      <a:endParaRPr lang="hu-HU" sz="1400" b="1" i="1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Ezer m3/év</a:t>
                      </a:r>
                      <a:endParaRPr lang="hu-HU" sz="1400" b="1" i="1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mg. egyéb (állattartás)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ivó (közcélú és </a:t>
                      </a:r>
                      <a:r>
                        <a:rPr lang="hu-HU" sz="14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gazd</a:t>
                      </a:r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</a:t>
                      </a:r>
                      <a:r>
                        <a:rPr lang="hu-H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Ivó</a:t>
                      </a:r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138,521</a:t>
                      </a:r>
                      <a:endParaRPr lang="hu-HU" sz="1400" b="0" i="0" u="none" strike="noStrike" baseline="0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öntözés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egyéb (ipar egyéb, locsolás, </a:t>
                      </a:r>
                      <a:r>
                        <a:rPr lang="hu-H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tó vízpótlás</a:t>
                      </a:r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15,718</a:t>
                      </a:r>
                      <a:endParaRPr lang="hu-HU" sz="1400" b="0" i="0" u="none" strike="noStrike" baseline="0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bányászat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fürdő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766,088</a:t>
                      </a:r>
                      <a:endParaRPr lang="hu-HU" sz="1400" b="0" i="0" u="none" strike="noStrike" baseline="0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energetika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összesen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1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920,327</a:t>
                      </a:r>
                      <a:endParaRPr lang="hu-HU" sz="1400" b="1" i="0" u="none" strike="noStrike" baseline="0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Diagra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5501846"/>
              </p:ext>
            </p:extLst>
          </p:nvPr>
        </p:nvGraphicFramePr>
        <p:xfrm>
          <a:off x="1403648" y="908720"/>
          <a:ext cx="6696744" cy="3686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3529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796419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Tartalom</a:t>
            </a:r>
            <a:endParaRPr lang="hu-HU" dirty="0"/>
          </a:p>
        </p:txBody>
      </p:sp>
      <p:sp>
        <p:nvSpPr>
          <p:cNvPr id="8" name="Szöveg helye 2"/>
          <p:cNvSpPr>
            <a:spLocks noGrp="1"/>
          </p:cNvSpPr>
          <p:nvPr>
            <p:ph type="body" sz="half" idx="2"/>
          </p:nvPr>
        </p:nvSpPr>
        <p:spPr>
          <a:xfrm>
            <a:off x="441813" y="1556792"/>
            <a:ext cx="4968552" cy="4392488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Helyi sajátosságok: FAV típusok, védett területek ismertetése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Terhelések és hatások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Állapotértékelés eredményei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hu-H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terhelések csökkentését célzó intézkedések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VGT1 teljesítése</a:t>
            </a:r>
          </a:p>
        </p:txBody>
      </p:sp>
    </p:spTree>
    <p:extLst>
      <p:ext uri="{BB962C8B-B14F-4D97-AF65-F5344CB8AC3E}">
        <p14:creationId xmlns:p14="http://schemas.microsoft.com/office/powerpoint/2010/main" val="214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796419" cy="864096"/>
          </a:xfrm>
        </p:spPr>
        <p:txBody>
          <a:bodyPr>
            <a:normAutofit/>
          </a:bodyPr>
          <a:lstStyle/>
          <a:p>
            <a:r>
              <a:rPr lang="hu-HU"/>
              <a:t>VÍZKIVÉTELEK FELSZÍN ALATTI VIZEKBŐL</a:t>
            </a:r>
            <a:br>
              <a:rPr lang="hu-HU"/>
            </a:br>
            <a:r>
              <a:rPr lang="hu-HU"/>
              <a:t>KARSZT ÉS TERMÁLKARSZT</a:t>
            </a:r>
            <a:endParaRPr lang="hu-HU" dirty="0"/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708919"/>
              </p:ext>
            </p:extLst>
          </p:nvPr>
        </p:nvGraphicFramePr>
        <p:xfrm>
          <a:off x="1599037" y="4509120"/>
          <a:ext cx="5616624" cy="2005965"/>
        </p:xfrm>
        <a:graphic>
          <a:graphicData uri="http://schemas.openxmlformats.org/drawingml/2006/table">
            <a:tbl>
              <a:tblPr/>
              <a:tblGrid>
                <a:gridCol w="4521120"/>
                <a:gridCol w="1095504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Vízhasználat jellege</a:t>
                      </a:r>
                      <a:endParaRPr lang="hu-HU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Ezer m3/év</a:t>
                      </a:r>
                      <a:endParaRPr lang="hu-HU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mg. egyéb (állattartás)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181,548</a:t>
                      </a:r>
                      <a:endParaRPr lang="hu-HU" sz="1400" b="0" i="0" u="none" strike="noStrike" baseline="0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ivó (közcélú és </a:t>
                      </a:r>
                      <a:r>
                        <a:rPr lang="hu-HU" sz="14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gazd</a:t>
                      </a:r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Ivó)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37780,395</a:t>
                      </a:r>
                      <a:endParaRPr lang="hu-HU" sz="1400" b="0" i="0" u="none" strike="noStrike" baseline="0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öntözés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30,911</a:t>
                      </a:r>
                      <a:endParaRPr lang="hu-HU" sz="1400" b="0" i="0" u="none" strike="noStrike" baseline="0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egyéb (ipar egyéb, locsolás, </a:t>
                      </a:r>
                      <a:r>
                        <a:rPr lang="hu-H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tó vízpótlás</a:t>
                      </a:r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18010,290</a:t>
                      </a:r>
                      <a:endParaRPr lang="hu-HU" sz="1400" b="0" i="0" u="none" strike="noStrike" baseline="0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bányászat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3863,680</a:t>
                      </a:r>
                      <a:endParaRPr lang="hu-HU" sz="1400" b="0" i="0" u="none" strike="noStrike" baseline="0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fürdő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624,720</a:t>
                      </a:r>
                      <a:endParaRPr lang="hu-HU" sz="1400" b="0" i="0" u="none" strike="noStrike" baseline="0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energetika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253,668</a:t>
                      </a:r>
                      <a:endParaRPr lang="hu-HU" sz="1400" b="0" i="0" u="none" strike="noStrike" baseline="0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u-HU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Ö</a:t>
                      </a:r>
                      <a:r>
                        <a:rPr lang="hu-H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sszesen</a:t>
                      </a:r>
                      <a:endParaRPr lang="hu-HU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400" b="1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60745,212</a:t>
                      </a:r>
                      <a:endParaRPr lang="hu-HU" sz="1400" b="1" i="0" u="none" strike="noStrike" baseline="0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Diagra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6490549"/>
              </p:ext>
            </p:extLst>
          </p:nvPr>
        </p:nvGraphicFramePr>
        <p:xfrm>
          <a:off x="971600" y="1114400"/>
          <a:ext cx="7128792" cy="3729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9931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012443" cy="864096"/>
          </a:xfrm>
        </p:spPr>
        <p:txBody>
          <a:bodyPr/>
          <a:lstStyle/>
          <a:p>
            <a:r>
              <a:rPr lang="hu-HU" dirty="0" smtClean="0"/>
              <a:t>A felszín alatti vizek kémiai állapotát befolyásoló terhelések</a:t>
            </a:r>
            <a:endParaRPr lang="hu-HU" dirty="0"/>
          </a:p>
        </p:txBody>
      </p:sp>
      <p:graphicFrame>
        <p:nvGraphicFramePr>
          <p:cNvPr id="14" name="Tábláza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499359"/>
              </p:ext>
            </p:extLst>
          </p:nvPr>
        </p:nvGraphicFramePr>
        <p:xfrm>
          <a:off x="129816" y="1434074"/>
          <a:ext cx="8352928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1864"/>
                <a:gridCol w="1914075"/>
                <a:gridCol w="1470301"/>
                <a:gridCol w="1800200"/>
                <a:gridCol w="1606488"/>
              </a:tblGrid>
              <a:tr h="1296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u="none" strike="noStrike" dirty="0" smtClean="0">
                          <a:effectLst/>
                        </a:rPr>
                        <a:t>Hajtóerő</a:t>
                      </a:r>
                      <a:endParaRPr lang="hu-H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/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Pontszerű terhelés</a:t>
                      </a:r>
                      <a:endParaRPr lang="hu-HU" sz="12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Szennyező</a:t>
                      </a:r>
                      <a:r>
                        <a:rPr lang="hu-HU" sz="1200" baseline="0" dirty="0" smtClean="0"/>
                        <a:t> anyag</a:t>
                      </a:r>
                      <a:endParaRPr lang="hu-HU" sz="12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Diffúz  terhelés</a:t>
                      </a:r>
                      <a:endParaRPr lang="hu-HU" sz="12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/>
                        <a:t>Szennyező</a:t>
                      </a:r>
                      <a:r>
                        <a:rPr lang="hu-HU" sz="1200" baseline="0" dirty="0" smtClean="0"/>
                        <a:t> anyag</a:t>
                      </a:r>
                      <a:endParaRPr lang="hu-HU" sz="1200" dirty="0" smtClean="0"/>
                    </a:p>
                    <a:p>
                      <a:pPr algn="ctr"/>
                      <a:endParaRPr lang="hu-HU" sz="12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="1" u="none" strike="noStrike" dirty="0" smtClean="0">
                          <a:effectLst/>
                        </a:rPr>
                        <a:t>Mezőgazdaság</a:t>
                      </a:r>
                      <a:endParaRPr lang="hu-H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állattartó telepek </a:t>
                      </a:r>
                      <a:endParaRPr lang="hu-HU" sz="12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/>
                        <a:t>nitrát, ammónium</a:t>
                      </a:r>
                    </a:p>
                    <a:p>
                      <a:endParaRPr lang="hu-HU" sz="12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növénytermesztés</a:t>
                      </a:r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nitrát,</a:t>
                      </a:r>
                      <a:r>
                        <a:rPr lang="hu-HU" sz="1200" baseline="0" dirty="0" smtClean="0"/>
                        <a:t> peszticidek, növényvédőszerek</a:t>
                      </a:r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="1" u="none" strike="noStrike" dirty="0" smtClean="0">
                          <a:effectLst/>
                        </a:rPr>
                        <a:t>Ipar</a:t>
                      </a:r>
                      <a:endParaRPr lang="hu-H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hu-HU" sz="1200" dirty="0" smtClean="0"/>
                        <a:t>múltbéli szennyezés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hu-HU" sz="1200" dirty="0" smtClean="0"/>
                        <a:t>felhagyott ipari telepek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hu-HU" sz="1200" dirty="0" smtClean="0"/>
                        <a:t>havária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toxikus</a:t>
                      </a:r>
                      <a:r>
                        <a:rPr lang="hu-HU" sz="1200" baseline="0" dirty="0" smtClean="0"/>
                        <a:t> fémek</a:t>
                      </a:r>
                    </a:p>
                    <a:p>
                      <a:r>
                        <a:rPr lang="hu-HU" sz="1200" baseline="0" dirty="0" smtClean="0"/>
                        <a:t>ásvány olaj</a:t>
                      </a:r>
                    </a:p>
                    <a:p>
                      <a:r>
                        <a:rPr lang="hu-HU" sz="1200" baseline="0" dirty="0" smtClean="0"/>
                        <a:t>szerves anyagok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="1" u="none" strike="noStrike" dirty="0" smtClean="0">
                          <a:effectLst/>
                        </a:rPr>
                        <a:t>Bányászat</a:t>
                      </a:r>
                      <a:endParaRPr lang="hu-HU" sz="1200" b="1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aseline="0" dirty="0" smtClean="0"/>
                        <a:t>nitrát, ammónium, öregségi vizek</a:t>
                      </a:r>
                      <a:endParaRPr lang="hu-HU" sz="12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200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="1" u="none" strike="noStrike" dirty="0" smtClean="0">
                          <a:effectLst/>
                        </a:rPr>
                        <a:t>Településfejlesztés</a:t>
                      </a:r>
                      <a:endParaRPr lang="hu-H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200" dirty="0" smtClean="0"/>
                        <a:t>hulladéklerakók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200" dirty="0" smtClean="0"/>
                        <a:t>illegális szemétlerakás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200" dirty="0" smtClean="0"/>
                    </a:p>
                    <a:p>
                      <a:endParaRPr lang="hu-HU" sz="12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aseline="0" dirty="0" smtClean="0"/>
                        <a:t>nitrát, ammónium</a:t>
                      </a:r>
                      <a:endParaRPr lang="hu-HU" sz="1200" dirty="0" smtClean="0"/>
                    </a:p>
                    <a:p>
                      <a:endParaRPr lang="hu-HU" sz="12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200" dirty="0" smtClean="0"/>
                        <a:t>szennyvízhálózat hiánya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200" dirty="0" smtClean="0"/>
                        <a:t>szennyvízhálózathoz nem kapcsolt kibocsátások</a:t>
                      </a:r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aseline="0" dirty="0" smtClean="0"/>
                        <a:t>nitrát, ammónium</a:t>
                      </a:r>
                      <a:endParaRPr lang="hu-HU" sz="1200" dirty="0" smtClean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Egyéb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engedély nélküli, műszakilag nem</a:t>
                      </a:r>
                      <a:r>
                        <a:rPr lang="hu-HU" sz="1200" baseline="0" dirty="0" smtClean="0"/>
                        <a:t> megfelelő kutak</a:t>
                      </a:r>
                      <a:endParaRPr lang="hu-HU" sz="1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hu-HU" sz="1200" dirty="0" smtClean="0"/>
                        <a:t>a szennyezett talajvizet</a:t>
                      </a:r>
                      <a:r>
                        <a:rPr lang="hu-HU" sz="1200" baseline="0" dirty="0" smtClean="0"/>
                        <a:t> direkt úton a mélyebb rétegekbe juttatja</a:t>
                      </a:r>
                      <a:endParaRPr lang="hu-HU" sz="1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200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Lefelé nyíl 14"/>
          <p:cNvSpPr/>
          <p:nvPr/>
        </p:nvSpPr>
        <p:spPr>
          <a:xfrm>
            <a:off x="6703843" y="5661248"/>
            <a:ext cx="288032" cy="54207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Szövegdoboz 15"/>
          <p:cNvSpPr txBox="1"/>
          <p:nvPr/>
        </p:nvSpPr>
        <p:spPr>
          <a:xfrm>
            <a:off x="4905367" y="6241087"/>
            <a:ext cx="378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rgbClr val="FF0000"/>
                </a:solidFill>
              </a:rPr>
              <a:t>Víztest szintű jelentős terhelés</a:t>
            </a: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96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004331" cy="864096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 felszín alatti vizeket érintő jelentős terhelések, hatásuk, és intézkedések </a:t>
            </a:r>
            <a:endParaRPr lang="hu-HU" dirty="0"/>
          </a:p>
        </p:txBody>
      </p:sp>
      <p:graphicFrame>
        <p:nvGraphicFramePr>
          <p:cNvPr id="7" name="Tartalom helye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7510872"/>
              </p:ext>
            </p:extLst>
          </p:nvPr>
        </p:nvGraphicFramePr>
        <p:xfrm>
          <a:off x="179512" y="1222374"/>
          <a:ext cx="5111750" cy="3496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Csoportba foglalás 8"/>
          <p:cNvGrpSpPr/>
          <p:nvPr/>
        </p:nvGrpSpPr>
        <p:grpSpPr>
          <a:xfrm>
            <a:off x="5758454" y="1448111"/>
            <a:ext cx="2386761" cy="596690"/>
            <a:chOff x="2722948" y="838888"/>
            <a:chExt cx="2386761" cy="596690"/>
          </a:xfrm>
        </p:grpSpPr>
        <p:sp>
          <p:nvSpPr>
            <p:cNvPr id="10" name="Lekerekített téglalap 9"/>
            <p:cNvSpPr/>
            <p:nvPr/>
          </p:nvSpPr>
          <p:spPr>
            <a:xfrm>
              <a:off x="2722948" y="838888"/>
              <a:ext cx="2386761" cy="59669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Lekerekített téglalap 4"/>
            <p:cNvSpPr/>
            <p:nvPr/>
          </p:nvSpPr>
          <p:spPr>
            <a:xfrm>
              <a:off x="2740424" y="856364"/>
              <a:ext cx="2351809" cy="5617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2100" kern="12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Pontszerű szennyezőforrások </a:t>
              </a:r>
              <a:endParaRPr lang="hu-HU" sz="2100" kern="12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2" name="Csoportba foglalás 11"/>
          <p:cNvGrpSpPr/>
          <p:nvPr/>
        </p:nvGrpSpPr>
        <p:grpSpPr>
          <a:xfrm>
            <a:off x="5790534" y="2185986"/>
            <a:ext cx="2386761" cy="884722"/>
            <a:chOff x="2722948" y="1644420"/>
            <a:chExt cx="2386761" cy="596690"/>
          </a:xfrm>
        </p:grpSpPr>
        <p:sp>
          <p:nvSpPr>
            <p:cNvPr id="13" name="Lekerekített téglalap 12"/>
            <p:cNvSpPr/>
            <p:nvPr/>
          </p:nvSpPr>
          <p:spPr>
            <a:xfrm>
              <a:off x="2722948" y="1644420"/>
              <a:ext cx="2386761" cy="59669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Lekerekített téglalap 4"/>
            <p:cNvSpPr/>
            <p:nvPr/>
          </p:nvSpPr>
          <p:spPr>
            <a:xfrm>
              <a:off x="2740424" y="1661896"/>
              <a:ext cx="2351809" cy="5617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30" tIns="24130" rIns="24130" bIns="2413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1600" kern="1200" dirty="0" smtClean="0"/>
                <a:t>pontszerű szennyeződések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hu-HU" sz="1900" kern="1200" dirty="0"/>
            </a:p>
          </p:txBody>
        </p:sp>
      </p:grpSp>
      <p:sp>
        <p:nvSpPr>
          <p:cNvPr id="26" name="Jobbra nyíl 25"/>
          <p:cNvSpPr/>
          <p:nvPr/>
        </p:nvSpPr>
        <p:spPr>
          <a:xfrm rot="5400000">
            <a:off x="6931704" y="2056786"/>
            <a:ext cx="104420" cy="104420"/>
          </a:xfrm>
          <a:prstGeom prst="rightArrow">
            <a:avLst>
              <a:gd name="adj1" fmla="val 66700"/>
              <a:gd name="adj2" fmla="val 50000"/>
            </a:avLst>
          </a:prstGeom>
          <a:solidFill>
            <a:schemeClr val="tx2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28" name="Szögletes összekötő 27"/>
          <p:cNvCxnSpPr/>
          <p:nvPr/>
        </p:nvCxnSpPr>
        <p:spPr>
          <a:xfrm rot="5400000">
            <a:off x="6007971" y="2562652"/>
            <a:ext cx="238854" cy="1351785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Jobb oldali kapcsos zárójel 2"/>
          <p:cNvSpPr/>
          <p:nvPr/>
        </p:nvSpPr>
        <p:spPr>
          <a:xfrm rot="5400000">
            <a:off x="2522860" y="2203821"/>
            <a:ext cx="425053" cy="5111751"/>
          </a:xfrm>
          <a:prstGeom prst="rightBrac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1223218" y="5006181"/>
            <a:ext cx="3024336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Jelentős terhelés azonosítása</a:t>
            </a:r>
            <a:endParaRPr lang="hu-HU" sz="14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1218503" y="5729164"/>
            <a:ext cx="302433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Intézkedés a jelentős terhelések csökkentésére, megszüntetésére  </a:t>
            </a:r>
            <a:endParaRPr lang="hu-HU" sz="1400" dirty="0"/>
          </a:p>
        </p:txBody>
      </p:sp>
      <p:sp>
        <p:nvSpPr>
          <p:cNvPr id="2" name="Lefelé nyíl 1"/>
          <p:cNvSpPr/>
          <p:nvPr/>
        </p:nvSpPr>
        <p:spPr>
          <a:xfrm>
            <a:off x="2730671" y="5421387"/>
            <a:ext cx="45719" cy="2398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525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Felszín alatti </a:t>
            </a:r>
            <a:r>
              <a:rPr lang="hu-HU" dirty="0"/>
              <a:t>vizek Állapotértékelése</a:t>
            </a:r>
          </a:p>
        </p:txBody>
      </p:sp>
      <p:grpSp>
        <p:nvGrpSpPr>
          <p:cNvPr id="2052" name="Vászon 120840"/>
          <p:cNvGrpSpPr>
            <a:grpSpLocks/>
          </p:cNvGrpSpPr>
          <p:nvPr/>
        </p:nvGrpSpPr>
        <p:grpSpPr bwMode="auto">
          <a:xfrm>
            <a:off x="1028346" y="2264098"/>
            <a:ext cx="6639997" cy="4477171"/>
            <a:chOff x="5080" y="0"/>
            <a:chExt cx="5697855" cy="3016885"/>
          </a:xfrm>
        </p:grpSpPr>
        <p:sp>
          <p:nvSpPr>
            <p:cNvPr id="2121" name="AutoShape 73"/>
            <p:cNvSpPr>
              <a:spLocks noChangeAspect="1" noChangeArrowheads="1"/>
            </p:cNvSpPr>
            <p:nvPr/>
          </p:nvSpPr>
          <p:spPr bwMode="auto">
            <a:xfrm>
              <a:off x="5080" y="0"/>
              <a:ext cx="5697855" cy="3016885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5080" y="1458595"/>
              <a:ext cx="4742180" cy="155829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grpSp>
          <p:nvGrpSpPr>
            <p:cNvPr id="2117" name="Group 69"/>
            <p:cNvGrpSpPr>
              <a:grpSpLocks/>
            </p:cNvGrpSpPr>
            <p:nvPr/>
          </p:nvGrpSpPr>
          <p:grpSpPr bwMode="auto">
            <a:xfrm>
              <a:off x="6985" y="5080"/>
              <a:ext cx="5690870" cy="3007360"/>
              <a:chOff x="6985" y="5080"/>
              <a:chExt cx="5690870" cy="3007360"/>
            </a:xfrm>
          </p:grpSpPr>
          <p:sp>
            <p:nvSpPr>
              <p:cNvPr id="10" name="Rectangle 6"/>
              <p:cNvSpPr>
                <a:spLocks noChangeArrowheads="1"/>
              </p:cNvSpPr>
              <p:nvPr/>
            </p:nvSpPr>
            <p:spPr bwMode="auto">
              <a:xfrm>
                <a:off x="4749165" y="5080"/>
                <a:ext cx="948690" cy="3007360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6985" y="5715"/>
                <a:ext cx="4741545" cy="144907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  <p:sp>
          <p:nvSpPr>
            <p:cNvPr id="2116" name="Text Box 9"/>
            <p:cNvSpPr txBox="1">
              <a:spLocks noChangeArrowheads="1"/>
            </p:cNvSpPr>
            <p:nvPr/>
          </p:nvSpPr>
          <p:spPr bwMode="auto">
            <a:xfrm>
              <a:off x="4909185" y="1866900"/>
              <a:ext cx="556260" cy="32575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zh-CN" sz="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Mincho" pitchFamily="49" charset="-128"/>
                  <a:cs typeface="Arial" pitchFamily="34" charset="0"/>
                </a:rPr>
                <a:t>gyenge</a:t>
              </a:r>
              <a:endParaRPr kumimoji="0" lang="hu-HU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15" name="Text Box 10"/>
            <p:cNvSpPr txBox="1">
              <a:spLocks noChangeArrowheads="1"/>
            </p:cNvSpPr>
            <p:nvPr/>
          </p:nvSpPr>
          <p:spPr bwMode="auto">
            <a:xfrm>
              <a:off x="4909185" y="750570"/>
              <a:ext cx="556260" cy="356235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zh-CN" sz="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Mincho" pitchFamily="49" charset="-128"/>
                  <a:cs typeface="Arial" pitchFamily="34" charset="0"/>
                </a:rPr>
                <a:t>jó</a:t>
              </a:r>
              <a:endParaRPr kumimoji="0" lang="hu-HU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14" name="Text Box 11"/>
            <p:cNvSpPr txBox="1">
              <a:spLocks noChangeArrowheads="1"/>
            </p:cNvSpPr>
            <p:nvPr/>
          </p:nvSpPr>
          <p:spPr bwMode="auto">
            <a:xfrm>
              <a:off x="2845435" y="817245"/>
              <a:ext cx="800100" cy="457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45720" rIns="1800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zh-CN" sz="9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Mincho" pitchFamily="49" charset="-128"/>
                  <a:cs typeface="Arial Narrow" pitchFamily="34" charset="0"/>
                </a:rPr>
                <a:t>vízszint-süllyedés teszt</a:t>
              </a:r>
              <a:endParaRPr kumimoji="0" lang="hu-HU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13" name="Text Box 12"/>
            <p:cNvSpPr txBox="1">
              <a:spLocks noChangeArrowheads="1"/>
            </p:cNvSpPr>
            <p:nvPr/>
          </p:nvSpPr>
          <p:spPr bwMode="auto">
            <a:xfrm>
              <a:off x="3091815" y="1650365"/>
              <a:ext cx="571500" cy="4699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45720" rIns="1800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zh-CN" sz="9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Mincho" pitchFamily="49" charset="-128"/>
                  <a:cs typeface="Arial Narrow" pitchFamily="34" charset="0"/>
                </a:rPr>
                <a:t>ivóvízbázis teszt</a:t>
              </a:r>
              <a:endParaRPr kumimoji="0" lang="hu-HU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12" name="Text Box 13"/>
            <p:cNvSpPr txBox="1">
              <a:spLocks noChangeArrowheads="1"/>
            </p:cNvSpPr>
            <p:nvPr/>
          </p:nvSpPr>
          <p:spPr bwMode="auto">
            <a:xfrm>
              <a:off x="782320" y="817245"/>
              <a:ext cx="1257300" cy="4648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45720" rIns="1800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zh-CN" sz="9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Mincho" pitchFamily="49" charset="-128"/>
                  <a:cs typeface="Arial Narrow" pitchFamily="34" charset="0"/>
                </a:rPr>
                <a:t>FAVÖKO teszt </a:t>
              </a:r>
              <a:endParaRPr kumimoji="0" lang="hu-HU" altLang="zh-CN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zh-CN" sz="9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Mincho" pitchFamily="49" charset="-128"/>
                  <a:cs typeface="Arial Narrow" pitchFamily="34" charset="0"/>
                </a:rPr>
                <a:t>felszíni víz és szárazföldi </a:t>
              </a:r>
              <a:endParaRPr kumimoji="0" lang="hu-HU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11" name="Text Box 14"/>
            <p:cNvSpPr txBox="1">
              <a:spLocks noChangeArrowheads="1"/>
            </p:cNvSpPr>
            <p:nvPr/>
          </p:nvSpPr>
          <p:spPr bwMode="auto">
            <a:xfrm>
              <a:off x="2157730" y="817245"/>
              <a:ext cx="571500" cy="457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45720" rIns="1800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zh-CN" sz="9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Mincho" pitchFamily="49" charset="-128"/>
                  <a:cs typeface="Arial Narrow" pitchFamily="34" charset="0"/>
                </a:rPr>
                <a:t>vízmérleg teszt</a:t>
              </a:r>
              <a:endParaRPr kumimoji="0" lang="hu-HU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10" name="Text Box 15"/>
            <p:cNvSpPr txBox="1">
              <a:spLocks noChangeArrowheads="1"/>
            </p:cNvSpPr>
            <p:nvPr/>
          </p:nvSpPr>
          <p:spPr bwMode="auto">
            <a:xfrm>
              <a:off x="22860" y="817245"/>
              <a:ext cx="685800" cy="3429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45720" rIns="1800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zh-CN" sz="9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Mincho" pitchFamily="49" charset="-128"/>
                  <a:cs typeface="Arial Narrow" pitchFamily="34" charset="0"/>
                </a:rPr>
                <a:t>intrúzió teszt</a:t>
              </a:r>
              <a:endParaRPr kumimoji="0" lang="hu-HU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09" name="Text Box 16"/>
            <p:cNvSpPr txBox="1">
              <a:spLocks noChangeArrowheads="1"/>
            </p:cNvSpPr>
            <p:nvPr/>
          </p:nvSpPr>
          <p:spPr bwMode="auto">
            <a:xfrm>
              <a:off x="1759585" y="1650365"/>
              <a:ext cx="685800" cy="4699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45720" rIns="1800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zh-CN" sz="9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Mincho" pitchFamily="49" charset="-128"/>
                  <a:cs typeface="Arial Narrow" pitchFamily="34" charset="0"/>
                </a:rPr>
                <a:t>szennyezési csóva teszt</a:t>
              </a:r>
              <a:endParaRPr kumimoji="0" lang="hu-HU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Line 17"/>
            <p:cNvSpPr>
              <a:spLocks noChangeShapeType="1"/>
            </p:cNvSpPr>
            <p:nvPr/>
          </p:nvSpPr>
          <p:spPr bwMode="auto">
            <a:xfrm flipH="1" flipV="1">
              <a:off x="5342890" y="2215515"/>
              <a:ext cx="1270" cy="48387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 flipH="1" flipV="1">
              <a:off x="239395" y="238760"/>
              <a:ext cx="635" cy="45720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5" name="Line 19"/>
            <p:cNvSpPr>
              <a:spLocks noChangeShapeType="1"/>
            </p:cNvSpPr>
            <p:nvPr/>
          </p:nvSpPr>
          <p:spPr bwMode="auto">
            <a:xfrm>
              <a:off x="196215" y="269240"/>
              <a:ext cx="3543300" cy="127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6" name="Line 20"/>
            <p:cNvSpPr>
              <a:spLocks noChangeShapeType="1"/>
            </p:cNvSpPr>
            <p:nvPr/>
          </p:nvSpPr>
          <p:spPr bwMode="auto">
            <a:xfrm>
              <a:off x="384810" y="491490"/>
              <a:ext cx="3392170" cy="1270"/>
            </a:xfrm>
            <a:prstGeom prst="line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104" name="Text Box 21"/>
            <p:cNvSpPr txBox="1">
              <a:spLocks noChangeArrowheads="1"/>
            </p:cNvSpPr>
            <p:nvPr/>
          </p:nvSpPr>
          <p:spPr bwMode="auto">
            <a:xfrm>
              <a:off x="3750310" y="57150"/>
              <a:ext cx="914400" cy="571500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zh-CN" sz="9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Mincho" pitchFamily="49" charset="-128"/>
                  <a:cs typeface="Arial" pitchFamily="34" charset="0"/>
                </a:rPr>
                <a:t>mennyiségi</a:t>
              </a:r>
              <a:r>
                <a:rPr kumimoji="0" lang="hu-HU" altLang="zh-CN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Mincho" pitchFamily="49" charset="-128"/>
                  <a:cs typeface="Arial" pitchFamily="34" charset="0"/>
                </a:rPr>
                <a:t> </a:t>
              </a:r>
              <a:r>
                <a:rPr kumimoji="0" lang="hu-HU" altLang="zh-CN" sz="9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Mincho" pitchFamily="49" charset="-128"/>
                  <a:cs typeface="Arial" pitchFamily="34" charset="0"/>
                </a:rPr>
                <a:t>állapot</a:t>
              </a:r>
              <a:endParaRPr kumimoji="0" lang="hu-HU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Line 22"/>
            <p:cNvSpPr>
              <a:spLocks noChangeShapeType="1"/>
            </p:cNvSpPr>
            <p:nvPr/>
          </p:nvSpPr>
          <p:spPr bwMode="auto">
            <a:xfrm>
              <a:off x="1397635" y="2482215"/>
              <a:ext cx="2343150" cy="1270"/>
            </a:xfrm>
            <a:prstGeom prst="line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102" name="Text Box 23"/>
            <p:cNvSpPr txBox="1">
              <a:spLocks noChangeArrowheads="1"/>
            </p:cNvSpPr>
            <p:nvPr/>
          </p:nvSpPr>
          <p:spPr bwMode="auto">
            <a:xfrm>
              <a:off x="3750310" y="2374265"/>
              <a:ext cx="914400" cy="571500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zh-CN" sz="9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Mincho" pitchFamily="49" charset="-128"/>
                  <a:cs typeface="Arial" pitchFamily="34" charset="0"/>
                </a:rPr>
                <a:t>kémiai állapot</a:t>
              </a:r>
              <a:endParaRPr kumimoji="0" lang="hu-HU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01" name="Text Box 24"/>
            <p:cNvSpPr txBox="1">
              <a:spLocks noChangeArrowheads="1"/>
            </p:cNvSpPr>
            <p:nvPr/>
          </p:nvSpPr>
          <p:spPr bwMode="auto">
            <a:xfrm>
              <a:off x="22860" y="1621790"/>
              <a:ext cx="876935" cy="4857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45720" rIns="1800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zh-CN" sz="9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Mincho" pitchFamily="49" charset="-128"/>
                  <a:cs typeface="Arial Narrow" pitchFamily="34" charset="0"/>
                </a:rPr>
                <a:t>vízminőségi trend</a:t>
              </a:r>
              <a:endParaRPr kumimoji="0" lang="hu-HU" altLang="zh-CN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zh-CN" sz="9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Mincho" pitchFamily="49" charset="-128"/>
                  <a:cs typeface="Arial Narrow" pitchFamily="34" charset="0"/>
                </a:rPr>
                <a:t>(kémia és </a:t>
              </a:r>
              <a:endParaRPr kumimoji="0" lang="hu-HU" altLang="zh-CN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zh-CN" sz="9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Mincho" pitchFamily="49" charset="-128"/>
                  <a:cs typeface="Arial Narrow" pitchFamily="34" charset="0"/>
                </a:rPr>
                <a:t>hőmérséklet)</a:t>
              </a:r>
              <a:endParaRPr kumimoji="0" lang="hu-HU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00" name="Text Box 25"/>
            <p:cNvSpPr txBox="1">
              <a:spLocks noChangeArrowheads="1"/>
            </p:cNvSpPr>
            <p:nvPr/>
          </p:nvSpPr>
          <p:spPr bwMode="auto">
            <a:xfrm>
              <a:off x="2475865" y="1650365"/>
              <a:ext cx="577850" cy="4699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45720" rIns="1800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zh-CN" sz="9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Mincho" pitchFamily="49" charset="-128"/>
                  <a:cs typeface="Arial Narrow" pitchFamily="34" charset="0"/>
                </a:rPr>
                <a:t>szennyezett terület teszt</a:t>
              </a:r>
              <a:endParaRPr kumimoji="0" lang="hu-HU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99" name="Text Box 26"/>
            <p:cNvSpPr txBox="1">
              <a:spLocks noChangeArrowheads="1"/>
            </p:cNvSpPr>
            <p:nvPr/>
          </p:nvSpPr>
          <p:spPr bwMode="auto">
            <a:xfrm>
              <a:off x="927735" y="1640205"/>
              <a:ext cx="800100" cy="4800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45720" rIns="1800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zh-CN" sz="9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Mincho" pitchFamily="49" charset="-128"/>
                  <a:cs typeface="Arial Narrow" pitchFamily="34" charset="0"/>
                </a:rPr>
                <a:t>FAVÖKO* teszt </a:t>
              </a:r>
              <a:endParaRPr kumimoji="0" lang="hu-HU" altLang="zh-CN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zh-CN" sz="9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Mincho" pitchFamily="49" charset="-128"/>
                  <a:cs typeface="Arial Narrow" pitchFamily="34" charset="0"/>
                </a:rPr>
                <a:t>(felszíni víz  </a:t>
              </a:r>
              <a:endParaRPr kumimoji="0" lang="hu-HU" altLang="zh-CN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zh-CN" sz="9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Mincho" pitchFamily="49" charset="-128"/>
                  <a:cs typeface="Arial Narrow" pitchFamily="34" charset="0"/>
                </a:rPr>
                <a:t>és szárazföldi)  </a:t>
              </a:r>
              <a:endParaRPr kumimoji="0" lang="hu-HU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Oval 27"/>
            <p:cNvSpPr>
              <a:spLocks noChangeArrowheads="1"/>
            </p:cNvSpPr>
            <p:nvPr/>
          </p:nvSpPr>
          <p:spPr bwMode="auto">
            <a:xfrm>
              <a:off x="311785" y="708660"/>
              <a:ext cx="144780" cy="155575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4" name="Oval 28"/>
            <p:cNvSpPr>
              <a:spLocks noChangeArrowheads="1"/>
            </p:cNvSpPr>
            <p:nvPr/>
          </p:nvSpPr>
          <p:spPr bwMode="auto">
            <a:xfrm>
              <a:off x="1433830" y="708660"/>
              <a:ext cx="144780" cy="155575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5" name="Oval 29"/>
            <p:cNvSpPr>
              <a:spLocks noChangeArrowheads="1"/>
            </p:cNvSpPr>
            <p:nvPr/>
          </p:nvSpPr>
          <p:spPr bwMode="auto">
            <a:xfrm>
              <a:off x="2411095" y="708660"/>
              <a:ext cx="145415" cy="155575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6" name="Oval 30"/>
            <p:cNvSpPr>
              <a:spLocks noChangeArrowheads="1"/>
            </p:cNvSpPr>
            <p:nvPr/>
          </p:nvSpPr>
          <p:spPr bwMode="auto">
            <a:xfrm>
              <a:off x="3207385" y="708660"/>
              <a:ext cx="144145" cy="155575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7" name="Oval 31"/>
            <p:cNvSpPr>
              <a:spLocks noChangeArrowheads="1"/>
            </p:cNvSpPr>
            <p:nvPr/>
          </p:nvSpPr>
          <p:spPr bwMode="auto">
            <a:xfrm>
              <a:off x="167005" y="708660"/>
              <a:ext cx="145415" cy="1555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1252855" y="708660"/>
              <a:ext cx="145415" cy="1555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266315" y="708660"/>
              <a:ext cx="145415" cy="1555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30" name="Oval 34"/>
            <p:cNvSpPr>
              <a:spLocks noChangeArrowheads="1"/>
            </p:cNvSpPr>
            <p:nvPr/>
          </p:nvSpPr>
          <p:spPr bwMode="auto">
            <a:xfrm>
              <a:off x="3062605" y="708660"/>
              <a:ext cx="146050" cy="1555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31" name="Oval 35"/>
            <p:cNvSpPr>
              <a:spLocks noChangeArrowheads="1"/>
            </p:cNvSpPr>
            <p:nvPr/>
          </p:nvSpPr>
          <p:spPr bwMode="auto">
            <a:xfrm>
              <a:off x="1325245" y="2084705"/>
              <a:ext cx="145415" cy="154305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47456" name="Oval 36"/>
            <p:cNvSpPr>
              <a:spLocks noChangeArrowheads="1"/>
            </p:cNvSpPr>
            <p:nvPr/>
          </p:nvSpPr>
          <p:spPr bwMode="auto">
            <a:xfrm>
              <a:off x="2121535" y="2084705"/>
              <a:ext cx="146050" cy="154305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47457" name="Oval 37"/>
            <p:cNvSpPr>
              <a:spLocks noChangeArrowheads="1"/>
            </p:cNvSpPr>
            <p:nvPr/>
          </p:nvSpPr>
          <p:spPr bwMode="auto">
            <a:xfrm>
              <a:off x="2737485" y="2084705"/>
              <a:ext cx="144780" cy="154305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47458" name="Oval 38"/>
            <p:cNvSpPr>
              <a:spLocks noChangeArrowheads="1"/>
            </p:cNvSpPr>
            <p:nvPr/>
          </p:nvSpPr>
          <p:spPr bwMode="auto">
            <a:xfrm>
              <a:off x="3315970" y="2084705"/>
              <a:ext cx="144145" cy="154305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47459" name="Oval 39"/>
            <p:cNvSpPr>
              <a:spLocks noChangeArrowheads="1"/>
            </p:cNvSpPr>
            <p:nvPr/>
          </p:nvSpPr>
          <p:spPr bwMode="auto">
            <a:xfrm>
              <a:off x="1180465" y="2084705"/>
              <a:ext cx="145415" cy="15430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47462" name="Oval 40"/>
            <p:cNvSpPr>
              <a:spLocks noChangeArrowheads="1"/>
            </p:cNvSpPr>
            <p:nvPr/>
          </p:nvSpPr>
          <p:spPr bwMode="auto">
            <a:xfrm>
              <a:off x="1976755" y="2084705"/>
              <a:ext cx="145415" cy="15430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47463" name="Oval 41"/>
            <p:cNvSpPr>
              <a:spLocks noChangeArrowheads="1"/>
            </p:cNvSpPr>
            <p:nvPr/>
          </p:nvSpPr>
          <p:spPr bwMode="auto">
            <a:xfrm>
              <a:off x="2592705" y="2084705"/>
              <a:ext cx="144780" cy="15430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47464" name="Oval 42"/>
            <p:cNvSpPr>
              <a:spLocks noChangeArrowheads="1"/>
            </p:cNvSpPr>
            <p:nvPr/>
          </p:nvSpPr>
          <p:spPr bwMode="auto">
            <a:xfrm>
              <a:off x="3171190" y="2084705"/>
              <a:ext cx="146050" cy="15430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47465" name="Line 43"/>
            <p:cNvSpPr>
              <a:spLocks noChangeShapeType="1"/>
            </p:cNvSpPr>
            <p:nvPr/>
          </p:nvSpPr>
          <p:spPr bwMode="auto">
            <a:xfrm flipH="1" flipV="1">
              <a:off x="1506220" y="455295"/>
              <a:ext cx="635" cy="240665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47466" name="Line 44"/>
            <p:cNvSpPr>
              <a:spLocks noChangeShapeType="1"/>
            </p:cNvSpPr>
            <p:nvPr/>
          </p:nvSpPr>
          <p:spPr bwMode="auto">
            <a:xfrm flipH="1" flipV="1">
              <a:off x="2483485" y="491490"/>
              <a:ext cx="635" cy="24003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47467" name="Line 45"/>
            <p:cNvSpPr>
              <a:spLocks noChangeShapeType="1"/>
            </p:cNvSpPr>
            <p:nvPr/>
          </p:nvSpPr>
          <p:spPr bwMode="auto">
            <a:xfrm flipH="1" flipV="1">
              <a:off x="3280410" y="491490"/>
              <a:ext cx="635" cy="24003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47468" name="Line 46"/>
            <p:cNvSpPr>
              <a:spLocks noChangeShapeType="1"/>
            </p:cNvSpPr>
            <p:nvPr/>
          </p:nvSpPr>
          <p:spPr bwMode="auto">
            <a:xfrm rot="10800000" flipH="1" flipV="1">
              <a:off x="1397635" y="2229485"/>
              <a:ext cx="635" cy="24003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47469" name="Line 47"/>
            <p:cNvSpPr>
              <a:spLocks noChangeShapeType="1"/>
            </p:cNvSpPr>
            <p:nvPr/>
          </p:nvSpPr>
          <p:spPr bwMode="auto">
            <a:xfrm rot="10800000" flipH="1" flipV="1">
              <a:off x="2194560" y="2229485"/>
              <a:ext cx="635" cy="24003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47470" name="Line 48"/>
            <p:cNvSpPr>
              <a:spLocks noChangeShapeType="1"/>
            </p:cNvSpPr>
            <p:nvPr/>
          </p:nvSpPr>
          <p:spPr bwMode="auto">
            <a:xfrm rot="10800000" flipH="1" flipV="1">
              <a:off x="2809240" y="2265680"/>
              <a:ext cx="1270" cy="24003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47471" name="Line 49"/>
            <p:cNvSpPr>
              <a:spLocks noChangeShapeType="1"/>
            </p:cNvSpPr>
            <p:nvPr/>
          </p:nvSpPr>
          <p:spPr bwMode="auto">
            <a:xfrm rot="10800000" flipH="1" flipV="1">
              <a:off x="3388360" y="2229485"/>
              <a:ext cx="635" cy="276225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47472" name="Line 50"/>
            <p:cNvSpPr>
              <a:spLocks noChangeShapeType="1"/>
            </p:cNvSpPr>
            <p:nvPr/>
          </p:nvSpPr>
          <p:spPr bwMode="auto">
            <a:xfrm flipH="1">
              <a:off x="456565" y="2229485"/>
              <a:ext cx="1270" cy="14478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47473" name="Line 51"/>
            <p:cNvSpPr>
              <a:spLocks noChangeShapeType="1"/>
            </p:cNvSpPr>
            <p:nvPr/>
          </p:nvSpPr>
          <p:spPr bwMode="auto">
            <a:xfrm flipH="1" flipV="1">
              <a:off x="1325245" y="274320"/>
              <a:ext cx="635" cy="42164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47475" name="Line 53"/>
            <p:cNvSpPr>
              <a:spLocks noChangeShapeType="1"/>
            </p:cNvSpPr>
            <p:nvPr/>
          </p:nvSpPr>
          <p:spPr bwMode="auto">
            <a:xfrm flipH="1" flipV="1">
              <a:off x="3134995" y="274320"/>
              <a:ext cx="635" cy="42164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47476" name="Line 54"/>
            <p:cNvSpPr>
              <a:spLocks noChangeShapeType="1"/>
            </p:cNvSpPr>
            <p:nvPr/>
          </p:nvSpPr>
          <p:spPr bwMode="auto">
            <a:xfrm flipH="1">
              <a:off x="2049145" y="2229485"/>
              <a:ext cx="635" cy="46990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47477" name="Line 55"/>
            <p:cNvSpPr>
              <a:spLocks noChangeShapeType="1"/>
            </p:cNvSpPr>
            <p:nvPr/>
          </p:nvSpPr>
          <p:spPr bwMode="auto">
            <a:xfrm flipH="1">
              <a:off x="2664460" y="2229485"/>
              <a:ext cx="635" cy="46990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47478" name="Line 56"/>
            <p:cNvSpPr>
              <a:spLocks noChangeShapeType="1"/>
            </p:cNvSpPr>
            <p:nvPr/>
          </p:nvSpPr>
          <p:spPr bwMode="auto">
            <a:xfrm flipH="1">
              <a:off x="3207385" y="2229485"/>
              <a:ext cx="635" cy="46990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47479" name="Line 57"/>
            <p:cNvSpPr>
              <a:spLocks noChangeShapeType="1"/>
            </p:cNvSpPr>
            <p:nvPr/>
          </p:nvSpPr>
          <p:spPr bwMode="auto">
            <a:xfrm flipH="1" flipV="1">
              <a:off x="384810" y="455295"/>
              <a:ext cx="635" cy="240665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47480" name="Line 58"/>
            <p:cNvSpPr>
              <a:spLocks noChangeShapeType="1"/>
            </p:cNvSpPr>
            <p:nvPr/>
          </p:nvSpPr>
          <p:spPr bwMode="auto">
            <a:xfrm>
              <a:off x="312420" y="1160145"/>
              <a:ext cx="635" cy="4705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47481" name="Line 59"/>
            <p:cNvSpPr>
              <a:spLocks noChangeShapeType="1"/>
            </p:cNvSpPr>
            <p:nvPr/>
          </p:nvSpPr>
          <p:spPr bwMode="auto">
            <a:xfrm flipH="1">
              <a:off x="1344295" y="1293495"/>
              <a:ext cx="635" cy="4705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47482" name="Line 60"/>
            <p:cNvSpPr>
              <a:spLocks noChangeShapeType="1"/>
            </p:cNvSpPr>
            <p:nvPr/>
          </p:nvSpPr>
          <p:spPr bwMode="auto">
            <a:xfrm>
              <a:off x="4691380" y="238125"/>
              <a:ext cx="977265" cy="635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47483" name="Line 61"/>
            <p:cNvSpPr>
              <a:spLocks noChangeShapeType="1"/>
            </p:cNvSpPr>
            <p:nvPr/>
          </p:nvSpPr>
          <p:spPr bwMode="auto">
            <a:xfrm>
              <a:off x="5668645" y="238125"/>
              <a:ext cx="635" cy="177355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47484" name="Line 62"/>
            <p:cNvSpPr>
              <a:spLocks noChangeShapeType="1"/>
            </p:cNvSpPr>
            <p:nvPr/>
          </p:nvSpPr>
          <p:spPr bwMode="auto">
            <a:xfrm flipH="1">
              <a:off x="5474335" y="2012315"/>
              <a:ext cx="180975" cy="6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47485" name="Line 63"/>
            <p:cNvSpPr>
              <a:spLocks noChangeShapeType="1"/>
            </p:cNvSpPr>
            <p:nvPr/>
          </p:nvSpPr>
          <p:spPr bwMode="auto">
            <a:xfrm>
              <a:off x="4655185" y="491490"/>
              <a:ext cx="398145" cy="0"/>
            </a:xfrm>
            <a:prstGeom prst="line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47486" name="Line 64"/>
            <p:cNvSpPr>
              <a:spLocks noChangeShapeType="1"/>
            </p:cNvSpPr>
            <p:nvPr/>
          </p:nvSpPr>
          <p:spPr bwMode="auto">
            <a:xfrm>
              <a:off x="5053330" y="491490"/>
              <a:ext cx="635" cy="272415"/>
            </a:xfrm>
            <a:prstGeom prst="line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47487" name="Line 65"/>
            <p:cNvSpPr>
              <a:spLocks noChangeShapeType="1"/>
            </p:cNvSpPr>
            <p:nvPr/>
          </p:nvSpPr>
          <p:spPr bwMode="auto">
            <a:xfrm flipH="1">
              <a:off x="4655185" y="2699385"/>
              <a:ext cx="687705" cy="127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20832" name="Line 66"/>
            <p:cNvSpPr>
              <a:spLocks noChangeShapeType="1"/>
            </p:cNvSpPr>
            <p:nvPr/>
          </p:nvSpPr>
          <p:spPr bwMode="auto">
            <a:xfrm>
              <a:off x="4655185" y="2518410"/>
              <a:ext cx="108585" cy="1270"/>
            </a:xfrm>
            <a:prstGeom prst="line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20833" name="Line 67"/>
            <p:cNvSpPr>
              <a:spLocks noChangeShapeType="1"/>
            </p:cNvSpPr>
            <p:nvPr/>
          </p:nvSpPr>
          <p:spPr bwMode="auto">
            <a:xfrm flipV="1">
              <a:off x="4763770" y="925195"/>
              <a:ext cx="635" cy="1593215"/>
            </a:xfrm>
            <a:prstGeom prst="line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20834" name="Line 68"/>
            <p:cNvSpPr>
              <a:spLocks noChangeShapeType="1"/>
            </p:cNvSpPr>
            <p:nvPr/>
          </p:nvSpPr>
          <p:spPr bwMode="auto">
            <a:xfrm>
              <a:off x="4750435" y="922020"/>
              <a:ext cx="180975" cy="1270"/>
            </a:xfrm>
            <a:prstGeom prst="line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20835" name="Oval 69"/>
            <p:cNvSpPr>
              <a:spLocks noChangeArrowheads="1"/>
            </p:cNvSpPr>
            <p:nvPr/>
          </p:nvSpPr>
          <p:spPr bwMode="auto">
            <a:xfrm>
              <a:off x="384810" y="2084705"/>
              <a:ext cx="144780" cy="15430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056" name="Text Box 70"/>
            <p:cNvSpPr txBox="1">
              <a:spLocks noChangeArrowheads="1"/>
            </p:cNvSpPr>
            <p:nvPr/>
          </p:nvSpPr>
          <p:spPr bwMode="auto">
            <a:xfrm>
              <a:off x="22860" y="2374265"/>
              <a:ext cx="1000125" cy="61595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000" tIns="45720" rIns="1800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zh-CN" sz="9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Mincho" pitchFamily="49" charset="-128"/>
                  <a:cs typeface="Arial Narrow" pitchFamily="34" charset="0"/>
                </a:rPr>
                <a:t>A jó áll. fenntartása veszélyeztetett (kockázatos)</a:t>
              </a:r>
              <a:endParaRPr kumimoji="0" lang="hu-HU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5" name="Text Box 71"/>
            <p:cNvSpPr txBox="1">
              <a:spLocks noChangeArrowheads="1"/>
            </p:cNvSpPr>
            <p:nvPr/>
          </p:nvSpPr>
          <p:spPr bwMode="auto">
            <a:xfrm>
              <a:off x="4699635" y="1311276"/>
              <a:ext cx="978535" cy="287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zh-CN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Mincho" pitchFamily="49" charset="-128"/>
                  <a:cs typeface="Arial" pitchFamily="34" charset="0"/>
                </a:rPr>
                <a:t>Felszín alatti víztest állapota </a:t>
              </a:r>
              <a:endParaRPr kumimoji="0" lang="hu-HU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0838" name="Line 72"/>
            <p:cNvSpPr>
              <a:spLocks noChangeShapeType="1"/>
            </p:cNvSpPr>
            <p:nvPr/>
          </p:nvSpPr>
          <p:spPr bwMode="auto">
            <a:xfrm flipH="1">
              <a:off x="1252855" y="2192655"/>
              <a:ext cx="635" cy="50673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20839" name="Line 73"/>
            <p:cNvSpPr>
              <a:spLocks noChangeShapeType="1"/>
            </p:cNvSpPr>
            <p:nvPr/>
          </p:nvSpPr>
          <p:spPr bwMode="auto">
            <a:xfrm>
              <a:off x="1216660" y="2699385"/>
              <a:ext cx="2533650" cy="1270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2122" name="Egyenes összekötő nyíllal 120841"/>
          <p:cNvSpPr>
            <a:spLocks noChangeShapeType="1"/>
          </p:cNvSpPr>
          <p:nvPr/>
        </p:nvSpPr>
        <p:spPr bwMode="auto">
          <a:xfrm rot="5400000" flipV="1">
            <a:off x="5257800" y="463550"/>
            <a:ext cx="1588" cy="1588"/>
          </a:xfrm>
          <a:prstGeom prst="bentConnector3">
            <a:avLst>
              <a:gd name="adj1" fmla="val 31680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" name="Téglalap 1"/>
          <p:cNvSpPr/>
          <p:nvPr/>
        </p:nvSpPr>
        <p:spPr>
          <a:xfrm>
            <a:off x="824538" y="1340768"/>
            <a:ext cx="75638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 felszín alatti vizek állapotának minősítését a 30/2004 </a:t>
            </a:r>
            <a:r>
              <a:rPr lang="hu-HU" dirty="0" err="1"/>
              <a:t>KvVM</a:t>
            </a:r>
            <a:r>
              <a:rPr lang="hu-HU" dirty="0"/>
              <a:t> rendelet alapján kell </a:t>
            </a:r>
            <a:r>
              <a:rPr lang="hu-HU" dirty="0" smtClean="0"/>
              <a:t>végrehajtani, összhangban </a:t>
            </a:r>
            <a:r>
              <a:rPr lang="hu-HU" dirty="0"/>
              <a:t>a VKI </a:t>
            </a:r>
            <a:r>
              <a:rPr lang="hu-HU" dirty="0" smtClean="0"/>
              <a:t>előírásaival. A </a:t>
            </a:r>
            <a:r>
              <a:rPr lang="hu-HU" dirty="0"/>
              <a:t>módszertani </a:t>
            </a:r>
            <a:r>
              <a:rPr lang="hu-HU" dirty="0" smtClean="0"/>
              <a:t>séma  a </a:t>
            </a:r>
            <a:r>
              <a:rPr lang="hu-HU" dirty="0"/>
              <a:t>VGT1-hez képest nem </a:t>
            </a:r>
            <a:r>
              <a:rPr lang="hu-HU" dirty="0" smtClean="0"/>
              <a:t>változott: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1035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107505" y="44624"/>
            <a:ext cx="8928992" cy="864096"/>
          </a:xfrm>
        </p:spPr>
        <p:txBody>
          <a:bodyPr>
            <a:normAutofit/>
          </a:bodyPr>
          <a:lstStyle/>
          <a:p>
            <a:r>
              <a:rPr lang="hu-HU" altLang="hu-HU" dirty="0"/>
              <a:t>A </a:t>
            </a:r>
            <a:r>
              <a:rPr lang="hu-HU" altLang="hu-HU" dirty="0" smtClean="0"/>
              <a:t>FELSZÍN ALATTI </a:t>
            </a:r>
            <a:r>
              <a:rPr lang="hu-HU" altLang="hu-HU" dirty="0"/>
              <a:t>VÍZTESTEK </a:t>
            </a:r>
            <a:r>
              <a:rPr lang="hu-HU" altLang="hu-HU" dirty="0" smtClean="0"/>
              <a:t> MENNYISÉGI  ÁLLAPOTA  I.</a:t>
            </a:r>
            <a:endParaRPr lang="hu-HU" altLang="hu-HU" dirty="0"/>
          </a:p>
        </p:txBody>
      </p:sp>
      <p:graphicFrame>
        <p:nvGraphicFramePr>
          <p:cNvPr id="9" name="Diagra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1832674"/>
              </p:ext>
            </p:extLst>
          </p:nvPr>
        </p:nvGraphicFramePr>
        <p:xfrm>
          <a:off x="6014178" y="1278670"/>
          <a:ext cx="2736851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0" name="Diagram 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8" r="6497" b="2098"/>
          <a:stretch>
            <a:fillRect/>
          </a:stretch>
        </p:blipFill>
        <p:spPr bwMode="auto">
          <a:xfrm>
            <a:off x="6156176" y="1509222"/>
            <a:ext cx="2736850" cy="2133600"/>
          </a:xfrm>
          <a:prstGeom prst="rect">
            <a:avLst/>
          </a:prstGeom>
          <a:noFill/>
          <a:ln w="31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ábláza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172416"/>
              </p:ext>
            </p:extLst>
          </p:nvPr>
        </p:nvGraphicFramePr>
        <p:xfrm>
          <a:off x="251520" y="3789040"/>
          <a:ext cx="7992887" cy="1584177"/>
        </p:xfrm>
        <a:graphic>
          <a:graphicData uri="http://schemas.openxmlformats.org/drawingml/2006/table">
            <a:tbl>
              <a:tblPr/>
              <a:tblGrid>
                <a:gridCol w="873425"/>
                <a:gridCol w="782759"/>
                <a:gridCol w="5472608"/>
                <a:gridCol w="864095"/>
              </a:tblGrid>
              <a:tr h="395301">
                <a:tc>
                  <a:txBody>
                    <a:bodyPr/>
                    <a:lstStyle/>
                    <a:p>
                      <a:pPr algn="l" fontAlgn="b"/>
                      <a:r>
                        <a:rPr lang="hu-H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VGT1</a:t>
                      </a:r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7219">
                <a:tc>
                  <a:txBody>
                    <a:bodyPr/>
                    <a:lstStyle/>
                    <a:p>
                      <a:pPr algn="l" fontAlgn="b"/>
                      <a:r>
                        <a:rPr lang="hu-H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Gyenge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k.4.1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Dunántúli-középhegység - Hévízi-, Tapolcai-, Tapolcafő-források </a:t>
                      </a:r>
                      <a:r>
                        <a:rPr lang="hu-HU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vgy</a:t>
                      </a:r>
                      <a:endParaRPr lang="hu-H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vízmérleg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297219">
                <a:tc rowSpan="3">
                  <a:txBody>
                    <a:bodyPr/>
                    <a:lstStyle/>
                    <a:p>
                      <a:pPr algn="l" fontAlgn="ctr"/>
                      <a:r>
                        <a:rPr lang="hu-H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Bizonytalan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k.1.1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Dunántúli-középhegység </a:t>
                      </a:r>
                      <a:r>
                        <a:rPr lang="hu-H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-Veszprém</a:t>
                      </a:r>
                      <a:r>
                        <a:rPr lang="hu-H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Várpalota, Vértes déli források </a:t>
                      </a:r>
                      <a:r>
                        <a:rPr lang="hu-HU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vgy</a:t>
                      </a:r>
                      <a:r>
                        <a:rPr lang="hu-H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hu-H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vízmérleg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297219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sh.1.1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Dunántúli-középhegység - Marcal-vízgyűjtő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FAVÖKO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297219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sp.1.7.1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Séd-Nádor-Sárvíz-vízgyűjtő</a:t>
                      </a:r>
                      <a:endParaRPr lang="hu-H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FAVÖKO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áblázat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732814"/>
              </p:ext>
            </p:extLst>
          </p:nvPr>
        </p:nvGraphicFramePr>
        <p:xfrm>
          <a:off x="251520" y="1700808"/>
          <a:ext cx="5544616" cy="1651635"/>
        </p:xfrm>
        <a:graphic>
          <a:graphicData uri="http://schemas.openxmlformats.org/drawingml/2006/table">
            <a:tbl>
              <a:tblPr/>
              <a:tblGrid>
                <a:gridCol w="2376264"/>
                <a:gridCol w="432048"/>
                <a:gridCol w="720080"/>
                <a:gridCol w="1152128"/>
                <a:gridCol w="864096"/>
              </a:tblGrid>
              <a:tr h="400050"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Felszín alatti víztestek állapota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Gyenge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Bizonytalan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Víztest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Süllyedés teszt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Felszíni vízre vonatkozó teszt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FAVÖKO teszt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Áramlási viszonyok hatása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hu-HU" sz="13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Mennyiségi állapot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hu-HU" sz="13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kt.1.6</a:t>
                      </a:r>
                      <a:endParaRPr lang="hu-HU" sz="13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200025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sp.1.5.1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8" name="Szövegdoboz 17"/>
          <p:cNvSpPr txBox="1"/>
          <p:nvPr/>
        </p:nvSpPr>
        <p:spPr>
          <a:xfrm>
            <a:off x="251519" y="5661248"/>
            <a:ext cx="79928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Karszt víztestek állapotának javulása: bányászati vízkivételek felhagyása, </a:t>
            </a:r>
            <a:br>
              <a:rPr lang="hu-HU" sz="1400" dirty="0" smtClean="0"/>
            </a:br>
            <a:r>
              <a:rPr lang="hu-HU" sz="1400" dirty="0" smtClean="0"/>
              <a:t>						     2010. évi extrém magas csapadék</a:t>
            </a:r>
          </a:p>
          <a:p>
            <a:r>
              <a:rPr lang="hu-HU" sz="1400" dirty="0" smtClean="0"/>
              <a:t>Visszatérő </a:t>
            </a:r>
            <a:r>
              <a:rPr lang="hu-HU" sz="1400" dirty="0"/>
              <a:t>források vize sok területen </a:t>
            </a:r>
            <a:r>
              <a:rPr lang="hu-HU" sz="1400" dirty="0" smtClean="0"/>
              <a:t>műszaki </a:t>
            </a:r>
            <a:r>
              <a:rPr lang="hu-HU" sz="1400" dirty="0"/>
              <a:t>problémát okoz</a:t>
            </a:r>
          </a:p>
        </p:txBody>
      </p:sp>
    </p:spTree>
    <p:extLst>
      <p:ext uri="{BB962C8B-B14F-4D97-AF65-F5344CB8AC3E}">
        <p14:creationId xmlns:p14="http://schemas.microsoft.com/office/powerpoint/2010/main" val="370555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Cím 3"/>
          <p:cNvSpPr>
            <a:spLocks/>
          </p:cNvSpPr>
          <p:nvPr/>
        </p:nvSpPr>
        <p:spPr bwMode="auto">
          <a:xfrm>
            <a:off x="173038" y="44450"/>
            <a:ext cx="89709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/>
            <a:r>
              <a:rPr lang="hu-HU" altLang="hu-HU" sz="2400" b="1" dirty="0">
                <a:solidFill>
                  <a:schemeClr val="bg1"/>
                </a:solidFill>
              </a:rPr>
              <a:t>A </a:t>
            </a:r>
            <a:r>
              <a:rPr lang="hu-HU" altLang="hu-HU" sz="2400" b="1" dirty="0" smtClean="0">
                <a:solidFill>
                  <a:schemeClr val="bg1"/>
                </a:solidFill>
              </a:rPr>
              <a:t>FELSZÍN ALATTI  VÍZTESTEK </a:t>
            </a:r>
            <a:r>
              <a:rPr lang="hu-HU" altLang="hu-HU" sz="2400" b="1" dirty="0">
                <a:solidFill>
                  <a:schemeClr val="bg1"/>
                </a:solidFill>
              </a:rPr>
              <a:t>MENNYISÉGI </a:t>
            </a:r>
            <a:r>
              <a:rPr lang="hu-HU" altLang="hu-HU" sz="2400" b="1" dirty="0" smtClean="0">
                <a:solidFill>
                  <a:schemeClr val="bg1"/>
                </a:solidFill>
              </a:rPr>
              <a:t>ÁLLAPOTA  II. </a:t>
            </a:r>
            <a:endParaRPr lang="hu-HU" altLang="hu-HU" sz="2400" b="1" dirty="0">
              <a:solidFill>
                <a:schemeClr val="bg1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88840"/>
            <a:ext cx="4069344" cy="436510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78751" y="1401257"/>
            <a:ext cx="4390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/>
              <a:t>Sekély porózus és sekély hegyvidéki víztestek</a:t>
            </a:r>
            <a:endParaRPr lang="hu-HU" sz="16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697" y="1988841"/>
            <a:ext cx="3888576" cy="4365104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5194978" y="1409691"/>
            <a:ext cx="3038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/>
              <a:t>Hideg és termálkarszt víztestek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41403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372483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 A Felszín alatti víztestek  Kémiai  állapota  I.</a:t>
            </a:r>
            <a:endParaRPr lang="hu-HU" dirty="0"/>
          </a:p>
        </p:txBody>
      </p:sp>
      <p:pic>
        <p:nvPicPr>
          <p:cNvPr id="3074" name="Diagram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5" r="6929"/>
          <a:stretch>
            <a:fillRect/>
          </a:stretch>
        </p:blipFill>
        <p:spPr bwMode="auto">
          <a:xfrm>
            <a:off x="6156176" y="1483902"/>
            <a:ext cx="2808312" cy="2144626"/>
          </a:xfrm>
          <a:prstGeom prst="rect">
            <a:avLst/>
          </a:prstGeom>
          <a:noFill/>
          <a:ln w="31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415407"/>
              </p:ext>
            </p:extLst>
          </p:nvPr>
        </p:nvGraphicFramePr>
        <p:xfrm>
          <a:off x="179511" y="1556792"/>
          <a:ext cx="5760640" cy="2023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8313"/>
                <a:gridCol w="432048"/>
                <a:gridCol w="720080"/>
                <a:gridCol w="936104"/>
                <a:gridCol w="864095"/>
              </a:tblGrid>
              <a:tr h="400050"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1300" u="none" strike="noStrike" dirty="0">
                          <a:effectLst/>
                        </a:rPr>
                        <a:t>Felszín alatti víztestek állapota</a:t>
                      </a:r>
                      <a:endParaRPr lang="hu-HU" sz="13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u="none" strike="noStrike" dirty="0">
                          <a:effectLst/>
                        </a:rPr>
                        <a:t>Jó</a:t>
                      </a:r>
                      <a:endParaRPr lang="hu-HU" sz="13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u="none" strike="noStrike" dirty="0">
                          <a:effectLst/>
                        </a:rPr>
                        <a:t>Gyenge</a:t>
                      </a:r>
                      <a:endParaRPr lang="hu-HU" sz="13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u="none" strike="noStrike" dirty="0" smtClean="0">
                          <a:effectLst/>
                        </a:rPr>
                        <a:t>Bizonytalan</a:t>
                      </a:r>
                      <a:endParaRPr lang="hu-HU" sz="13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u="none" strike="noStrike" dirty="0">
                          <a:effectLst/>
                        </a:rPr>
                        <a:t>Víztest</a:t>
                      </a:r>
                      <a:endParaRPr lang="hu-HU" sz="13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1300" u="none" strike="noStrike">
                          <a:effectLst/>
                        </a:rPr>
                        <a:t>Diffúz szennyeződés a víztesten</a:t>
                      </a:r>
                      <a:endParaRPr lang="hu-HU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u="none" strike="noStrike">
                          <a:effectLst/>
                        </a:rPr>
                        <a:t>14</a:t>
                      </a:r>
                      <a:endParaRPr lang="hu-HU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u="none" strike="noStrike">
                          <a:effectLst/>
                        </a:rPr>
                        <a:t>3</a:t>
                      </a:r>
                      <a:endParaRPr lang="hu-HU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u="none" strike="noStrike" dirty="0">
                          <a:effectLst/>
                        </a:rPr>
                        <a:t>3</a:t>
                      </a:r>
                      <a:endParaRPr lang="hu-H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300" u="none" strike="noStrike" dirty="0">
                          <a:effectLst/>
                        </a:rPr>
                        <a:t> </a:t>
                      </a:r>
                      <a:endParaRPr lang="hu-H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1300" u="none" strike="noStrike" dirty="0">
                          <a:effectLst/>
                        </a:rPr>
                        <a:t>Szennyezett ivóvízbázis védőterület</a:t>
                      </a:r>
                      <a:endParaRPr lang="hu-H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u="none" strike="noStrike">
                          <a:effectLst/>
                        </a:rPr>
                        <a:t>19</a:t>
                      </a:r>
                      <a:endParaRPr lang="hu-HU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u="none" strike="noStrike" dirty="0">
                          <a:effectLst/>
                        </a:rPr>
                        <a:t>4</a:t>
                      </a:r>
                      <a:endParaRPr lang="hu-H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u="none" strike="noStrike">
                          <a:effectLst/>
                        </a:rPr>
                        <a:t> </a:t>
                      </a:r>
                      <a:endParaRPr lang="hu-HU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300" u="none" strike="noStrike" dirty="0">
                          <a:effectLst/>
                        </a:rPr>
                        <a:t> </a:t>
                      </a:r>
                      <a:endParaRPr lang="hu-H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150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hu-HU" sz="1300" u="none" strike="noStrike" dirty="0">
                          <a:effectLst/>
                        </a:rPr>
                        <a:t>Kémiai állapot</a:t>
                      </a:r>
                      <a:endParaRPr lang="hu-HU" sz="13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hu-HU" sz="1300" b="1" u="none" strike="noStrike" dirty="0">
                          <a:effectLst/>
                        </a:rPr>
                        <a:t>20</a:t>
                      </a:r>
                      <a:endParaRPr lang="hu-HU" sz="13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b="1" u="none" strike="noStrike" dirty="0">
                          <a:effectLst/>
                        </a:rPr>
                        <a:t>4</a:t>
                      </a:r>
                      <a:endParaRPr lang="hu-HU" sz="13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b="1" u="none" strike="noStrike" dirty="0">
                          <a:effectLst/>
                        </a:rPr>
                        <a:t> </a:t>
                      </a:r>
                      <a:endParaRPr lang="hu-HU" sz="13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300" u="none" strike="noStrike" dirty="0">
                          <a:effectLst/>
                        </a:rPr>
                        <a:t>k.1.1, </a:t>
                      </a:r>
                      <a:r>
                        <a:rPr lang="hu-HU" sz="1300" u="none" strike="noStrike" dirty="0" smtClean="0">
                          <a:effectLst/>
                        </a:rPr>
                        <a:t/>
                      </a:r>
                      <a:br>
                        <a:rPr lang="hu-HU" sz="1300" u="none" strike="noStrike" dirty="0" smtClean="0">
                          <a:effectLst/>
                        </a:rPr>
                      </a:br>
                      <a:r>
                        <a:rPr lang="hu-HU" sz="1300" u="none" strike="noStrike" dirty="0" smtClean="0">
                          <a:effectLst/>
                        </a:rPr>
                        <a:t>k.4.2</a:t>
                      </a:r>
                      <a:r>
                        <a:rPr lang="hu-HU" sz="1300" u="none" strike="noStrike" dirty="0">
                          <a:effectLst/>
                        </a:rPr>
                        <a:t>, </a:t>
                      </a:r>
                      <a:br>
                        <a:rPr lang="hu-HU" sz="1300" u="none" strike="noStrike" dirty="0">
                          <a:effectLst/>
                        </a:rPr>
                      </a:br>
                      <a:r>
                        <a:rPr lang="hu-HU" sz="1300" u="none" strike="noStrike" dirty="0">
                          <a:effectLst/>
                        </a:rPr>
                        <a:t>k.1.6, </a:t>
                      </a:r>
                      <a:r>
                        <a:rPr lang="hu-HU" sz="1300" u="none" strike="noStrike" dirty="0" smtClean="0">
                          <a:effectLst/>
                        </a:rPr>
                        <a:t/>
                      </a:r>
                      <a:br>
                        <a:rPr lang="hu-HU" sz="1300" u="none" strike="noStrike" dirty="0" smtClean="0">
                          <a:effectLst/>
                        </a:rPr>
                      </a:br>
                      <a:r>
                        <a:rPr lang="hu-HU" sz="1300" u="none" strike="noStrike" dirty="0" smtClean="0">
                          <a:effectLst/>
                        </a:rPr>
                        <a:t>sp.1.7.1</a:t>
                      </a:r>
                      <a:endParaRPr lang="hu-H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247650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b="1" u="none" strike="noStrike" dirty="0">
                          <a:effectLst/>
                        </a:rPr>
                        <a:t> </a:t>
                      </a:r>
                      <a:endParaRPr lang="hu-HU" sz="13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300" b="1" u="none" strike="noStrike" dirty="0">
                          <a:effectLst/>
                        </a:rPr>
                        <a:t>2</a:t>
                      </a:r>
                      <a:endParaRPr lang="hu-HU" sz="13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300" u="none" strike="noStrike" dirty="0">
                          <a:effectLst/>
                        </a:rPr>
                        <a:t>sh.4.2,  sp.1.10.1</a:t>
                      </a:r>
                      <a:endParaRPr lang="hu-H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ábláza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865110"/>
              </p:ext>
            </p:extLst>
          </p:nvPr>
        </p:nvGraphicFramePr>
        <p:xfrm>
          <a:off x="447987" y="4361335"/>
          <a:ext cx="8084452" cy="2019992"/>
        </p:xfrm>
        <a:graphic>
          <a:graphicData uri="http://schemas.openxmlformats.org/drawingml/2006/table">
            <a:tbl>
              <a:tblPr/>
              <a:tblGrid>
                <a:gridCol w="493133"/>
                <a:gridCol w="879877"/>
                <a:gridCol w="4547831"/>
                <a:gridCol w="2163611"/>
              </a:tblGrid>
              <a:tr h="252499">
                <a:tc rowSpan="8">
                  <a:txBody>
                    <a:bodyPr/>
                    <a:lstStyle/>
                    <a:p>
                      <a:pPr algn="ctr" rtl="0" fontAlgn="ctr"/>
                      <a:r>
                        <a:rPr lang="hu-H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Gyenge</a:t>
                      </a:r>
                    </a:p>
                  </a:txBody>
                  <a:tcPr marL="9525" marR="9525" marT="9525" marB="0" vert="wordArt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u-H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k.1.1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DKH-Veszprém</a:t>
                      </a:r>
                      <a:r>
                        <a:rPr lang="hu-H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, Várpalota, Vértes déli források vízgyűjtője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termelő, megfigy, diff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252499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u-H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k.4.1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u-H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DKH - Hévízi-, Tapolcai-, Tapolcafő-források </a:t>
                      </a:r>
                      <a:r>
                        <a:rPr lang="hu-H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vgy</a:t>
                      </a:r>
                      <a:endParaRPr lang="hu-H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megfigy</a:t>
                      </a:r>
                      <a:endParaRPr lang="hu-H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252499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u-H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k.4.2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u-H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Balaton-felvidék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termelő, </a:t>
                      </a:r>
                      <a:r>
                        <a:rPr lang="hu-H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megfigy</a:t>
                      </a:r>
                      <a:r>
                        <a:rPr lang="hu-H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, </a:t>
                      </a:r>
                      <a:r>
                        <a:rPr lang="hu-H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diff</a:t>
                      </a:r>
                      <a:r>
                        <a:rPr lang="hu-H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, </a:t>
                      </a:r>
                      <a:r>
                        <a:rPr lang="hu-H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vízf</a:t>
                      </a:r>
                      <a:endParaRPr lang="hu-H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252499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sp.1.5.1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Marcal-völgy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diff</a:t>
                      </a:r>
                      <a:endParaRPr lang="hu-H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252499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u-H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sp.1.7.1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Séd-Nádor-Sárvíz-vízgyűjtő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diff</a:t>
                      </a:r>
                      <a:r>
                        <a:rPr lang="hu-H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, </a:t>
                      </a:r>
                      <a:r>
                        <a:rPr lang="hu-H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vízf</a:t>
                      </a:r>
                      <a:endParaRPr lang="hu-H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252499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u-H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sp.1.8.1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u-H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Sárvíz, Sió-vízgyűjtő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diff</a:t>
                      </a:r>
                      <a:r>
                        <a:rPr lang="hu-H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, </a:t>
                      </a:r>
                      <a:r>
                        <a:rPr lang="hu-H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vízf</a:t>
                      </a:r>
                      <a:endParaRPr lang="hu-H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252499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u-H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sh.1.9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u-H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Velencei-hegység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u-H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vízf</a:t>
                      </a:r>
                      <a:endParaRPr lang="hu-H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</a:tr>
              <a:tr h="252499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u-H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sh.4.2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u-H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Balaton-felvidék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diff</a:t>
                      </a:r>
                      <a:r>
                        <a:rPr lang="hu-H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, </a:t>
                      </a:r>
                      <a:r>
                        <a:rPr lang="hu-H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vízf</a:t>
                      </a:r>
                      <a:endParaRPr lang="hu-H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</a:tr>
            </a:tbl>
          </a:graphicData>
        </a:graphic>
      </p:graphicFrame>
      <p:sp>
        <p:nvSpPr>
          <p:cNvPr id="13" name="Szövegdoboz 12"/>
          <p:cNvSpPr txBox="1"/>
          <p:nvPr/>
        </p:nvSpPr>
        <p:spPr>
          <a:xfrm>
            <a:off x="447989" y="393305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VGT1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67154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084451" cy="864096"/>
          </a:xfrm>
        </p:spPr>
        <p:txBody>
          <a:bodyPr>
            <a:normAutofit/>
          </a:bodyPr>
          <a:lstStyle/>
          <a:p>
            <a:r>
              <a:rPr lang="hu-HU" altLang="hu-HU" dirty="0"/>
              <a:t>A </a:t>
            </a:r>
            <a:r>
              <a:rPr lang="hu-HU" altLang="hu-HU" dirty="0" smtClean="0"/>
              <a:t>FELSZÍN ALATTI </a:t>
            </a:r>
            <a:r>
              <a:rPr lang="hu-HU" altLang="hu-HU" dirty="0"/>
              <a:t>VÍZTESTEK </a:t>
            </a:r>
            <a:r>
              <a:rPr lang="hu-HU" altLang="hu-HU" dirty="0" smtClean="0"/>
              <a:t>kémiai  ÁLLAPOTA  II. </a:t>
            </a:r>
            <a:endParaRPr lang="hu-HU" alt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56" y="1839108"/>
            <a:ext cx="4049474" cy="43204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églalap 4"/>
          <p:cNvSpPr/>
          <p:nvPr/>
        </p:nvSpPr>
        <p:spPr>
          <a:xfrm>
            <a:off x="50093" y="143803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/>
              <a:t>Sekély porózus és sekély hegyvidéki víztestek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5494429" y="1409691"/>
            <a:ext cx="3038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/>
              <a:t>Hideg és termálkarszt víztestek</a:t>
            </a:r>
            <a:endParaRPr lang="hu-HU" sz="16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978" y="1851972"/>
            <a:ext cx="3665958" cy="424676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574" y="5080981"/>
            <a:ext cx="1697165" cy="1023910"/>
          </a:xfrm>
          <a:prstGeom prst="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37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251520" y="1431082"/>
            <a:ext cx="3821596" cy="5310286"/>
          </a:xfrm>
        </p:spPr>
        <p:txBody>
          <a:bodyPr>
            <a:noAutofit/>
          </a:bodyPr>
          <a:lstStyle/>
          <a:p>
            <a:r>
              <a:rPr lang="hu-HU" sz="1600" b="1" dirty="0" smtClean="0">
                <a:latin typeface="+mn-lt"/>
              </a:rPr>
              <a:t>Sérülékeny vízbázisok veszélyeztetettsége</a:t>
            </a:r>
          </a:p>
          <a:p>
            <a:endParaRPr lang="hu-HU" sz="1600" b="1" dirty="0">
              <a:latin typeface="+mn-lt"/>
            </a:endParaRPr>
          </a:p>
          <a:p>
            <a:pPr marL="2844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600" dirty="0" smtClean="0">
                <a:latin typeface="+mn-lt"/>
              </a:rPr>
              <a:t>Jogi </a:t>
            </a:r>
            <a:r>
              <a:rPr lang="hu-HU" sz="1600" dirty="0">
                <a:latin typeface="+mn-lt"/>
              </a:rPr>
              <a:t>védelem hiánya</a:t>
            </a:r>
          </a:p>
          <a:p>
            <a:pPr marL="284400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hu-HU" sz="1600" dirty="0">
                <a:latin typeface="+mn-lt"/>
              </a:rPr>
              <a:t>Az emberi tevékenység által okozott tényleges és potenciális terhelések hatása</a:t>
            </a:r>
          </a:p>
          <a:p>
            <a:pPr marL="284400" indent="-285750"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latin typeface="+mn-lt"/>
              </a:rPr>
              <a:t>A földtani közeg állapotában történő változás</a:t>
            </a:r>
          </a:p>
          <a:p>
            <a:pPr marL="284400" indent="-285750"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 smtClean="0">
                <a:latin typeface="+mn-lt"/>
              </a:rPr>
              <a:t>Felszíni víz (árvíz) okozta  </a:t>
            </a:r>
            <a:r>
              <a:rPr lang="hu-HU" sz="1600" dirty="0">
                <a:latin typeface="+mn-lt"/>
              </a:rPr>
              <a:t>veszélyeztetettség</a:t>
            </a:r>
          </a:p>
          <a:p>
            <a:pPr marL="284400" indent="-285750"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latin typeface="+mn-lt"/>
              </a:rPr>
              <a:t>Az éghajlat változásból eredő potenciális veszélyek, amelyek mind a vízminőségre, mind a mennyiségre hatással </a:t>
            </a:r>
            <a:r>
              <a:rPr lang="hu-HU" sz="1600" dirty="0" smtClean="0">
                <a:latin typeface="+mn-lt"/>
              </a:rPr>
              <a:t>lehetnek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940435" cy="864096"/>
          </a:xfrm>
        </p:spPr>
        <p:txBody>
          <a:bodyPr>
            <a:normAutofit/>
          </a:bodyPr>
          <a:lstStyle/>
          <a:p>
            <a:r>
              <a:rPr lang="hu-HU" dirty="0"/>
              <a:t>Ivóvízbázisok állapota </a:t>
            </a:r>
            <a:r>
              <a:rPr lang="hu-HU" dirty="0" smtClean="0"/>
              <a:t> és           veszélyeztetettsége  I.	</a:t>
            </a:r>
            <a:endParaRPr lang="hu-HU" dirty="0"/>
          </a:p>
        </p:txBody>
      </p:sp>
      <p:pic>
        <p:nvPicPr>
          <p:cNvPr id="1026" name="Picture 2" descr="\\nt\VGT2\területi fórum\területi előadások\Gyártott mellékletek\ved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31082"/>
            <a:ext cx="4692013" cy="521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20726" y="140870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309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188640"/>
            <a:ext cx="7940435" cy="864096"/>
          </a:xfrm>
        </p:spPr>
        <p:txBody>
          <a:bodyPr/>
          <a:lstStyle/>
          <a:p>
            <a:r>
              <a:rPr lang="hu-HU" dirty="0" smtClean="0"/>
              <a:t>Ivóvízbázisok állapota  és           veszélyeztetettsége  II.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7989" y="1484785"/>
            <a:ext cx="4556059" cy="476433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hu-HU" sz="1600" dirty="0" smtClean="0"/>
          </a:p>
          <a:p>
            <a:pPr marL="0" indent="0" algn="just">
              <a:buNone/>
            </a:pPr>
            <a:endParaRPr lang="hu-HU" sz="1600" dirty="0"/>
          </a:p>
          <a:p>
            <a:pPr marL="0" indent="0" algn="just">
              <a:buNone/>
            </a:pPr>
            <a:r>
              <a:rPr lang="hu-HU" sz="1600" dirty="0" smtClean="0"/>
              <a:t>A vízbázis biztonságba helyezésének jogi eszköze:</a:t>
            </a:r>
          </a:p>
          <a:p>
            <a:pPr marL="0" indent="0">
              <a:buNone/>
            </a:pPr>
            <a:endParaRPr lang="hu-HU" sz="1600" b="1" dirty="0" smtClean="0"/>
          </a:p>
          <a:p>
            <a:pPr marL="0" indent="0">
              <a:buNone/>
            </a:pPr>
            <a:r>
              <a:rPr lang="hu-HU" sz="1800" b="1" dirty="0" smtClean="0"/>
              <a:t>Védőterület kijelölés</a:t>
            </a:r>
          </a:p>
          <a:p>
            <a:pPr marL="0" indent="0">
              <a:buNone/>
            </a:pPr>
            <a:endParaRPr lang="hu-HU" sz="1800" b="1" dirty="0" smtClean="0"/>
          </a:p>
          <a:p>
            <a:pPr marL="0" indent="0">
              <a:buNone/>
            </a:pPr>
            <a:r>
              <a:rPr lang="hu-HU" sz="1800" b="1" dirty="0" smtClean="0"/>
              <a:t>335 db közcélú ivóvízbázis</a:t>
            </a:r>
            <a:endParaRPr lang="hu-HU" sz="1800" b="1" dirty="0"/>
          </a:p>
          <a:p>
            <a:r>
              <a:rPr lang="hu-HU" sz="1600" b="1" dirty="0" smtClean="0"/>
              <a:t>161 biztonságba helyezési terv</a:t>
            </a:r>
            <a:endParaRPr lang="hu-HU" sz="1600" dirty="0" smtClean="0"/>
          </a:p>
          <a:p>
            <a:r>
              <a:rPr lang="hu-HU" sz="1600" dirty="0" smtClean="0"/>
              <a:t>120 </a:t>
            </a:r>
            <a:r>
              <a:rPr lang="hu-HU" sz="1600" dirty="0"/>
              <a:t>esetben indult </a:t>
            </a:r>
            <a:r>
              <a:rPr lang="hu-HU" sz="1600" dirty="0" smtClean="0"/>
              <a:t>védőterület </a:t>
            </a:r>
            <a:r>
              <a:rPr lang="hu-HU" sz="1600" dirty="0"/>
              <a:t>kijelölésre eljárás </a:t>
            </a:r>
            <a:r>
              <a:rPr lang="hu-HU" sz="1600" dirty="0" smtClean="0"/>
              <a:t>(ebből 5 </a:t>
            </a:r>
            <a:r>
              <a:rPr lang="hu-HU" sz="1600" dirty="0"/>
              <a:t>még folyamatban</a:t>
            </a:r>
            <a:r>
              <a:rPr lang="hu-HU" sz="1600" dirty="0" smtClean="0"/>
              <a:t>)</a:t>
            </a:r>
          </a:p>
          <a:p>
            <a:r>
              <a:rPr lang="hu-HU" sz="1600" dirty="0" smtClean="0"/>
              <a:t>(30 nem sérülékeny, </a:t>
            </a:r>
            <a:r>
              <a:rPr lang="hu-HU" sz="1600" dirty="0"/>
              <a:t>nem </a:t>
            </a:r>
            <a:r>
              <a:rPr lang="hu-HU" sz="1600" dirty="0" smtClean="0"/>
              <a:t>kérnek </a:t>
            </a:r>
            <a:r>
              <a:rPr lang="hu-HU" sz="1600" dirty="0"/>
              <a:t>kijelölést)</a:t>
            </a:r>
          </a:p>
          <a:p>
            <a:r>
              <a:rPr lang="hu-HU" sz="1600" dirty="0"/>
              <a:t>A sérülékenyek közül 11-re még nem indult eljárás </a:t>
            </a:r>
          </a:p>
          <a:p>
            <a:pPr marL="0" indent="0">
              <a:buNone/>
            </a:pPr>
            <a:endParaRPr lang="hu-HU" sz="1600" dirty="0" smtClean="0"/>
          </a:p>
          <a:p>
            <a:pPr marL="0" indent="0">
              <a:buNone/>
            </a:pPr>
            <a:endParaRPr lang="hu-HU" sz="1400" dirty="0" smtClean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 flipV="1">
            <a:off x="4680518" y="1512167"/>
            <a:ext cx="598882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4977716" y="3573016"/>
            <a:ext cx="3860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31 </a:t>
            </a:r>
            <a:r>
              <a:rPr lang="hu-HU" b="1" dirty="0"/>
              <a:t>db egyéb közcélú ivóvízbázis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	26 </a:t>
            </a:r>
            <a:r>
              <a:rPr lang="hu-HU" sz="1600" dirty="0" smtClean="0"/>
              <a:t>meghatározott védőidom, -	terület</a:t>
            </a:r>
            <a:endParaRPr lang="hu-H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	18 eljárás indult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	13 </a:t>
            </a:r>
            <a:r>
              <a:rPr lang="hu-HU" sz="1600" dirty="0" smtClean="0"/>
              <a:t>határozat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8812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5473306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Felszín alatti víztest típusok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24" y="1484784"/>
            <a:ext cx="4381172" cy="47991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78310"/>
            <a:ext cx="4299473" cy="479715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8274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7652403" cy="864096"/>
          </a:xfrm>
        </p:spPr>
        <p:txBody>
          <a:bodyPr>
            <a:normAutofit/>
          </a:bodyPr>
          <a:lstStyle/>
          <a:p>
            <a:r>
              <a:rPr lang="hu-HU" dirty="0"/>
              <a:t>Intézkedések a </a:t>
            </a:r>
            <a:r>
              <a:rPr lang="hu-HU" dirty="0" smtClean="0"/>
              <a:t>pontszerű terhelések </a:t>
            </a:r>
            <a:r>
              <a:rPr lang="hu-HU" dirty="0"/>
              <a:t>csökkentésére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19256" cy="4525963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2300" dirty="0" smtClean="0"/>
              <a:t>A </a:t>
            </a:r>
            <a:r>
              <a:rPr lang="hu-HU" sz="2300" dirty="0"/>
              <a:t>Szennyvíz Program </a:t>
            </a:r>
            <a:r>
              <a:rPr lang="hu-HU" sz="2300" dirty="0" smtClean="0"/>
              <a:t>megvalósítása, </a:t>
            </a:r>
            <a:r>
              <a:rPr lang="hu-HU" sz="2300" dirty="0"/>
              <a:t>ú</a:t>
            </a:r>
            <a:r>
              <a:rPr lang="hu-HU" sz="2300" dirty="0" smtClean="0"/>
              <a:t>j </a:t>
            </a:r>
            <a:r>
              <a:rPr lang="hu-HU" sz="2300" dirty="0"/>
              <a:t>szennyvíztisztító telep </a:t>
            </a:r>
            <a:r>
              <a:rPr lang="hu-HU" sz="2300" dirty="0" smtClean="0"/>
              <a:t>létesítése</a:t>
            </a:r>
            <a:r>
              <a:rPr lang="hu-HU" sz="2300" dirty="0"/>
              <a:t>, meglévő szennyvíztisztító </a:t>
            </a:r>
            <a:r>
              <a:rPr lang="hu-HU" sz="2300" dirty="0" smtClean="0"/>
              <a:t>telepek </a:t>
            </a:r>
            <a:r>
              <a:rPr lang="hu-HU" sz="2300" dirty="0"/>
              <a:t>korszerűsítése</a:t>
            </a:r>
            <a:endParaRPr lang="hu-HU" sz="2300" dirty="0" smtClean="0"/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2300" dirty="0"/>
              <a:t>Csapadékvíz szennyvízcsatornára történő rákötéseinek csökkentése, különösen </a:t>
            </a:r>
            <a:r>
              <a:rPr lang="hu-HU" sz="2300" dirty="0" smtClean="0"/>
              <a:t>a felszín </a:t>
            </a:r>
            <a:r>
              <a:rPr lang="hu-HU" sz="2300" dirty="0"/>
              <a:t>alatti víz szempontjából fokozottan érzékeny </a:t>
            </a:r>
            <a:r>
              <a:rPr lang="hu-HU" sz="2300" dirty="0" smtClean="0"/>
              <a:t>területeken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2300" dirty="0"/>
              <a:t>Szennyezett terület kármentesítése (feltárás, megfigyelés, biztosítás, felszámolás)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2300" dirty="0"/>
              <a:t>A kármentesítés jó gyakorlatainak </a:t>
            </a:r>
            <a:r>
              <a:rPr lang="hu-HU" sz="2300" dirty="0" smtClean="0"/>
              <a:t>továbbfejlesztése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2300" dirty="0"/>
              <a:t>Kommunális hulladéklerakók megfelelő kialakítása, </a:t>
            </a:r>
            <a:r>
              <a:rPr lang="hu-HU" sz="2300" dirty="0" smtClean="0"/>
              <a:t>ellenőrzése 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2300" dirty="0" smtClean="0"/>
              <a:t>Felhagyott </a:t>
            </a:r>
            <a:r>
              <a:rPr lang="hu-HU" sz="2300" dirty="0"/>
              <a:t>kommunális hulladéklerakók </a:t>
            </a:r>
            <a:r>
              <a:rPr lang="hu-HU" sz="2300" dirty="0" smtClean="0"/>
              <a:t>rekultivációja 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2300" dirty="0" smtClean="0"/>
              <a:t>Iparterületeken </a:t>
            </a:r>
            <a:r>
              <a:rPr lang="hu-HU" sz="2300" dirty="0"/>
              <a:t>lévő hulladéklerakók megfelelő kialakítása, </a:t>
            </a:r>
            <a:r>
              <a:rPr lang="hu-HU" sz="2300" dirty="0" smtClean="0"/>
              <a:t>ellenőrzése</a:t>
            </a:r>
            <a:endParaRPr lang="hu-HU" sz="2300" dirty="0"/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2300" dirty="0" smtClean="0"/>
              <a:t>Állattartótelepek korszerűsítése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2300" dirty="0"/>
              <a:t>Szakszerűtlenül kiképzett kutak ellenőrzése, rekonstrukciója, </a:t>
            </a:r>
            <a:r>
              <a:rPr lang="hu-HU" sz="2300" dirty="0" smtClean="0"/>
              <a:t>felszámolása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hu-HU" sz="23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6635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r>
              <a:rPr lang="hu-HU" dirty="0" smtClean="0"/>
              <a:t>Intézkedések a Mezőgazdasági </a:t>
            </a:r>
            <a:r>
              <a:rPr lang="hu-HU" dirty="0"/>
              <a:t>eredetű tápanyagszennyezés </a:t>
            </a:r>
            <a:r>
              <a:rPr lang="hu-HU" dirty="0" smtClean="0"/>
              <a:t>csökkentésére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412776"/>
            <a:ext cx="8435280" cy="518457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hu-HU" sz="1200" b="1" dirty="0"/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1400" b="1" dirty="0" smtClean="0"/>
              <a:t>Tápanyag </a:t>
            </a:r>
            <a:r>
              <a:rPr lang="hu-HU" sz="1400" b="1" dirty="0"/>
              <a:t>kihelyezés tényleges korlátozása </a:t>
            </a:r>
            <a:r>
              <a:rPr lang="hu-HU" sz="1400" dirty="0"/>
              <a:t>szántó és ültetvény területeken az </a:t>
            </a:r>
            <a:r>
              <a:rPr lang="hu-HU" sz="1400" dirty="0" smtClean="0"/>
              <a:t>EU Nitrát </a:t>
            </a:r>
            <a:r>
              <a:rPr lang="hu-HU" sz="1400" dirty="0"/>
              <a:t>Irányelvben és a Közös Agrárpolitikára vonatkozó rendeletben </a:t>
            </a:r>
            <a:r>
              <a:rPr lang="hu-HU" sz="1400" dirty="0" smtClean="0"/>
              <a:t>foglaltak szerint</a:t>
            </a:r>
            <a:r>
              <a:rPr lang="hu-HU" sz="1400" dirty="0"/>
              <a:t>, nitrát-érzékeny </a:t>
            </a:r>
            <a:r>
              <a:rPr lang="hu-HU" sz="1400" dirty="0" smtClean="0"/>
              <a:t>területeken, vízbázisok védőterületein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1400" dirty="0" smtClean="0"/>
              <a:t>Tápanyag </a:t>
            </a:r>
            <a:r>
              <a:rPr lang="hu-HU" sz="1400" dirty="0"/>
              <a:t>kihelyezés tényleges korlátozása az alapot meghaladó mértékben </a:t>
            </a:r>
            <a:r>
              <a:rPr lang="hu-HU" sz="1400" dirty="0" smtClean="0"/>
              <a:t>önkéntes agrár-környezetvédelmi </a:t>
            </a:r>
            <a:r>
              <a:rPr lang="hu-HU" sz="1400" dirty="0"/>
              <a:t>célprogram (ÁKG) </a:t>
            </a:r>
            <a:r>
              <a:rPr lang="hu-HU" sz="1400" dirty="0" smtClean="0"/>
              <a:t>keretében (helyes környezeti gyakorlatok</a:t>
            </a:r>
            <a:r>
              <a:rPr lang="hu-HU" sz="1400" dirty="0"/>
              <a:t>, </a:t>
            </a:r>
            <a:r>
              <a:rPr lang="hu-HU" sz="1400" dirty="0" smtClean="0"/>
              <a:t>gazdasági </a:t>
            </a:r>
            <a:r>
              <a:rPr lang="hu-HU" sz="1400" dirty="0"/>
              <a:t>ösztönzők alkalmazása, </a:t>
            </a:r>
            <a:r>
              <a:rPr lang="hu-HU" sz="1400" dirty="0" smtClean="0"/>
              <a:t>önkéntes megállapodások</a:t>
            </a:r>
            <a:r>
              <a:rPr lang="hu-HU" sz="1400" b="1" dirty="0" smtClean="0"/>
              <a:t>)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1400" dirty="0" smtClean="0"/>
              <a:t>Tápanyag-gazdálkodási </a:t>
            </a:r>
            <a:r>
              <a:rPr lang="hu-HU" sz="1400" dirty="0"/>
              <a:t>terv alapján történő tápanyag kihelyezés szántók </a:t>
            </a:r>
            <a:r>
              <a:rPr lang="hu-HU" sz="1400" dirty="0" smtClean="0"/>
              <a:t>esetében agrár-környezetvédelmi </a:t>
            </a:r>
            <a:r>
              <a:rPr lang="hu-HU" sz="1400" dirty="0"/>
              <a:t>célprogramok (ÁKG) </a:t>
            </a:r>
            <a:r>
              <a:rPr lang="hu-HU" sz="1400" dirty="0" smtClean="0"/>
              <a:t>keretében ( helyes környezeti gyakorlatok, gazdasági </a:t>
            </a:r>
            <a:r>
              <a:rPr lang="hu-HU" sz="1400" dirty="0"/>
              <a:t>ösztönzők alkalmazása</a:t>
            </a:r>
            <a:r>
              <a:rPr lang="hu-HU" sz="1400" dirty="0" smtClean="0"/>
              <a:t>, önkéntes megállapodások</a:t>
            </a:r>
            <a:r>
              <a:rPr lang="hu-HU" sz="1400" b="1" dirty="0" smtClean="0"/>
              <a:t>)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1400" b="1" dirty="0" smtClean="0"/>
              <a:t>Művelési </a:t>
            </a:r>
            <a:r>
              <a:rPr lang="hu-HU" sz="1400" b="1" dirty="0"/>
              <a:t>ág váltás</a:t>
            </a:r>
            <a:r>
              <a:rPr lang="hu-HU" sz="1400" dirty="0"/>
              <a:t>, (szántó-gyep, szántó - erdő, szántó-vizes élőhely konverzió</a:t>
            </a:r>
            <a:r>
              <a:rPr lang="hu-HU" sz="1400" dirty="0" smtClean="0"/>
              <a:t>) (gazdasági </a:t>
            </a:r>
            <a:r>
              <a:rPr lang="hu-HU" sz="1400" dirty="0"/>
              <a:t>ösztönzők alkalmazása, </a:t>
            </a:r>
            <a:r>
              <a:rPr lang="hu-HU" sz="1400" dirty="0" smtClean="0"/>
              <a:t>önkéntes megállapodások)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1400" dirty="0"/>
              <a:t>A </a:t>
            </a:r>
            <a:r>
              <a:rPr lang="hu-HU" sz="1400" b="1" dirty="0"/>
              <a:t>szennyvíziszap mezőgazdasági területen való hasznosításának </a:t>
            </a:r>
            <a:r>
              <a:rPr lang="hu-HU" sz="1400" b="1" dirty="0" smtClean="0"/>
              <a:t> </a:t>
            </a:r>
            <a:r>
              <a:rPr lang="hu-HU" sz="1400" dirty="0" smtClean="0"/>
              <a:t>szabályozása(követelmények </a:t>
            </a:r>
            <a:r>
              <a:rPr lang="hu-HU" sz="1400" dirty="0"/>
              <a:t>és tilalmak</a:t>
            </a:r>
            <a:r>
              <a:rPr lang="hu-HU" sz="1400" dirty="0" smtClean="0"/>
              <a:t>).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1400" dirty="0" smtClean="0"/>
              <a:t>A </a:t>
            </a:r>
            <a:r>
              <a:rPr lang="hu-HU" sz="1400" b="1" dirty="0"/>
              <a:t>szennyvíziszap mezőgazdasági kihelyezésének </a:t>
            </a:r>
            <a:r>
              <a:rPr lang="hu-HU" sz="1400" dirty="0"/>
              <a:t>elősegítése, technológiai </a:t>
            </a:r>
            <a:r>
              <a:rPr lang="hu-HU" sz="1400" dirty="0" smtClean="0"/>
              <a:t>fejlesztéssel (</a:t>
            </a:r>
            <a:r>
              <a:rPr lang="hu-HU" sz="1400" dirty="0"/>
              <a:t>komposzt), </a:t>
            </a:r>
            <a:r>
              <a:rPr lang="hu-HU" sz="1400" dirty="0" smtClean="0"/>
              <a:t>tartamkísérletekkel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1400" dirty="0" smtClean="0"/>
              <a:t>Szennyvíziszap </a:t>
            </a:r>
            <a:r>
              <a:rPr lang="hu-HU" sz="1400" dirty="0"/>
              <a:t>mezőgazdasági elhelyezésének összehangolása az </a:t>
            </a:r>
            <a:r>
              <a:rPr lang="hu-HU" sz="1400" dirty="0" err="1" smtClean="0"/>
              <a:t>agrárkörnyezetvédelmi</a:t>
            </a:r>
            <a:r>
              <a:rPr lang="hu-HU" sz="1400" dirty="0" smtClean="0"/>
              <a:t> célprogramokkal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1400" b="1" dirty="0" smtClean="0"/>
              <a:t>Növényvédő </a:t>
            </a:r>
            <a:r>
              <a:rPr lang="hu-HU" sz="1400" b="1" dirty="0"/>
              <a:t>szerek alkalmazásának szabályozása </a:t>
            </a:r>
            <a:r>
              <a:rPr lang="hu-HU" sz="1400" dirty="0"/>
              <a:t>EU Peszticid </a:t>
            </a:r>
            <a:r>
              <a:rPr lang="hu-HU" sz="1400" dirty="0" smtClean="0"/>
              <a:t>Irányelvalapján (</a:t>
            </a:r>
            <a:r>
              <a:rPr lang="hu-HU" sz="1400" dirty="0"/>
              <a:t>szántó, ültetvények és legelő </a:t>
            </a:r>
            <a:r>
              <a:rPr lang="hu-HU" sz="1400" dirty="0" smtClean="0"/>
              <a:t>esetén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1400" dirty="0" err="1" smtClean="0"/>
              <a:t>Növényvédőszerek</a:t>
            </a:r>
            <a:r>
              <a:rPr lang="hu-HU" sz="1400" dirty="0" smtClean="0"/>
              <a:t> </a:t>
            </a:r>
            <a:r>
              <a:rPr lang="hu-HU" sz="1400" dirty="0"/>
              <a:t>alkalmazásának </a:t>
            </a:r>
            <a:r>
              <a:rPr lang="hu-HU" sz="1400" b="1" dirty="0"/>
              <a:t>korlátozása</a:t>
            </a:r>
            <a:r>
              <a:rPr lang="hu-HU" sz="1400" dirty="0"/>
              <a:t> agrár-környezetvédelmi </a:t>
            </a:r>
            <a:r>
              <a:rPr lang="hu-HU" sz="1400" dirty="0" smtClean="0"/>
              <a:t>célprogram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149593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 fontScale="90000"/>
          </a:bodyPr>
          <a:lstStyle/>
          <a:p>
            <a:r>
              <a:rPr lang="hu-HU" dirty="0"/>
              <a:t>Településekről, épített infrastruktúrából és a közlekedésből származó szennyezések</a:t>
            </a:r>
            <a:br>
              <a:rPr lang="hu-HU" dirty="0"/>
            </a:br>
            <a:r>
              <a:rPr lang="hu-HU" dirty="0"/>
              <a:t>megelőzése és szabályozása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3081" y="1436711"/>
            <a:ext cx="8435280" cy="51845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Települési eredetű, belterületi növénytermesztésből, állattartásból, </a:t>
            </a:r>
            <a:r>
              <a:rPr lang="hu-HU" sz="1600" dirty="0" smtClean="0"/>
              <a:t>közterületekről származó </a:t>
            </a:r>
            <a:r>
              <a:rPr lang="hu-HU" sz="1600" dirty="0"/>
              <a:t>terhelések </a:t>
            </a:r>
            <a:r>
              <a:rPr lang="hu-HU" sz="1600" dirty="0" smtClean="0"/>
              <a:t>csökkentése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Illegális hulladéklerakók felszámolása, a hulladéklerakás ellenőrzése, </a:t>
            </a:r>
            <a:r>
              <a:rPr lang="hu-HU" sz="1600" dirty="0" smtClean="0"/>
              <a:t>bírságolása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A </a:t>
            </a:r>
            <a:r>
              <a:rPr lang="hu-HU" sz="1600" dirty="0"/>
              <a:t>Szennyvíz Program megvalósítása (csatornázás, egyedi szennyvízkezelés</a:t>
            </a:r>
            <a:r>
              <a:rPr lang="hu-HU" sz="1600" dirty="0" smtClean="0"/>
              <a:t>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További csatornarákötések elősegítése és </a:t>
            </a:r>
            <a:r>
              <a:rPr lang="hu-HU" sz="1600" dirty="0" smtClean="0"/>
              <a:t>megvalósítása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Csatornahálózatok </a:t>
            </a:r>
            <a:r>
              <a:rPr lang="hu-HU" sz="1600" dirty="0" smtClean="0"/>
              <a:t>rekonstrukciója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Belterületi területhasználatok </a:t>
            </a:r>
            <a:r>
              <a:rPr lang="hu-HU" sz="1600" dirty="0" err="1" smtClean="0"/>
              <a:t>vízbázisvédelmi</a:t>
            </a:r>
            <a:r>
              <a:rPr lang="hu-HU" sz="1600" dirty="0" smtClean="0"/>
              <a:t> szempontú felülvizsgálata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36057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116632"/>
            <a:ext cx="7652403" cy="864096"/>
          </a:xfrm>
        </p:spPr>
        <p:txBody>
          <a:bodyPr>
            <a:normAutofit/>
          </a:bodyPr>
          <a:lstStyle/>
          <a:p>
            <a:r>
              <a:rPr lang="hu-HU" dirty="0"/>
              <a:t>Intézkedések </a:t>
            </a:r>
            <a:r>
              <a:rPr lang="hu-HU" dirty="0" smtClean="0"/>
              <a:t>A Vízkivételek fenntarthatóságának érdekében</a:t>
            </a:r>
            <a:endParaRPr lang="hu-HU" dirty="0"/>
          </a:p>
        </p:txBody>
      </p:sp>
      <p:sp>
        <p:nvSpPr>
          <p:cNvPr id="4" name="Tartalom helye 3"/>
          <p:cNvSpPr txBox="1">
            <a:spLocks noGrp="1"/>
          </p:cNvSpPr>
          <p:nvPr>
            <p:ph sz="half" idx="1"/>
          </p:nvPr>
        </p:nvSpPr>
        <p:spPr>
          <a:xfrm>
            <a:off x="447989" y="1916832"/>
            <a:ext cx="821848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Felszín alóli vízkivételek nyilvántartása, felülvizsgálata, módosítása, </a:t>
            </a:r>
            <a:r>
              <a:rPr lang="hu-HU" sz="1600" dirty="0" smtClean="0"/>
              <a:t>engedélyezése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Vízhasználatok kiegészítő szabályozása (pl. engedély nélküli </a:t>
            </a:r>
            <a:r>
              <a:rPr lang="hu-HU" sz="1600" dirty="0" smtClean="0"/>
              <a:t>vízhasználatok </a:t>
            </a:r>
            <a:r>
              <a:rPr lang="hu-HU" sz="1600" dirty="0"/>
              <a:t>megszüntetése, legalizálása</a:t>
            </a:r>
            <a:r>
              <a:rPr lang="hu-HU" sz="1600" dirty="0" smtClean="0"/>
              <a:t>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Vízkivételek </a:t>
            </a:r>
            <a:r>
              <a:rPr lang="hu-HU" sz="1600" dirty="0"/>
              <a:t>szabályozása a fenntarthatóság </a:t>
            </a:r>
            <a:r>
              <a:rPr lang="hu-HU" sz="1600" dirty="0" smtClean="0"/>
              <a:t>követelményeinek megfelelően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V</a:t>
            </a:r>
            <a:r>
              <a:rPr lang="hu-HU" sz="1600" dirty="0" smtClean="0"/>
              <a:t>íztakarékos </a:t>
            </a:r>
            <a:r>
              <a:rPr lang="hu-HU" sz="1600" dirty="0"/>
              <a:t>módszerek alkalmazásának </a:t>
            </a:r>
            <a:r>
              <a:rPr lang="hu-HU" sz="1600" dirty="0" smtClean="0"/>
              <a:t>elősegítése</a:t>
            </a:r>
            <a:endParaRPr lang="hu-HU" sz="1600" dirty="0"/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Az </a:t>
            </a:r>
            <a:r>
              <a:rPr lang="hu-HU" sz="1600" dirty="0"/>
              <a:t>engedélyezési eljárás jogszabály rendszerének módosítása, összehangolása, egyszerűsítése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Energetikai </a:t>
            </a:r>
            <a:r>
              <a:rPr lang="hu-HU" sz="1600" dirty="0"/>
              <a:t>célra hasznosított termálvíz visszasajtolásának </a:t>
            </a:r>
            <a:r>
              <a:rPr lang="hu-HU" sz="1600" dirty="0" smtClean="0"/>
              <a:t>szabályozása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Természetes vízvisszatartás (</a:t>
            </a:r>
            <a:r>
              <a:rPr lang="hu-HU" altLang="hu-HU" sz="1600" dirty="0">
                <a:latin typeface="Arial Unicode MS" panose="020B0604020202020204" pitchFamily="34" charset="-128"/>
              </a:rPr>
              <a:t>települési </a:t>
            </a:r>
            <a:r>
              <a:rPr lang="hu-HU" altLang="hu-HU" sz="1600" dirty="0" smtClean="0">
                <a:latin typeface="Arial Unicode MS" panose="020B0604020202020204" pitchFamily="34" charset="-128"/>
              </a:rPr>
              <a:t>csapadékvíz-gazdálkodás</a:t>
            </a:r>
            <a:r>
              <a:rPr lang="hu-HU" altLang="hu-HU" sz="1400" dirty="0" smtClean="0"/>
              <a:t>, </a:t>
            </a:r>
            <a:r>
              <a:rPr lang="hu-HU" sz="1600" dirty="0" smtClean="0"/>
              <a:t>helyes belvíz-gazdálkodási gyakorlat)</a:t>
            </a:r>
          </a:p>
        </p:txBody>
      </p:sp>
    </p:spTree>
    <p:extLst>
      <p:ext uri="{BB962C8B-B14F-4D97-AF65-F5344CB8AC3E}">
        <p14:creationId xmlns:p14="http://schemas.microsoft.com/office/powerpoint/2010/main" val="304646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r>
              <a:rPr lang="hu-HU" dirty="0" smtClean="0"/>
              <a:t>Intézkedések ivóvízbázisaink érdekében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3081" y="1436711"/>
            <a:ext cx="8435280" cy="51845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hu-HU" sz="1600" dirty="0" smtClean="0"/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Ugyanazok az intézkedések, mint az előzőekben, csak fokozott hatósági ellenőrzés mellett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A 123/1997 (VII.18.) vízbázis védelmi kormány rendelet módosítása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A jogszabály szerint köteles vízbázisok védőterületeinek kijelölése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Helyes területhasználatok alkalmazása </a:t>
            </a:r>
            <a:r>
              <a:rPr lang="hu-HU" sz="1600" dirty="0" err="1" smtClean="0"/>
              <a:t>vízbázisvédelmi</a:t>
            </a:r>
            <a:r>
              <a:rPr lang="hu-HU" sz="1600" dirty="0" smtClean="0"/>
              <a:t> területeken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76749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323529" y="44624"/>
            <a:ext cx="8496944" cy="936104"/>
          </a:xfrm>
        </p:spPr>
        <p:txBody>
          <a:bodyPr>
            <a:normAutofit/>
          </a:bodyPr>
          <a:lstStyle/>
          <a:p>
            <a:r>
              <a:rPr lang="hu-HU" dirty="0" smtClean="0"/>
              <a:t>A VGT1 TELJESÍTÉSE – </a:t>
            </a:r>
            <a:r>
              <a:rPr lang="hu-HU" dirty="0"/>
              <a:t>INTÉZKEDÉSEK – </a:t>
            </a:r>
            <a:r>
              <a:rPr lang="hu-HU" dirty="0" smtClean="0"/>
              <a:t>FA  víztesteket érintően     		</a:t>
            </a:r>
            <a:endParaRPr lang="hu-HU" cap="none" dirty="0">
              <a:solidFill>
                <a:srgbClr val="FF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21147" y="1268760"/>
            <a:ext cx="809527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IV1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Vízkezelési technológia módosítása vagy áttérés másik vízbázisra az ivóvízminőség biztosítása érdekében (Ivóvízminőség-javító Program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90 település érintett, ezek felében befejeződött a beruházás. másik fele már rendelkezik </a:t>
            </a:r>
            <a:r>
              <a:rPr lang="hu-HU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vj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lét. engedéllyel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IV2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Ivóvízbázisok biztonságba helyezése és biztonságban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tartása (KEOP)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 (ezekről határozat is született)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CS1 Csatornázás, vagy szakszerű egyedi szennyvíztisztítás és </a:t>
            </a:r>
            <a:r>
              <a:rPr lang="hu-HU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-elhelyezés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megoldása a Szennyvíz Programban szereplő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agglomerációkban 25 db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CS2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Csatornázás vagy szakszerű egyedi vagy település szintű szennyvíztisztítás és –elhelyezés megoldása a Szennyvíz Programba nem tartozó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településeken 27 db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CS3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További csatornarákötések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megvalósítása 4 db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CS4 Csatornahálózatok rekonstrukciója 3 db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CS5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Szakszerű szennyvíziszap elhelyezés és hasznosítás megoldása a Szennyvíz Programban szereplő és azon kívüli településeken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db</a:t>
            </a:r>
          </a:p>
        </p:txBody>
      </p:sp>
    </p:spTree>
    <p:extLst>
      <p:ext uri="{BB962C8B-B14F-4D97-AF65-F5344CB8AC3E}">
        <p14:creationId xmlns:p14="http://schemas.microsoft.com/office/powerpoint/2010/main" val="231528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372483" cy="936104"/>
          </a:xfrm>
        </p:spPr>
        <p:txBody>
          <a:bodyPr>
            <a:normAutofit/>
          </a:bodyPr>
          <a:lstStyle/>
          <a:p>
            <a:r>
              <a:rPr lang="hu-HU" sz="2200" dirty="0"/>
              <a:t>A VGT1 TELJESÍTÉSE – INTÉZKEDÉSEK – FA  víztesteket </a:t>
            </a:r>
            <a:r>
              <a:rPr lang="hu-HU" sz="2200" dirty="0" smtClean="0"/>
              <a:t>érintően II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sz="2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KÁ1 </a:t>
            </a:r>
            <a:r>
              <a:rPr lang="hu-HU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vizek állapotát veszélyeztető szennyezett területek kármentesítése </a:t>
            </a:r>
            <a:r>
              <a:rPr lang="hu-HU" sz="2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51 db, ebből 2 </a:t>
            </a:r>
            <a:r>
              <a:rPr lang="hu-HU" sz="2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db OKKP 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sz="2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FE4</a:t>
            </a:r>
            <a:r>
              <a:rPr lang="hu-HU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Energetikai célra hasznosított vizek visszasajtolása, visszasajtolási technológia fejlesztése 1 </a:t>
            </a:r>
            <a:r>
              <a:rPr lang="hu-HU" sz="2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db (Gárdony)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TE1 Kommunális hulladéklerakók rekultivációja </a:t>
            </a:r>
            <a:r>
              <a:rPr lang="hu-HU" sz="2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51</a:t>
            </a:r>
            <a:r>
              <a:rPr lang="hu-HU" sz="2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db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VT3 </a:t>
            </a:r>
            <a:r>
              <a:rPr lang="hu-HU" sz="2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Károsodott</a:t>
            </a:r>
            <a:r>
              <a:rPr lang="hu-HU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víztől függő védett élőhelyek védelme, rehabilitációja érdekében a felszíni </a:t>
            </a:r>
            <a:r>
              <a:rPr lang="hu-HU" sz="2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vízhasználatokat </a:t>
            </a:r>
            <a:r>
              <a:rPr lang="hu-HU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érintő </a:t>
            </a:r>
            <a:r>
              <a:rPr lang="hu-HU" sz="2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beavatkozások 5 db</a:t>
            </a:r>
            <a:endParaRPr lang="hu-HU" sz="2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61803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VGT2 Tájékoztatás</a:t>
            </a:r>
            <a:endParaRPr lang="hu-H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5" t="6070" r="1395" b="-6070"/>
          <a:stretch/>
        </p:blipFill>
        <p:spPr bwMode="auto">
          <a:xfrm>
            <a:off x="611560" y="2708920"/>
            <a:ext cx="3750276" cy="304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539552" y="1432079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A </a:t>
            </a:r>
            <a:r>
              <a:rPr lang="hu-HU" dirty="0" err="1" smtClean="0">
                <a:hlinkClick r:id="rId3"/>
              </a:rPr>
              <a:t>www.vizeink.hu</a:t>
            </a:r>
            <a:r>
              <a:rPr lang="hu-HU" dirty="0" smtClean="0"/>
              <a:t> honlap </a:t>
            </a:r>
            <a:r>
              <a:rPr lang="hu-HU" dirty="0"/>
              <a:t>folyamatosan bővülő tartalommal információkat, adatokat szolgáltat a tervezés különböző szakaszaiban elkészült anyagokról, a személyes konzultációs lehetőséget biztosító fórumok, előadások helyszíneiről, időpontjáról.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7" t="7378" r="1907" b="-7378"/>
          <a:stretch/>
        </p:blipFill>
        <p:spPr bwMode="auto">
          <a:xfrm>
            <a:off x="4499992" y="2710227"/>
            <a:ext cx="3847976" cy="307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1364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71800" y="1412776"/>
            <a:ext cx="4419600" cy="1440160"/>
          </a:xfrm>
        </p:spPr>
        <p:txBody>
          <a:bodyPr/>
          <a:lstStyle/>
          <a:p>
            <a:r>
              <a:rPr lang="hu-HU" dirty="0" smtClean="0"/>
              <a:t>KÖSZÖNÖM </a:t>
            </a:r>
            <a:br>
              <a:rPr lang="hu-HU" dirty="0" smtClean="0"/>
            </a:br>
            <a:r>
              <a:rPr lang="hu-HU" dirty="0" smtClean="0"/>
              <a:t>A FIGYELMET!</a:t>
            </a:r>
            <a:endParaRPr lang="hu-H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270361"/>
            <a:ext cx="648072" cy="60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ovf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229200"/>
            <a:ext cx="6524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 descr="http://vpf.vizugy.hu/reg/ovf/genpic/kdtviziglogo1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553" y="5250631"/>
            <a:ext cx="580390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528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5473306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Felszín alatti víztest típusok</a:t>
            </a:r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03733"/>
            <a:ext cx="4106949" cy="43924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746" y="1292482"/>
            <a:ext cx="4104456" cy="44037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8" name="Tábláza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520877"/>
              </p:ext>
            </p:extLst>
          </p:nvPr>
        </p:nvGraphicFramePr>
        <p:xfrm>
          <a:off x="3996308" y="5013176"/>
          <a:ext cx="2304256" cy="16480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2128"/>
                <a:gridCol w="1152128"/>
              </a:tblGrid>
              <a:tr h="222173"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800" u="none" strike="noStrike" dirty="0">
                          <a:effectLst/>
                        </a:rPr>
                        <a:t>Felszín alatti víztest típus</a:t>
                      </a:r>
                      <a:endParaRPr lang="hu-HU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800" u="none" strike="noStrike">
                          <a:effectLst/>
                        </a:rPr>
                        <a:t>Darabszám</a:t>
                      </a:r>
                      <a:endParaRPr lang="hu-HU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148116"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800" u="none" strike="noStrike">
                          <a:effectLst/>
                        </a:rPr>
                        <a:t>Sekély porózus (sp)</a:t>
                      </a:r>
                      <a:endParaRPr lang="hu-HU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800" u="none" strike="noStrike">
                          <a:effectLst/>
                        </a:rPr>
                        <a:t>6</a:t>
                      </a:r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22173"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800" u="none" strike="noStrike">
                          <a:effectLst/>
                        </a:rPr>
                        <a:t>Sekély hegyvidéki (sh)</a:t>
                      </a:r>
                      <a:endParaRPr lang="hu-HU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800" u="none" strike="noStrike">
                          <a:effectLst/>
                        </a:rPr>
                        <a:t>5</a:t>
                      </a:r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148116"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800" u="none" strike="noStrike">
                          <a:effectLst/>
                        </a:rPr>
                        <a:t>Porózus (p)</a:t>
                      </a:r>
                      <a:endParaRPr lang="hu-HU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800" u="none" strike="noStrike">
                          <a:effectLst/>
                        </a:rPr>
                        <a:t>5</a:t>
                      </a:r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148116"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800" u="none" strike="noStrike" dirty="0">
                          <a:effectLst/>
                        </a:rPr>
                        <a:t>Hegyvidéki (h)</a:t>
                      </a:r>
                      <a:endParaRPr lang="hu-HU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800" u="none" strike="noStrike">
                          <a:effectLst/>
                        </a:rPr>
                        <a:t>5</a:t>
                      </a:r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148116"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800" u="none" strike="noStrike">
                          <a:effectLst/>
                        </a:rPr>
                        <a:t>Porózus termál (pt)</a:t>
                      </a:r>
                      <a:endParaRPr lang="hu-HU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800" u="none" strike="noStrike" dirty="0">
                          <a:effectLst/>
                        </a:rPr>
                        <a:t>0</a:t>
                      </a:r>
                      <a:endParaRPr lang="hu-HU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148116"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800" u="none" strike="noStrike">
                          <a:effectLst/>
                        </a:rPr>
                        <a:t>Karszt (k)</a:t>
                      </a:r>
                      <a:endParaRPr lang="hu-HU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800" u="none" strike="noStrike">
                          <a:effectLst/>
                        </a:rPr>
                        <a:t>4</a:t>
                      </a:r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148116"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800" u="none" strike="noStrike">
                          <a:effectLst/>
                        </a:rPr>
                        <a:t>Termálkarszt (kt)</a:t>
                      </a:r>
                      <a:endParaRPr lang="hu-HU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800" u="none" strike="noStrike">
                          <a:effectLst/>
                        </a:rPr>
                        <a:t>1</a:t>
                      </a:r>
                      <a:endParaRPr lang="hu-HU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5939">
                <a:tc>
                  <a:txBody>
                    <a:bodyPr/>
                    <a:lstStyle/>
                    <a:p>
                      <a:pPr algn="l" fontAlgn="b"/>
                      <a:r>
                        <a:rPr lang="hu-HU" sz="1800" u="none" strike="noStrike">
                          <a:effectLst/>
                        </a:rPr>
                        <a:t> </a:t>
                      </a:r>
                      <a:endParaRPr lang="hu-HU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800" u="none" strike="noStrike" dirty="0">
                          <a:effectLst/>
                        </a:rPr>
                        <a:t>∑ 26</a:t>
                      </a:r>
                      <a:endParaRPr lang="hu-HU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471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34111" y="1196752"/>
            <a:ext cx="8219256" cy="5400600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60000"/>
              </a:lnSpc>
            </a:pPr>
            <a:r>
              <a:rPr lang="hu-HU" b="1" dirty="0" smtClean="0"/>
              <a:t>Fogalom: </a:t>
            </a:r>
            <a:r>
              <a:rPr lang="hu-HU" dirty="0" smtClean="0"/>
              <a:t>A </a:t>
            </a:r>
            <a:r>
              <a:rPr lang="hu-HU" dirty="0"/>
              <a:t>VKI szempontjából védettnek számít minden olyan terület, illetve felszín alatti tér, melyet a felszíni és/vagy 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felszín alatti vizek védelme érdekében, vagy közvetlenül a víztől függő élőhelyek és fajok megőrzése céljából</a:t>
            </a:r>
            <a:r>
              <a:rPr lang="hu-HU" dirty="0"/>
              <a:t> valamely jogszabály erre kijelöl. </a:t>
            </a:r>
            <a:endParaRPr lang="hu-HU" dirty="0" smtClean="0"/>
          </a:p>
          <a:p>
            <a:pPr marL="285750" indent="-285750">
              <a:lnSpc>
                <a:spcPct val="160000"/>
              </a:lnSpc>
            </a:pPr>
            <a:endParaRPr lang="hu-HU" dirty="0" smtClean="0"/>
          </a:p>
          <a:p>
            <a:pPr marL="285750" indent="-285750">
              <a:lnSpc>
                <a:spcPct val="160000"/>
              </a:lnSpc>
            </a:pPr>
            <a:r>
              <a:rPr lang="hu-HU" sz="1600" b="1" dirty="0" smtClean="0"/>
              <a:t>Ivóvízbázisok védőterületei</a:t>
            </a:r>
            <a:endParaRPr lang="hu-HU" sz="1600" dirty="0"/>
          </a:p>
          <a:p>
            <a:pPr marL="285750" lvl="1" indent="-285750">
              <a:lnSpc>
                <a:spcPct val="160000"/>
              </a:lnSpc>
            </a:pPr>
            <a:endParaRPr lang="hu-HU" sz="1400" b="1" dirty="0" smtClean="0"/>
          </a:p>
          <a:p>
            <a:pPr marL="285750" lvl="1" indent="-285750">
              <a:lnSpc>
                <a:spcPct val="160000"/>
              </a:lnSpc>
            </a:pPr>
            <a:r>
              <a:rPr lang="hu-HU" sz="1600" b="1" dirty="0" smtClean="0"/>
              <a:t>Ásvány-és </a:t>
            </a:r>
            <a:r>
              <a:rPr lang="hu-HU" sz="1600" b="1" dirty="0"/>
              <a:t>gyógyvizek </a:t>
            </a:r>
            <a:r>
              <a:rPr lang="hu-HU" sz="1600" b="1" dirty="0" smtClean="0"/>
              <a:t>védőterületei</a:t>
            </a:r>
          </a:p>
          <a:p>
            <a:pPr marL="285750" lvl="1" indent="-285750">
              <a:lnSpc>
                <a:spcPct val="160000"/>
              </a:lnSpc>
            </a:pPr>
            <a:endParaRPr lang="hu-HU" sz="1600" b="1" dirty="0"/>
          </a:p>
          <a:p>
            <a:pPr marL="285750" lvl="1" indent="-285750">
              <a:lnSpc>
                <a:spcPct val="160000"/>
              </a:lnSpc>
            </a:pPr>
            <a:r>
              <a:rPr lang="hu-HU" sz="1600" b="1" dirty="0"/>
              <a:t>Természeti értékei miatt védett </a:t>
            </a:r>
            <a:r>
              <a:rPr lang="hu-HU" sz="1600" b="1" dirty="0" smtClean="0"/>
              <a:t>területek</a:t>
            </a:r>
          </a:p>
          <a:p>
            <a:pPr marL="285750" lvl="1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hu-HU" sz="1400" dirty="0" smtClean="0"/>
              <a:t>Alapvetően felszíni víztestek érintettek, </a:t>
            </a:r>
            <a:r>
              <a:rPr lang="hu-HU" sz="1400" dirty="0"/>
              <a:t>de </a:t>
            </a:r>
            <a:r>
              <a:rPr lang="hu-HU" sz="1400" dirty="0" smtClean="0"/>
              <a:t>rajtuk kívül a </a:t>
            </a:r>
            <a:r>
              <a:rPr lang="hu-HU" sz="1400" dirty="0"/>
              <a:t>felszíni kapcsolattal rendelkező felszín alatti víztestek (beszivárgási területek) szinte </a:t>
            </a:r>
            <a:r>
              <a:rPr lang="hu-HU" sz="1400" dirty="0" smtClean="0"/>
              <a:t>mindegyike érintett.</a:t>
            </a:r>
          </a:p>
          <a:p>
            <a:pPr marL="0" lvl="1">
              <a:lnSpc>
                <a:spcPct val="160000"/>
              </a:lnSpc>
            </a:pPr>
            <a:r>
              <a:rPr lang="hu-HU" sz="1600" b="1" dirty="0" smtClean="0"/>
              <a:t>Nitrát-érzékeny területek</a:t>
            </a:r>
          </a:p>
          <a:p>
            <a:pPr lvl="1"/>
            <a:endParaRPr lang="hu-HU" sz="1400" dirty="0" smtClean="0"/>
          </a:p>
          <a:p>
            <a:pPr lvl="1"/>
            <a:endParaRPr lang="hu-HU" sz="1400" dirty="0" smtClean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Védett területek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0704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12161"/>
            <a:ext cx="4230537" cy="4691063"/>
          </a:xfr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970784" cy="4691063"/>
          </a:xfrm>
        </p:spPr>
        <p:txBody>
          <a:bodyPr/>
          <a:lstStyle/>
          <a:p>
            <a:r>
              <a:rPr lang="hu-HU" sz="1600" b="1" dirty="0" smtClean="0"/>
              <a:t>Ivóvízbázis</a:t>
            </a:r>
            <a:endParaRPr lang="hu-HU" sz="1600" b="1" dirty="0"/>
          </a:p>
          <a:p>
            <a:r>
              <a:rPr lang="hu-HU" dirty="0"/>
              <a:t>A VKI szerint napi 10 m</a:t>
            </a:r>
            <a:r>
              <a:rPr lang="hu-HU" baseline="30000" dirty="0"/>
              <a:t>3</a:t>
            </a:r>
            <a:r>
              <a:rPr lang="hu-HU" dirty="0"/>
              <a:t> ivóvizet szolgáltató, vagy 50 fő ivóvízellátását biztosító (jelenleg működő vagy erre a célra távlatilag kijelölt) vízkivétel környezetét védelemben kell részesíteni</a:t>
            </a:r>
            <a:endParaRPr lang="hu-H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hu-HU" b="1" dirty="0" smtClean="0"/>
          </a:p>
          <a:p>
            <a:r>
              <a:rPr lang="hu-HU" b="1" dirty="0" smtClean="0"/>
              <a:t>5 </a:t>
            </a:r>
            <a:r>
              <a:rPr lang="hu-HU" b="1" dirty="0"/>
              <a:t>db felszíni (Balatonból) </a:t>
            </a:r>
            <a:br>
              <a:rPr lang="hu-HU" b="1" dirty="0"/>
            </a:br>
            <a:r>
              <a:rPr lang="hu-HU" b="1" dirty="0"/>
              <a:t>335 db felszín alatti  </a:t>
            </a:r>
            <a:r>
              <a:rPr lang="hu-HU" dirty="0"/>
              <a:t>üzemelő vagy távlati </a:t>
            </a:r>
            <a:r>
              <a:rPr lang="hu-HU" b="1" dirty="0"/>
              <a:t>ivóvízbázis </a:t>
            </a:r>
          </a:p>
          <a:p>
            <a:endParaRPr lang="hu-HU" dirty="0"/>
          </a:p>
          <a:p>
            <a:r>
              <a:rPr lang="hu-HU" dirty="0" smtClean="0"/>
              <a:t>Biztonságba helyezési terv: </a:t>
            </a:r>
            <a:r>
              <a:rPr lang="hu-HU" b="1" dirty="0"/>
              <a:t>161 </a:t>
            </a:r>
          </a:p>
          <a:p>
            <a:r>
              <a:rPr lang="hu-HU" dirty="0"/>
              <a:t>(57 SVB + 13 KEOP + 91 üzemeltető)</a:t>
            </a:r>
          </a:p>
          <a:p>
            <a:r>
              <a:rPr lang="hu-HU" dirty="0"/>
              <a:t>117 bizonyult sérülékenynek (védőterület)</a:t>
            </a:r>
          </a:p>
          <a:p>
            <a:endParaRPr lang="hu-HU" dirty="0"/>
          </a:p>
          <a:p>
            <a:r>
              <a:rPr lang="hu-HU" dirty="0"/>
              <a:t>174 vízbázis esetében még nem történt </a:t>
            </a:r>
            <a:r>
              <a:rPr lang="hu-HU" dirty="0" smtClean="0"/>
              <a:t>vizsgálat, </a:t>
            </a:r>
            <a:r>
              <a:rPr lang="hu-HU" dirty="0"/>
              <a:t>ezek zöme nem sérülékeny</a:t>
            </a:r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292363" cy="864096"/>
          </a:xfrm>
        </p:spPr>
        <p:txBody>
          <a:bodyPr/>
          <a:lstStyle/>
          <a:p>
            <a:r>
              <a:rPr lang="hu-HU" dirty="0"/>
              <a:t>Ivóvízbázisok védőterületei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517232"/>
            <a:ext cx="2712422" cy="1080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23382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826768" cy="4691063"/>
          </a:xfrm>
        </p:spPr>
        <p:txBody>
          <a:bodyPr>
            <a:normAutofit/>
          </a:bodyPr>
          <a:lstStyle/>
          <a:p>
            <a:endParaRPr lang="hu-HU" sz="1600" b="1" dirty="0" smtClean="0"/>
          </a:p>
          <a:p>
            <a:r>
              <a:rPr lang="hu-HU" sz="1600" b="1" dirty="0" smtClean="0"/>
              <a:t>Egyéb </a:t>
            </a:r>
            <a:r>
              <a:rPr lang="hu-HU" sz="1600" b="1" dirty="0"/>
              <a:t>közcélú ivóvízbázis </a:t>
            </a:r>
            <a:r>
              <a:rPr lang="hu-HU" sz="1600" b="1" dirty="0" smtClean="0"/>
              <a:t/>
            </a:r>
            <a:br>
              <a:rPr lang="hu-HU" sz="1600" b="1" dirty="0" smtClean="0"/>
            </a:br>
            <a:r>
              <a:rPr lang="hu-HU" sz="1600" dirty="0" smtClean="0"/>
              <a:t>(főleg ásvány</a:t>
            </a:r>
            <a:r>
              <a:rPr lang="hu-HU" sz="1600" dirty="0"/>
              <a:t>,- gyógyvíz, fürdők</a:t>
            </a:r>
            <a:r>
              <a:rPr lang="hu-HU" sz="1600" dirty="0" smtClean="0"/>
              <a:t>,   </a:t>
            </a:r>
            <a:br>
              <a:rPr lang="hu-HU" sz="1600" dirty="0" smtClean="0"/>
            </a:br>
            <a:r>
              <a:rPr lang="hu-HU" sz="1600" dirty="0" smtClean="0"/>
              <a:t> ill. néhány ipari üzem):    </a:t>
            </a:r>
          </a:p>
          <a:p>
            <a:r>
              <a:rPr lang="hu-HU" sz="1600" b="1" dirty="0"/>
              <a:t>	</a:t>
            </a:r>
            <a:r>
              <a:rPr lang="hu-HU" sz="1600" b="1" dirty="0" smtClean="0"/>
              <a:t>31 </a:t>
            </a:r>
            <a:r>
              <a:rPr lang="hu-HU" sz="1600" b="1" dirty="0"/>
              <a:t>db</a:t>
            </a:r>
          </a:p>
          <a:p>
            <a:endParaRPr lang="hu-HU" sz="1600" dirty="0"/>
          </a:p>
          <a:p>
            <a:r>
              <a:rPr lang="hu-HU" sz="1600" dirty="0" smtClean="0"/>
              <a:t>Védőidom, </a:t>
            </a:r>
            <a:r>
              <a:rPr lang="hu-HU" sz="1600" dirty="0" err="1" smtClean="0"/>
              <a:t>-terület</a:t>
            </a:r>
            <a:r>
              <a:rPr lang="hu-HU" sz="1600" dirty="0" smtClean="0"/>
              <a:t> </a:t>
            </a:r>
            <a:r>
              <a:rPr lang="hu-HU" sz="1600" dirty="0"/>
              <a:t>meghatározás</a:t>
            </a:r>
            <a:r>
              <a:rPr lang="hu-HU" sz="1600" b="1" dirty="0" smtClean="0"/>
              <a:t>: </a:t>
            </a:r>
          </a:p>
          <a:p>
            <a:r>
              <a:rPr lang="hu-HU" sz="1600" b="1" dirty="0"/>
              <a:t>	</a:t>
            </a:r>
            <a:r>
              <a:rPr lang="hu-HU" sz="1600" b="1" dirty="0" smtClean="0"/>
              <a:t>26 db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012443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Egyéb Közcélú ivóvízkivétel</a:t>
            </a:r>
            <a:br>
              <a:rPr lang="hu-HU" dirty="0" smtClean="0"/>
            </a:br>
            <a:r>
              <a:rPr lang="hu-HU" dirty="0" smtClean="0"/>
              <a:t>Ásvány és gyógyvizek védőterületei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35100"/>
            <a:ext cx="4446876" cy="4913692"/>
          </a:xfrm>
          <a:prstGeom prst="rect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653136"/>
            <a:ext cx="1576387" cy="720725"/>
          </a:xfrm>
          <a:prstGeom prst="rect">
            <a:avLst/>
          </a:prstGeom>
          <a:noFill/>
          <a:ln w="31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2354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 helye 2"/>
          <p:cNvSpPr>
            <a:spLocks noGrp="1"/>
          </p:cNvSpPr>
          <p:nvPr>
            <p:ph type="title"/>
          </p:nvPr>
        </p:nvSpPr>
        <p:spPr>
          <a:xfrm>
            <a:off x="251520" y="44624"/>
            <a:ext cx="7940435" cy="864096"/>
          </a:xfrm>
        </p:spPr>
        <p:txBody>
          <a:bodyPr/>
          <a:lstStyle/>
          <a:p>
            <a:r>
              <a:rPr lang="hu-HU" dirty="0"/>
              <a:t>Tápanyag- és </a:t>
            </a:r>
            <a:r>
              <a:rPr lang="hu-HU" dirty="0" err="1"/>
              <a:t>Nitrátérzékeny</a:t>
            </a:r>
            <a:r>
              <a:rPr lang="hu-HU" dirty="0"/>
              <a:t> területek </a:t>
            </a:r>
          </a:p>
        </p:txBody>
      </p:sp>
      <p:sp>
        <p:nvSpPr>
          <p:cNvPr id="2" name="Téglalap 1"/>
          <p:cNvSpPr/>
          <p:nvPr/>
        </p:nvSpPr>
        <p:spPr>
          <a:xfrm>
            <a:off x="395536" y="1397675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179512" y="1314717"/>
            <a:ext cx="446449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 smtClean="0"/>
              <a:t>Ide </a:t>
            </a:r>
            <a:r>
              <a:rPr lang="hu-HU" sz="1600" dirty="0"/>
              <a:t>tartoznak az üzemelő és távlati ivóvízbázisok, ásvány- és gyógyvízhasznosítást szolgáló vízkivételek külön jogszabály szerint </a:t>
            </a:r>
            <a:r>
              <a:rPr lang="hu-HU" sz="1600" i="1" dirty="0"/>
              <a:t>kijelölt vagy lehatárolt védőterületei</a:t>
            </a:r>
            <a:r>
              <a:rPr lang="hu-HU" sz="1600" dirty="0"/>
              <a:t>, valamint a felszín alatti vizek védelme szempontjából </a:t>
            </a:r>
            <a:r>
              <a:rPr lang="hu-HU" sz="1600" i="1" dirty="0"/>
              <a:t>kiemelt egyéb területek</a:t>
            </a:r>
            <a:r>
              <a:rPr lang="hu-HU" sz="1600" dirty="0"/>
              <a:t>: ahol a karsztos képződmények 100 m-nél kisebb mélységben találhatók, illetve ahol a fő porózus-vízadó </a:t>
            </a:r>
            <a:r>
              <a:rPr lang="hu-HU" sz="1600" dirty="0" err="1"/>
              <a:t>összlet</a:t>
            </a:r>
            <a:r>
              <a:rPr lang="hu-HU" sz="1600" dirty="0"/>
              <a:t> teteje a felszíntől számítva 50 m-nél kisebb mélységben van</a:t>
            </a:r>
            <a:r>
              <a:rPr lang="hu-HU" sz="1600" dirty="0" smtClean="0"/>
              <a:t>.</a:t>
            </a:r>
          </a:p>
          <a:p>
            <a:endParaRPr lang="hu-HU" sz="1600" dirty="0"/>
          </a:p>
          <a:p>
            <a:r>
              <a:rPr lang="hu-HU" sz="1600" dirty="0"/>
              <a:t>A </a:t>
            </a:r>
            <a:r>
              <a:rPr lang="hu-HU" sz="1600" dirty="0" err="1"/>
              <a:t>nitrátérzékenység</a:t>
            </a:r>
            <a:r>
              <a:rPr lang="hu-HU" sz="1600" dirty="0"/>
              <a:t> szempontjából kitüntetett területeket a 27/2006 (II. 7.) Korm. rendelet határozza meg.</a:t>
            </a:r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87680"/>
            <a:ext cx="3907491" cy="432680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8" y="3893591"/>
            <a:ext cx="2144713" cy="139065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87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323528" y="1412776"/>
            <a:ext cx="8358100" cy="5445224"/>
          </a:xfrm>
        </p:spPr>
        <p:txBody>
          <a:bodyPr>
            <a:normAutofit fontScale="85000" lnSpcReduction="20000"/>
          </a:bodyPr>
          <a:lstStyle/>
          <a:p>
            <a:r>
              <a:rPr lang="hu-HU" sz="1900" dirty="0"/>
              <a:t>Az emberi tevékenységből </a:t>
            </a:r>
            <a:r>
              <a:rPr lang="hu-HU" sz="1900" b="1" dirty="0"/>
              <a:t>eredő jelentős terhelések számbavételéről </a:t>
            </a:r>
            <a:r>
              <a:rPr lang="hu-HU" sz="1900" dirty="0"/>
              <a:t>a VKI II. és VII. melléklete, míg a terhelések felszíni és felszín alatti vizek állapotára gyakorolt </a:t>
            </a:r>
            <a:r>
              <a:rPr lang="hu-HU" sz="1900" b="1" dirty="0"/>
              <a:t>hatásainak vizsgálatáról </a:t>
            </a:r>
            <a:r>
              <a:rPr lang="hu-HU" sz="1900" dirty="0"/>
              <a:t>az 5. cikk </a:t>
            </a:r>
            <a:r>
              <a:rPr lang="hu-HU" sz="1900" dirty="0" smtClean="0"/>
              <a:t>rendelkezik, ill. </a:t>
            </a:r>
            <a:r>
              <a:rPr lang="hu-HU" sz="1900" dirty="0"/>
              <a:t>a</a:t>
            </a:r>
            <a:r>
              <a:rPr lang="hu-HU" sz="1900" dirty="0" smtClean="0"/>
              <a:t> </a:t>
            </a:r>
            <a:r>
              <a:rPr lang="hu-HU" sz="1900" dirty="0"/>
              <a:t>hazai szabályozásban </a:t>
            </a:r>
            <a:r>
              <a:rPr lang="hu-HU" sz="1900" dirty="0" smtClean="0"/>
              <a:t>a 221/2004 </a:t>
            </a:r>
            <a:r>
              <a:rPr lang="hu-HU" sz="1900" dirty="0"/>
              <a:t>(VII. 21.) Korm. rendelet 12. </a:t>
            </a:r>
            <a:r>
              <a:rPr lang="hu-HU" sz="1900" dirty="0" smtClean="0"/>
              <a:t>§</a:t>
            </a:r>
            <a:r>
              <a:rPr lang="hu-HU" sz="1900" dirty="0" err="1" smtClean="0"/>
              <a:t>-a</a:t>
            </a:r>
            <a:r>
              <a:rPr lang="hu-HU" sz="1900" dirty="0" smtClean="0"/>
              <a:t>.</a:t>
            </a:r>
            <a:endParaRPr lang="hu-HU" sz="1900" dirty="0"/>
          </a:p>
          <a:p>
            <a:r>
              <a:rPr lang="hu-HU" sz="1900" dirty="0"/>
              <a:t>Az </a:t>
            </a:r>
            <a:r>
              <a:rPr lang="hu-HU" sz="1900" dirty="0" smtClean="0"/>
              <a:t>elemzés célja</a:t>
            </a:r>
            <a:r>
              <a:rPr lang="hu-HU" sz="1900" dirty="0"/>
              <a:t>:</a:t>
            </a:r>
            <a:r>
              <a:rPr lang="hu-HU" sz="1900" dirty="0" smtClean="0"/>
              <a:t> </a:t>
            </a:r>
            <a:r>
              <a:rPr lang="hu-HU" sz="1900" dirty="0"/>
              <a:t>a vizek állapota szempontjából </a:t>
            </a:r>
            <a:r>
              <a:rPr lang="hu-HU" sz="1900" b="1" dirty="0"/>
              <a:t>jelentős vízgazdálkodási problémák</a:t>
            </a:r>
            <a:r>
              <a:rPr lang="hu-HU" sz="1900" dirty="0"/>
              <a:t> </a:t>
            </a:r>
            <a:r>
              <a:rPr lang="hu-HU" sz="1900" dirty="0" smtClean="0"/>
              <a:t>feltárása és </a:t>
            </a:r>
            <a:r>
              <a:rPr lang="hu-HU" sz="1900" dirty="0"/>
              <a:t>a </a:t>
            </a:r>
            <a:r>
              <a:rPr lang="hu-HU" sz="1900" dirty="0" smtClean="0"/>
              <a:t>problémák megszüntetésére, </a:t>
            </a:r>
            <a:r>
              <a:rPr lang="hu-HU" sz="1900" dirty="0"/>
              <a:t>vagy </a:t>
            </a:r>
            <a:r>
              <a:rPr lang="hu-HU" sz="1900" dirty="0" smtClean="0"/>
              <a:t>csökkentésére irányuló </a:t>
            </a:r>
            <a:r>
              <a:rPr lang="hu-HU" sz="1900" b="1" dirty="0" smtClean="0"/>
              <a:t>intézkedések meghozatala</a:t>
            </a:r>
          </a:p>
          <a:p>
            <a:endParaRPr lang="hu-HU" sz="1900" b="1" dirty="0" smtClean="0"/>
          </a:p>
          <a:p>
            <a:pPr lvl="1"/>
            <a:r>
              <a:rPr lang="hu-HU" sz="1600" b="1" dirty="0" smtClean="0"/>
              <a:t>Jelentős terhelések: </a:t>
            </a:r>
            <a:r>
              <a:rPr lang="hu-HU" sz="1600" dirty="0" smtClean="0"/>
              <a:t>amelyek valamely küszöbértéket meghaladják, vagy a víztestek és védett területek állapotára olyan</a:t>
            </a:r>
            <a:r>
              <a:rPr lang="hu-HU" sz="1600" b="1" dirty="0" smtClean="0"/>
              <a:t> </a:t>
            </a:r>
            <a:r>
              <a:rPr lang="hu-HU" sz="1600" dirty="0" smtClean="0"/>
              <a:t>jelentős negatív hatással vannak, hogy a </a:t>
            </a:r>
            <a:r>
              <a:rPr lang="hu-HU" sz="1600" b="1" dirty="0" smtClean="0"/>
              <a:t>jó állapot elérése nem lehetséges vagy kockázatos</a:t>
            </a:r>
          </a:p>
          <a:p>
            <a:pPr marL="285750" indent="-285750">
              <a:lnSpc>
                <a:spcPct val="160000"/>
              </a:lnSpc>
              <a:spcBef>
                <a:spcPts val="1200"/>
              </a:spcBef>
            </a:pPr>
            <a:r>
              <a:rPr lang="hu-HU" sz="1900" b="1" dirty="0" smtClean="0"/>
              <a:t>FAV víztesteket érintő terhelések:</a:t>
            </a:r>
          </a:p>
          <a:p>
            <a:pPr marL="285750" indent="-285750">
              <a:lnSpc>
                <a:spcPct val="160000"/>
              </a:lnSpc>
            </a:pPr>
            <a:r>
              <a:rPr lang="hu-HU" sz="1900" b="1" dirty="0" smtClean="0"/>
              <a:t>Vizek fiziko-kémiai elváltozását okozó terhelések</a:t>
            </a:r>
          </a:p>
          <a:p>
            <a:pPr marL="285750" indent="-285750">
              <a:lnSpc>
                <a:spcPct val="160000"/>
              </a:lnSpc>
            </a:pPr>
            <a:r>
              <a:rPr lang="hu-HU" sz="1900" b="1" dirty="0"/>
              <a:t>	</a:t>
            </a:r>
            <a:r>
              <a:rPr lang="hu-HU" sz="1600" dirty="0" smtClean="0"/>
              <a:t>Pontszerű és diffúz szennyezőforrások</a:t>
            </a:r>
            <a:endParaRPr lang="hu-HU" sz="1600" b="1" dirty="0" smtClean="0"/>
          </a:p>
          <a:p>
            <a:pPr marL="285750" indent="-285750">
              <a:lnSpc>
                <a:spcPct val="160000"/>
              </a:lnSpc>
            </a:pPr>
            <a:r>
              <a:rPr lang="hu-HU" sz="1900" b="1" dirty="0" smtClean="0"/>
              <a:t>Veszélyes anyag szennyezések</a:t>
            </a:r>
          </a:p>
          <a:p>
            <a:pPr marL="285750" indent="-285750">
              <a:lnSpc>
                <a:spcPct val="160000"/>
              </a:lnSpc>
            </a:pPr>
            <a:r>
              <a:rPr lang="hu-HU" sz="1900" b="1" dirty="0"/>
              <a:t>	</a:t>
            </a:r>
            <a:r>
              <a:rPr lang="hu-HU" sz="1600" dirty="0" smtClean="0"/>
              <a:t>Pontszerű és diffúz </a:t>
            </a:r>
            <a:r>
              <a:rPr lang="hu-HU" sz="1600" dirty="0" err="1" smtClean="0"/>
              <a:t>szennyezőforrások</a:t>
            </a:r>
            <a:endParaRPr lang="hu-HU" sz="1600" dirty="0" smtClean="0"/>
          </a:p>
          <a:p>
            <a:pPr marL="285750" lvl="1" indent="-285750">
              <a:lnSpc>
                <a:spcPct val="160000"/>
              </a:lnSpc>
            </a:pPr>
            <a:r>
              <a:rPr lang="hu-HU" sz="1900" b="1" dirty="0" smtClean="0"/>
              <a:t>Vízjárást módosító beavatkozások</a:t>
            </a:r>
          </a:p>
          <a:p>
            <a:pPr marL="285750" lvl="1" indent="-285750">
              <a:lnSpc>
                <a:spcPct val="160000"/>
              </a:lnSpc>
            </a:pPr>
            <a:r>
              <a:rPr lang="hu-HU" sz="1900" dirty="0" smtClean="0"/>
              <a:t>	</a:t>
            </a:r>
            <a:r>
              <a:rPr lang="hu-HU" sz="1600" dirty="0" smtClean="0"/>
              <a:t>Vízkivétel</a:t>
            </a:r>
            <a:r>
              <a:rPr lang="hu-HU" sz="1600" dirty="0"/>
              <a:t>, </a:t>
            </a:r>
            <a:r>
              <a:rPr lang="hu-HU" sz="1600" dirty="0" smtClean="0"/>
              <a:t>vízbevezetés</a:t>
            </a:r>
          </a:p>
          <a:p>
            <a:pPr marL="285750" lvl="1" indent="-285750">
              <a:lnSpc>
                <a:spcPct val="160000"/>
              </a:lnSpc>
            </a:pPr>
            <a:endParaRPr lang="hu-HU" sz="1400" dirty="0" smtClean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5204131" cy="864096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Emberi tevékenységből eredő terhelések és hatások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6794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3383</TotalTime>
  <Words>2397</Words>
  <Application>Microsoft Office PowerPoint</Application>
  <PresentationFormat>Diavetítés a képernyőre (4:3 oldalarány)</PresentationFormat>
  <Paragraphs>582</Paragraphs>
  <Slides>38</Slides>
  <Notes>12</Notes>
  <HiddenSlides>0</HiddenSlides>
  <MMClips>0</MMClips>
  <ScaleCrop>false</ScaleCrop>
  <HeadingPairs>
    <vt:vector size="4" baseType="variant">
      <vt:variant>
        <vt:lpstr>Téma</vt:lpstr>
      </vt:variant>
      <vt:variant>
        <vt:i4>2</vt:i4>
      </vt:variant>
      <vt:variant>
        <vt:lpstr>Diacímek</vt:lpstr>
      </vt:variant>
      <vt:variant>
        <vt:i4>38</vt:i4>
      </vt:variant>
    </vt:vector>
  </HeadingPairs>
  <TitlesOfParts>
    <vt:vector size="40" baseType="lpstr">
      <vt:lpstr>Office-téma</vt:lpstr>
      <vt:lpstr>1_Office-téma</vt:lpstr>
      <vt:lpstr>A VÍZGYŰJTŐ - GAZDÁLKODÁSI TERV FELÜLVIZSGÁLATA   TERÜLETI  FÓRUM   A felszín alatti vizeket érintő jelentős terhelések, hatásuk, és intézkedések a KDTVÍZIG területén  Simon Hajnalka Közép-dunántúli vízügyi igazgatóság</vt:lpstr>
      <vt:lpstr>Tartalom</vt:lpstr>
      <vt:lpstr>Felszín alatti víztest típusok</vt:lpstr>
      <vt:lpstr>Felszín alatti víztest típusok</vt:lpstr>
      <vt:lpstr>Védett területek</vt:lpstr>
      <vt:lpstr>Ivóvízbázisok védőterületei</vt:lpstr>
      <vt:lpstr>Egyéb Közcélú ivóvízkivétel Ásvány és gyógyvizek védőterületei</vt:lpstr>
      <vt:lpstr>Tápanyag- és Nitrátérzékeny területek </vt:lpstr>
      <vt:lpstr>Emberi tevékenységből eredő terhelések és hatások</vt:lpstr>
      <vt:lpstr>TERÜLETHASZNÁLAT A Működési területen</vt:lpstr>
      <vt:lpstr>DIFFÚZ szennyező források NITRÁTTERHELÉS</vt:lpstr>
      <vt:lpstr>DIFFÚZ szennyező források Csatornázatlan települések </vt:lpstr>
      <vt:lpstr>Pontszerű szennyező források Mezőgazdasági pontszerű szennyezések</vt:lpstr>
      <vt:lpstr>Pontszerű szennyező források Bányászat</vt:lpstr>
      <vt:lpstr>Pontszerű szennyező források  SZENNYEZETT TERÜLETEK ÉS KÁRESEMÉNYEK  </vt:lpstr>
      <vt:lpstr>Pontszerű szennyező források HULLADÉKGAZDÁLKODÁS</vt:lpstr>
      <vt:lpstr>VÍZKIVÉTELEK FELSZÍN ALATTI VIZEKBŐL SEKÉLY PORÓZUS ÉS SEKÉLY HEGYVIDÉKI</vt:lpstr>
      <vt:lpstr>VÍZKIVÉTELEK FELSZÍN ALATTI VIZEKBŐL PORÓZUS ÉS HEGYVIDÉKI</vt:lpstr>
      <vt:lpstr>VÍZKIVÉTELEK FELSZÍN ALATTI VIZEKBŐL PORÓZUS TERMÁL</vt:lpstr>
      <vt:lpstr>VÍZKIVÉTELEK FELSZÍN ALATTI VIZEKBŐL KARSZT ÉS TERMÁLKARSZT</vt:lpstr>
      <vt:lpstr>A felszín alatti vizek kémiai állapotát befolyásoló terhelések</vt:lpstr>
      <vt:lpstr>A felszín alatti vizeket érintő jelentős terhelések, hatásuk, és intézkedések </vt:lpstr>
      <vt:lpstr>Felszín alatti vizek Állapotértékelése</vt:lpstr>
      <vt:lpstr>A FELSZÍN ALATTI VÍZTESTEK  MENNYISÉGI  ÁLLAPOTA  I.</vt:lpstr>
      <vt:lpstr>PowerPoint bemutató</vt:lpstr>
      <vt:lpstr> A Felszín alatti víztestek  Kémiai  állapota  I.</vt:lpstr>
      <vt:lpstr>A FELSZÍN ALATTI VÍZTESTEK kémiai  ÁLLAPOTA  II. </vt:lpstr>
      <vt:lpstr>Ivóvízbázisok állapota  és           veszélyeztetettsége  I. </vt:lpstr>
      <vt:lpstr>Ivóvízbázisok állapota  és           veszélyeztetettsége  II.</vt:lpstr>
      <vt:lpstr>Intézkedések a pontszerű terhelések csökkentésére</vt:lpstr>
      <vt:lpstr>Intézkedések a Mezőgazdasági eredetű tápanyagszennyezés csökkentésére</vt:lpstr>
      <vt:lpstr>Településekről, épített infrastruktúrából és a közlekedésből származó szennyezések megelőzése és szabályozása</vt:lpstr>
      <vt:lpstr>Intézkedések A Vízkivételek fenntarthatóságának érdekében</vt:lpstr>
      <vt:lpstr>Intézkedések ivóvízbázisaink érdekében</vt:lpstr>
      <vt:lpstr>A VGT1 TELJESÍTÉSE – INTÉZKEDÉSEK – FA  víztesteket érintően       </vt:lpstr>
      <vt:lpstr>A VGT1 TELJESÍTÉSE – INTÉZKEDÉSEK – FA  víztesteket érintően II.</vt:lpstr>
      <vt:lpstr>VGT2 Tájékoztatás</vt:lpstr>
      <vt:lpstr>KÖSZÖNÖM  A FIGYELMET!</vt:lpstr>
    </vt:vector>
  </TitlesOfParts>
  <Company>novak.adam@gmail.com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Szügyiné Simon Hajnalka</cp:lastModifiedBy>
  <cp:revision>194</cp:revision>
  <cp:lastPrinted>2015-08-12T05:04:06Z</cp:lastPrinted>
  <dcterms:created xsi:type="dcterms:W3CDTF">2014-03-03T11:13:53Z</dcterms:created>
  <dcterms:modified xsi:type="dcterms:W3CDTF">2015-08-12T05:53:49Z</dcterms:modified>
</cp:coreProperties>
</file>