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52"/>
  </p:notesMasterIdLst>
  <p:sldIdLst>
    <p:sldId id="256" r:id="rId2"/>
    <p:sldId id="274" r:id="rId3"/>
    <p:sldId id="275" r:id="rId4"/>
    <p:sldId id="276" r:id="rId5"/>
    <p:sldId id="277" r:id="rId6"/>
    <p:sldId id="259" r:id="rId7"/>
    <p:sldId id="263" r:id="rId8"/>
    <p:sldId id="262" r:id="rId9"/>
    <p:sldId id="265" r:id="rId10"/>
    <p:sldId id="266" r:id="rId11"/>
    <p:sldId id="269" r:id="rId12"/>
    <p:sldId id="268" r:id="rId13"/>
    <p:sldId id="261" r:id="rId14"/>
    <p:sldId id="278" r:id="rId15"/>
    <p:sldId id="286" r:id="rId16"/>
    <p:sldId id="291" r:id="rId17"/>
    <p:sldId id="290" r:id="rId18"/>
    <p:sldId id="289" r:id="rId19"/>
    <p:sldId id="288" r:id="rId20"/>
    <p:sldId id="287" r:id="rId21"/>
    <p:sldId id="279" r:id="rId22"/>
    <p:sldId id="281" r:id="rId23"/>
    <p:sldId id="272" r:id="rId24"/>
    <p:sldId id="260" r:id="rId25"/>
    <p:sldId id="280" r:id="rId26"/>
    <p:sldId id="282" r:id="rId27"/>
    <p:sldId id="285" r:id="rId28"/>
    <p:sldId id="270" r:id="rId29"/>
    <p:sldId id="271" r:id="rId30"/>
    <p:sldId id="283" r:id="rId31"/>
    <p:sldId id="308" r:id="rId32"/>
    <p:sldId id="284" r:id="rId33"/>
    <p:sldId id="297" r:id="rId34"/>
    <p:sldId id="299" r:id="rId35"/>
    <p:sldId id="298" r:id="rId36"/>
    <p:sldId id="300" r:id="rId37"/>
    <p:sldId id="292" r:id="rId38"/>
    <p:sldId id="293" r:id="rId39"/>
    <p:sldId id="294" r:id="rId40"/>
    <p:sldId id="295" r:id="rId41"/>
    <p:sldId id="296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264" r:id="rId50"/>
    <p:sldId id="25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31" autoAdjust="0"/>
  </p:normalViewPr>
  <p:slideViewPr>
    <p:cSldViewPr snapToObjects="1">
      <p:cViewPr varScale="1">
        <p:scale>
          <a:sx n="72" d="100"/>
          <a:sy n="72" d="100"/>
        </p:scale>
        <p:origin x="5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3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254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%20ZSOLT\Doksi\OVGT\Eredmenyek\Local%20emissions%20feldol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%20ZSOLT\Doksi\OVGT\Eredmenyek\Local%20emissions%20feldol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%20ZSOLT\Doksi\OVGT\Eredmenyek\Local%20emissions%20feldol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%20ZSOLT\Doksi\OVGT\Eredmenyek\Local%20emissions%20feldol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%20ZSOLT\Doksi\OVGT\Eredmenyek\Local%20emissions%20feldol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Local%20emissions%20feldolg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Országos</a:t>
            </a:r>
            <a:r>
              <a:rPr lang="hu-HU" baseline="0"/>
              <a:t> elfolyó terhelések összevetése méréssel </a:t>
            </a:r>
            <a:endParaRPr lang="hu-H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Országos!$A$43</c:f>
              <c:strCache>
                <c:ptCount val="1"/>
                <c:pt idx="0">
                  <c:v>Számított</c:v>
                </c:pt>
              </c:strCache>
            </c:strRef>
          </c:tx>
          <c:invertIfNegative val="0"/>
          <c:cat>
            <c:strRef>
              <c:f>Országos!$B$42:$D$42</c:f>
              <c:strCache>
                <c:ptCount val="3"/>
                <c:pt idx="0">
                  <c:v>Összes N</c:v>
                </c:pt>
                <c:pt idx="1">
                  <c:v>Összes DIN</c:v>
                </c:pt>
                <c:pt idx="2">
                  <c:v>Összes P</c:v>
                </c:pt>
              </c:strCache>
            </c:strRef>
          </c:cat>
          <c:val>
            <c:numRef>
              <c:f>Országos!$B$43:$D$43</c:f>
              <c:numCache>
                <c:formatCode>0</c:formatCode>
                <c:ptCount val="3"/>
                <c:pt idx="0">
                  <c:v>311609.12500000006</c:v>
                </c:pt>
                <c:pt idx="1">
                  <c:v>214159.60900000003</c:v>
                </c:pt>
                <c:pt idx="2">
                  <c:v>15496.448</c:v>
                </c:pt>
              </c:numCache>
            </c:numRef>
          </c:val>
        </c:ser>
        <c:ser>
          <c:idx val="1"/>
          <c:order val="1"/>
          <c:tx>
            <c:strRef>
              <c:f>Országos!$A$44</c:f>
              <c:strCache>
                <c:ptCount val="1"/>
                <c:pt idx="0">
                  <c:v>Mért</c:v>
                </c:pt>
              </c:strCache>
            </c:strRef>
          </c:tx>
          <c:invertIfNegative val="0"/>
          <c:cat>
            <c:strRef>
              <c:f>Országos!$B$42:$D$42</c:f>
              <c:strCache>
                <c:ptCount val="3"/>
                <c:pt idx="0">
                  <c:v>Összes N</c:v>
                </c:pt>
                <c:pt idx="1">
                  <c:v>Összes DIN</c:v>
                </c:pt>
                <c:pt idx="2">
                  <c:v>Összes P</c:v>
                </c:pt>
              </c:strCache>
            </c:strRef>
          </c:cat>
          <c:val>
            <c:numRef>
              <c:f>Országos!$B$44:$D$44</c:f>
              <c:numCache>
                <c:formatCode>0</c:formatCode>
                <c:ptCount val="3"/>
                <c:pt idx="0">
                  <c:v>263843.64399999997</c:v>
                </c:pt>
                <c:pt idx="1">
                  <c:v>198831.64499999999</c:v>
                </c:pt>
                <c:pt idx="2">
                  <c:v>13439.546999999999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621088"/>
        <c:axId val="146621472"/>
      </c:barChart>
      <c:catAx>
        <c:axId val="146621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hu-HU"/>
          </a:p>
        </c:txPr>
        <c:crossAx val="146621472"/>
        <c:crosses val="autoZero"/>
        <c:auto val="1"/>
        <c:lblAlgn val="ctr"/>
        <c:lblOffset val="100"/>
        <c:noMultiLvlLbl val="0"/>
      </c:catAx>
      <c:valAx>
        <c:axId val="1466214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hu-HU" sz="1200"/>
                  <a:t>Összes terhelés (t/év)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1466210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Összes országos erodált hordalék emisszió megoszlása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Országos!$A$2:$B$2</c:f>
              <c:strCache>
                <c:ptCount val="2"/>
                <c:pt idx="0">
                  <c:v>Mezőgazdasági hordalék emisszió</c:v>
                </c:pt>
                <c:pt idx="1">
                  <c:v>Természetes hordalék emisszió</c:v>
                </c:pt>
              </c:strCache>
            </c:strRef>
          </c:cat>
          <c:val>
            <c:numRef>
              <c:f>Országos!$A$3:$B$3</c:f>
              <c:numCache>
                <c:formatCode>General</c:formatCode>
                <c:ptCount val="2"/>
                <c:pt idx="0">
                  <c:v>376656.15268504299</c:v>
                </c:pt>
                <c:pt idx="1">
                  <c:v>2179503.7289364231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Összes országos nitrogén terhelés megoszlási aránya 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Országos!$N$2:$O$2</c:f>
              <c:strCache>
                <c:ptCount val="2"/>
                <c:pt idx="0">
                  <c:v>Összes diffúz</c:v>
                </c:pt>
                <c:pt idx="1">
                  <c:v>Összes pontszerű</c:v>
                </c:pt>
              </c:strCache>
            </c:strRef>
          </c:cat>
          <c:val>
            <c:numRef>
              <c:f>Országos!$N$3:$O$3</c:f>
              <c:numCache>
                <c:formatCode>General</c:formatCode>
                <c:ptCount val="2"/>
                <c:pt idx="0">
                  <c:v>12458.323687166878</c:v>
                </c:pt>
                <c:pt idx="1">
                  <c:v>10314.267505409989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Összes országos diffúz</a:t>
            </a:r>
            <a:r>
              <a:rPr lang="hu-HU" baseline="0"/>
              <a:t> nitrogén terhelés elérési útvonalankénti megoszlása </a:t>
            </a:r>
            <a:endParaRPr lang="hu-HU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Országos!$G$2:$M$2</c:f>
              <c:strCache>
                <c:ptCount val="7"/>
                <c:pt idx="0">
                  <c:v>Légköri kiülepedés</c:v>
                </c:pt>
                <c:pt idx="1">
                  <c:v>Felszíni lefolyás</c:v>
                </c:pt>
                <c:pt idx="2">
                  <c:v>Mezőgazdasági erózió</c:v>
                </c:pt>
                <c:pt idx="3">
                  <c:v>Természetes erózió</c:v>
                </c:pt>
                <c:pt idx="4">
                  <c:v>Talaj drén</c:v>
                </c:pt>
                <c:pt idx="5">
                  <c:v>Talajvíz</c:v>
                </c:pt>
                <c:pt idx="6">
                  <c:v>Városi lefolyás</c:v>
                </c:pt>
              </c:strCache>
            </c:strRef>
          </c:cat>
          <c:val>
            <c:numRef>
              <c:f>Országos!$G$3:$M$3</c:f>
              <c:numCache>
                <c:formatCode>General</c:formatCode>
                <c:ptCount val="7"/>
                <c:pt idx="0">
                  <c:v>2992.231670425183</c:v>
                </c:pt>
                <c:pt idx="1">
                  <c:v>956.21435295956587</c:v>
                </c:pt>
                <c:pt idx="2">
                  <c:v>13.063943513746285</c:v>
                </c:pt>
                <c:pt idx="3">
                  <c:v>544.87593223410704</c:v>
                </c:pt>
                <c:pt idx="4">
                  <c:v>32.718338634363171</c:v>
                </c:pt>
                <c:pt idx="5">
                  <c:v>6043.296707949442</c:v>
                </c:pt>
                <c:pt idx="6">
                  <c:v>1875.9227414504833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Összes országos foszfor terhelés megoszlási aránya 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Országos!$Y$2:$Z$2</c:f>
              <c:strCache>
                <c:ptCount val="2"/>
                <c:pt idx="0">
                  <c:v>Összes diffúz</c:v>
                </c:pt>
                <c:pt idx="1">
                  <c:v>Összes pontszerű</c:v>
                </c:pt>
              </c:strCache>
            </c:strRef>
          </c:cat>
          <c:val>
            <c:numRef>
              <c:f>Országos!$Y$3:$Z$3</c:f>
              <c:numCache>
                <c:formatCode>General</c:formatCode>
                <c:ptCount val="2"/>
                <c:pt idx="0">
                  <c:v>1972.365809716385</c:v>
                </c:pt>
                <c:pt idx="1">
                  <c:v>1253.0678073000006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Összes országos diffúz</a:t>
            </a:r>
            <a:r>
              <a:rPr lang="hu-HU" baseline="0"/>
              <a:t> foszfor terhelés elérési útvonalankénti megoszlása </a:t>
            </a:r>
            <a:endParaRPr lang="hu-HU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Országos!$R$2:$X$2</c:f>
              <c:strCache>
                <c:ptCount val="7"/>
                <c:pt idx="0">
                  <c:v>Légköri kiülepedés</c:v>
                </c:pt>
                <c:pt idx="1">
                  <c:v>Felszíni lefolyás</c:v>
                </c:pt>
                <c:pt idx="2">
                  <c:v>Mezőgazdasági erózió</c:v>
                </c:pt>
                <c:pt idx="3">
                  <c:v>Természetes erózió</c:v>
                </c:pt>
                <c:pt idx="4">
                  <c:v>Talaj drén</c:v>
                </c:pt>
                <c:pt idx="5">
                  <c:v>Talajvíz</c:v>
                </c:pt>
                <c:pt idx="6">
                  <c:v>Városi lefolyás</c:v>
                </c:pt>
              </c:strCache>
            </c:strRef>
          </c:cat>
          <c:val>
            <c:numRef>
              <c:f>Országos!$R$3:$X$3</c:f>
              <c:numCache>
                <c:formatCode>General</c:formatCode>
                <c:ptCount val="7"/>
                <c:pt idx="0">
                  <c:v>68.304461561318902</c:v>
                </c:pt>
                <c:pt idx="1">
                  <c:v>46.865857101971699</c:v>
                </c:pt>
                <c:pt idx="2">
                  <c:v>808.308138248717</c:v>
                </c:pt>
                <c:pt idx="3">
                  <c:v>326.92555934046374</c:v>
                </c:pt>
                <c:pt idx="4">
                  <c:v>3.8910630691095132</c:v>
                </c:pt>
                <c:pt idx="5">
                  <c:v>258.40076009895046</c:v>
                </c:pt>
                <c:pt idx="6">
                  <c:v>459.66997029585525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FASZOM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87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2015.07.02.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16824" cy="3528392"/>
          </a:xfrm>
        </p:spPr>
        <p:txBody>
          <a:bodyPr/>
          <a:lstStyle/>
          <a:p>
            <a:r>
              <a:rPr lang="hu-HU" sz="2400" dirty="0"/>
              <a:t>Felszíni vízminőséggel és a </a:t>
            </a:r>
            <a:r>
              <a:rPr lang="hu-HU" sz="2400" dirty="0" err="1"/>
              <a:t>hidromorfológiai</a:t>
            </a:r>
            <a:r>
              <a:rPr lang="hu-HU" sz="2400" dirty="0"/>
              <a:t> állapotjavítással  kapcsolatos intézkedések tervezése a </a:t>
            </a:r>
            <a:r>
              <a:rPr lang="hu-HU" sz="2400" dirty="0" err="1" smtClean="0"/>
              <a:t>VGT-ben</a:t>
            </a:r>
            <a:r>
              <a:rPr lang="hu-HU" sz="2400" dirty="0" smtClean="0"/>
              <a:t> 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 smtClean="0"/>
              <a:t>Vízminőségi modell alkalmazása pontszerű és diffúz terhelések szabályozásának víztest szintű tervezésére</a:t>
            </a:r>
            <a:endParaRPr lang="hu-HU" sz="2400" dirty="0"/>
          </a:p>
        </p:txBody>
      </p:sp>
      <p:pic>
        <p:nvPicPr>
          <p:cNvPr id="3" name="Picture 10" descr="ovf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21" y="5371777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74" y="5415444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1116013" y="4387110"/>
            <a:ext cx="4248075" cy="652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hu-HU" sz="1400" dirty="0" smtClean="0">
                <a:solidFill>
                  <a:schemeClr val="bg1"/>
                </a:solidFill>
              </a:rPr>
              <a:t>Jolánkai Zsolt, </a:t>
            </a:r>
            <a:r>
              <a:rPr lang="hu-HU" sz="1400" dirty="0" err="1" smtClean="0">
                <a:solidFill>
                  <a:schemeClr val="bg1"/>
                </a:solidFill>
              </a:rPr>
              <a:t>Muzelák</a:t>
            </a:r>
            <a:r>
              <a:rPr lang="hu-HU" sz="1400" dirty="0" smtClean="0">
                <a:solidFill>
                  <a:schemeClr val="bg1"/>
                </a:solidFill>
              </a:rPr>
              <a:t> Bálint, Kardos Máté</a:t>
            </a:r>
          </a:p>
          <a:p>
            <a:pPr marL="342900" lvl="1" indent="0">
              <a:buNone/>
            </a:pPr>
            <a:r>
              <a:rPr lang="hu-HU" sz="1400" dirty="0" smtClean="0">
                <a:solidFill>
                  <a:schemeClr val="bg1"/>
                </a:solidFill>
              </a:rPr>
              <a:t>BME VKKT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Térbeli lépték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Analitikai egység méretétől függ. Jelen esetben egy víztest saját vízgyűjtője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Időbeli lépték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dirty="0" smtClean="0"/>
              <a:t>A modell éves átlagos értékekkel számol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 modellezési időszak 2009-2012</a:t>
            </a:r>
          </a:p>
          <a:p>
            <a:r>
              <a:rPr lang="hu-HU" sz="2400" dirty="0" smtClean="0"/>
              <a:t>Minden adat erre a négy éves időszakra került kiszámításra/kigyűjtésre éves átlag formájában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Térbeli lépték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Analitikai egység méretétől függ. Jelen esetben egy víztest saját vízgyűjtője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Időbeli lépték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A modell éves átlagos értékekkel számol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Modell peremek</a:t>
            </a: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/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hu-HU" dirty="0" smtClean="0"/>
              <a:t>Talaj tápanyag tartalma</a:t>
            </a:r>
          </a:p>
          <a:p>
            <a:pPr marL="285750" indent="-285750"/>
            <a:r>
              <a:rPr lang="hu-HU" dirty="0" smtClean="0"/>
              <a:t>	</a:t>
            </a:r>
            <a:r>
              <a:rPr lang="hu-HU" dirty="0" err="1" smtClean="0"/>
              <a:t>Külföldrő</a:t>
            </a:r>
            <a:r>
              <a:rPr lang="hu-HU" dirty="0" smtClean="0"/>
              <a:t> érkező tápanyag terhelés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 külföldről érkező tápanyagterhelések a hazai monitoring pontok alapján kerültek becslésre (Kivételek: Vág, Garam, Ipoly jobb parti mellékfolyói </a:t>
            </a:r>
            <a:r>
              <a:rPr lang="hu-HU" sz="2400" dirty="0" err="1" smtClean="0"/>
              <a:t>stb</a:t>
            </a:r>
            <a:r>
              <a:rPr lang="hu-HU" sz="2400" dirty="0" smtClean="0"/>
              <a:t>)</a:t>
            </a:r>
          </a:p>
          <a:p>
            <a:r>
              <a:rPr lang="hu-HU" sz="2400" dirty="0" smtClean="0"/>
              <a:t>Tápanyagtartalom a KSH megyei </a:t>
            </a:r>
            <a:r>
              <a:rPr lang="hu-HU" sz="2400" dirty="0" err="1" smtClean="0"/>
              <a:t>statisztikái-n</a:t>
            </a:r>
            <a:r>
              <a:rPr lang="hu-HU" sz="2400" dirty="0" smtClean="0"/>
              <a:t> alapuló </a:t>
            </a:r>
            <a:r>
              <a:rPr lang="hu-HU" sz="2400" dirty="0" err="1" smtClean="0"/>
              <a:t>UMVP-ben</a:t>
            </a:r>
            <a:r>
              <a:rPr lang="hu-HU" sz="2400" dirty="0" smtClean="0"/>
              <a:t> készült kutatás alapján került szétosztásra vízgyűjtőkre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Térbeli lépték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Analitikai egység méretétől függ. Jelen esetben egy víztest saját vízgyűjtője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Időbeli lépték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A modell éves átlagos értékekkel számol</a:t>
            </a:r>
          </a:p>
          <a:p>
            <a:pPr lvl="1"/>
            <a:endParaRPr lang="hu-HU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Modell peremek</a:t>
            </a:r>
          </a:p>
          <a:p>
            <a:pPr marL="285750" indent="-285750"/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Talaj tápanyag tartalma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Eredmények ellenőrzése</a:t>
            </a:r>
          </a:p>
          <a:p>
            <a:pPr marL="285750" lvl="1" indent="-285750"/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hu-HU" sz="1400" dirty="0" smtClean="0"/>
              <a:t>Monitoring mérések eredményeivel történő összevetés </a:t>
            </a:r>
          </a:p>
          <a:p>
            <a:pPr marL="285750" lvl="1" indent="-285750"/>
            <a:endParaRPr lang="hu-HU" sz="1400" dirty="0" smtClean="0"/>
          </a:p>
          <a:p>
            <a:pPr>
              <a:buFont typeface="Arial" pitchFamily="34" charset="0"/>
              <a:buChar char="•"/>
            </a:pPr>
            <a:endParaRPr lang="hu-HU" b="1" dirty="0" smtClean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404071"/>
            <a:ext cx="5928164" cy="3722092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50 méteres </a:t>
            </a:r>
            <a:r>
              <a:rPr lang="hu-HU" sz="2400" dirty="0" err="1" smtClean="0"/>
              <a:t>hydroDEM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pic>
        <p:nvPicPr>
          <p:cNvPr id="8" name="Kép 7" descr="corine2012_jo.png"/>
          <p:cNvPicPr>
            <a:picLocks noChangeAspect="1"/>
          </p:cNvPicPr>
          <p:nvPr/>
        </p:nvPicPr>
        <p:blipFill>
          <a:blip r:embed="rId2"/>
          <a:srcRect l="27200" t="37400" r="12660" b="35833"/>
          <a:stretch>
            <a:fillRect/>
          </a:stretch>
        </p:blipFill>
        <p:spPr>
          <a:xfrm>
            <a:off x="2987824" y="2420888"/>
            <a:ext cx="5832648" cy="3668395"/>
          </a:xfrm>
          <a:prstGeom prst="rect">
            <a:avLst/>
          </a:prstGeom>
        </p:spPr>
      </p:pic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2012-es CORINE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pic>
        <p:nvPicPr>
          <p:cNvPr id="8" name="Kép 7" descr="corine2012_jo.png"/>
          <p:cNvPicPr>
            <a:picLocks noChangeAspect="1"/>
          </p:cNvPicPr>
          <p:nvPr/>
        </p:nvPicPr>
        <p:blipFill>
          <a:blip r:embed="rId2"/>
          <a:srcRect l="27200" t="37400" r="12660" b="35833"/>
          <a:stretch>
            <a:fillRect/>
          </a:stretch>
        </p:blipFill>
        <p:spPr>
          <a:xfrm>
            <a:off x="3059832" y="2564903"/>
            <a:ext cx="5832648" cy="3668395"/>
          </a:xfrm>
          <a:prstGeom prst="rect">
            <a:avLst/>
          </a:prstGeom>
        </p:spPr>
      </p:pic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</a:t>
            </a:r>
            <a:endParaRPr lang="en-US" sz="1800" dirty="0"/>
          </a:p>
        </p:txBody>
      </p:sp>
      <p:pic>
        <p:nvPicPr>
          <p:cNvPr id="12" name="Kép 11" descr="arable_viztest_cr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04" y="2564904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 lejtőkategóriánként</a:t>
            </a:r>
            <a:endParaRPr lang="en-US" sz="1800" dirty="0"/>
          </a:p>
        </p:txBody>
      </p:sp>
      <p:pic>
        <p:nvPicPr>
          <p:cNvPr id="10" name="Kép 9" descr="arable_viztest_sl8_cr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53900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</a:t>
            </a:r>
            <a:endParaRPr lang="en-US" sz="1800" dirty="0"/>
          </a:p>
        </p:txBody>
      </p:sp>
      <p:pic>
        <p:nvPicPr>
          <p:cNvPr id="11" name="Kép 10" descr="arable_viztest_sl48_cr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53900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</a:t>
            </a:r>
            <a:endParaRPr lang="en-US" sz="1800" dirty="0"/>
          </a:p>
        </p:txBody>
      </p:sp>
      <p:pic>
        <p:nvPicPr>
          <p:cNvPr id="13" name="Kép 12" descr="arable_viztest_sl24_cr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53900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</a:t>
            </a:r>
            <a:endParaRPr lang="en-US" sz="1800" dirty="0"/>
          </a:p>
        </p:txBody>
      </p:sp>
      <p:pic>
        <p:nvPicPr>
          <p:cNvPr id="14" name="Kép 13" descr="arable_viztest_sl12_cr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53900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Egy dimenziós vízminőségi modell</a:t>
            </a:r>
          </a:p>
          <a:p>
            <a:pPr marL="628650" lvl="1" indent="-285750">
              <a:buFont typeface="Courier New" pitchFamily="49" charset="0"/>
              <a:buChar char="o"/>
            </a:pP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KOI, BOI, TP, TN</a:t>
            </a:r>
          </a:p>
          <a:p>
            <a:pPr marL="628650" lvl="1" indent="-285750">
              <a:buFont typeface="Courier New" pitchFamily="49" charset="0"/>
              <a:buChar char="o"/>
            </a:pPr>
            <a:r>
              <a:rPr lang="hu-HU" sz="1400" dirty="0" smtClean="0"/>
              <a:t>Elsődleges célja a jelentős pontszerű terhelések meghatározása</a:t>
            </a:r>
          </a:p>
          <a:p>
            <a:pPr marL="628650" lvl="1" indent="-285750">
              <a:buFont typeface="Courier New" pitchFamily="49" charset="0"/>
              <a:buChar char="o"/>
            </a:pPr>
            <a:r>
              <a:rPr lang="hu-HU" sz="1400" dirty="0" smtClean="0"/>
              <a:t>Másodlagos célja a diffúz modellel számított terhelések ellenőrzése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Diffúz és pontszerű terhelésbecslés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76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 smtClean="0"/>
              <a:t>Származtatott adatok: Mezőgazdasági területek részaránya</a:t>
            </a:r>
            <a:endParaRPr lang="en-US" sz="1800" dirty="0"/>
          </a:p>
        </p:txBody>
      </p:sp>
      <p:pic>
        <p:nvPicPr>
          <p:cNvPr id="15" name="Kép 14" descr="arable_viztest_sl1_cr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53900"/>
            <a:ext cx="5910084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Agrotopo</a:t>
            </a:r>
            <a:r>
              <a:rPr lang="hu-HU" sz="2400" dirty="0" smtClean="0"/>
              <a:t> és </a:t>
            </a:r>
            <a:r>
              <a:rPr lang="hu-HU" sz="2400" dirty="0" err="1" smtClean="0"/>
              <a:t>Martha</a:t>
            </a:r>
            <a:r>
              <a:rPr lang="hu-HU" sz="2400" dirty="0" smtClean="0"/>
              <a:t> adatbázisok</a:t>
            </a:r>
            <a:endParaRPr lang="en-US" sz="2400" dirty="0"/>
          </a:p>
        </p:txBody>
      </p:sp>
      <p:pic>
        <p:nvPicPr>
          <p:cNvPr id="7" name="Kép 6" descr="M:\munka\egyetem\OVGT\terkep_export\talaj_fizika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36480" r="1584" b="25106"/>
          <a:stretch/>
        </p:blipFill>
        <p:spPr bwMode="auto">
          <a:xfrm>
            <a:off x="3131840" y="2924944"/>
            <a:ext cx="5701030" cy="3378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Agrotopo</a:t>
            </a:r>
            <a:r>
              <a:rPr lang="hu-HU" sz="2400" dirty="0" smtClean="0"/>
              <a:t> és </a:t>
            </a:r>
            <a:r>
              <a:rPr lang="hu-HU" sz="2400" dirty="0" err="1" smtClean="0"/>
              <a:t>Martha</a:t>
            </a:r>
            <a:r>
              <a:rPr lang="hu-HU" sz="2400" dirty="0" smtClean="0"/>
              <a:t> adatbázisok</a:t>
            </a:r>
            <a:endParaRPr lang="en-US" sz="2400" dirty="0"/>
          </a:p>
        </p:txBody>
      </p:sp>
      <p:pic>
        <p:nvPicPr>
          <p:cNvPr id="6" name="Kép 5" descr="soil_clay_percent.png"/>
          <p:cNvPicPr>
            <a:picLocks noChangeAspect="1"/>
          </p:cNvPicPr>
          <p:nvPr/>
        </p:nvPicPr>
        <p:blipFill>
          <a:blip r:embed="rId2"/>
          <a:srcRect l="5487" t="35300" r="2519" b="24800"/>
          <a:stretch>
            <a:fillRect/>
          </a:stretch>
        </p:blipFill>
        <p:spPr>
          <a:xfrm>
            <a:off x="3059832" y="2708920"/>
            <a:ext cx="599182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50x50 m-es cellaméret</a:t>
            </a:r>
          </a:p>
          <a:p>
            <a:r>
              <a:rPr lang="hu-HU" sz="2400" dirty="0" smtClean="0"/>
              <a:t>LS faktor az 50 m-es </a:t>
            </a:r>
            <a:r>
              <a:rPr lang="hu-HU" sz="2400" dirty="0" err="1" smtClean="0"/>
              <a:t>hydrodem</a:t>
            </a:r>
            <a:r>
              <a:rPr lang="hu-HU" sz="2400" dirty="0" smtClean="0"/>
              <a:t> alapján került kiszámításra</a:t>
            </a:r>
          </a:p>
          <a:p>
            <a:r>
              <a:rPr lang="hu-HU" sz="2400" dirty="0" smtClean="0"/>
              <a:t>JRC által európai léptékben elkészített R, K, C, P tényezők (Panos, P., 2014, 2015) </a:t>
            </a:r>
          </a:p>
          <a:p>
            <a:r>
              <a:rPr lang="hu-HU" sz="2400" dirty="0" err="1" smtClean="0"/>
              <a:t>Cas</a:t>
            </a:r>
            <a:r>
              <a:rPr lang="hu-HU" sz="2400" dirty="0" smtClean="0"/>
              <a:t> </a:t>
            </a:r>
            <a:endParaRPr lang="en-US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Wishmeyer</a:t>
            </a:r>
            <a:r>
              <a:rPr lang="hu-HU" dirty="0" smtClean="0"/>
              <a:t>  S. által fejlesztett USLE modell került felhasználásra eredeti formájában</a:t>
            </a:r>
          </a:p>
          <a:p>
            <a:endParaRPr lang="hu-HU" dirty="0" smtClean="0"/>
          </a:p>
          <a:p>
            <a:r>
              <a:rPr lang="hu-HU" dirty="0" smtClean="0"/>
              <a:t>A = R*K*LS*C*P</a:t>
            </a:r>
          </a:p>
          <a:p>
            <a:endParaRPr lang="hu-HU" dirty="0" smtClean="0"/>
          </a:p>
          <a:p>
            <a:r>
              <a:rPr lang="hu-HU" dirty="0" smtClean="0"/>
              <a:t>A - aktuális talajveszteség (t/ha/év)</a:t>
            </a:r>
          </a:p>
          <a:p>
            <a:r>
              <a:rPr lang="hu-HU" dirty="0" smtClean="0"/>
              <a:t>R – csapadék eróziós potenciálja  (MJ*cm/(ha*h)</a:t>
            </a:r>
          </a:p>
          <a:p>
            <a:r>
              <a:rPr lang="hu-HU" dirty="0" smtClean="0"/>
              <a:t>K – talaj erodálhatósági tényező (t*h*</a:t>
            </a:r>
            <a:r>
              <a:rPr lang="hu-HU" dirty="0" err="1" smtClean="0"/>
              <a:t>h</a:t>
            </a:r>
            <a:r>
              <a:rPr lang="hu-HU" dirty="0" smtClean="0"/>
              <a:t>/(ha*MJ*cm)</a:t>
            </a:r>
          </a:p>
          <a:p>
            <a:r>
              <a:rPr lang="hu-HU" dirty="0" smtClean="0"/>
              <a:t>LS – felszín esés – lejtőhossz tényező (-)</a:t>
            </a:r>
          </a:p>
          <a:p>
            <a:r>
              <a:rPr lang="hu-HU" dirty="0" smtClean="0"/>
              <a:t>C – felszínborítás talajművelés tényező (-)</a:t>
            </a:r>
          </a:p>
          <a:p>
            <a:r>
              <a:rPr lang="hu-HU" dirty="0" smtClean="0"/>
              <a:t>P – talajvédő művelés tényező (-)</a:t>
            </a:r>
          </a:p>
          <a:p>
            <a:endParaRPr lang="en-US" dirty="0"/>
          </a:p>
        </p:txBody>
      </p:sp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dirty="0" smtClean="0"/>
              <a:t>USLE talajveszteség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USLE talajveszteség</a:t>
            </a:r>
            <a:endParaRPr lang="hu-HU" dirty="0"/>
          </a:p>
        </p:txBody>
      </p:sp>
      <p:pic>
        <p:nvPicPr>
          <p:cNvPr id="5" name="Kép 4" descr="Usle R fa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92"/>
            <a:ext cx="7565136" cy="5321808"/>
          </a:xfrm>
          <a:prstGeom prst="rect">
            <a:avLst/>
          </a:prstGeom>
        </p:spPr>
      </p:pic>
      <p:pic>
        <p:nvPicPr>
          <p:cNvPr id="6" name="Kép 5" descr="Usle c fa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9" y="1536192"/>
            <a:ext cx="7565136" cy="5321808"/>
          </a:xfrm>
          <a:prstGeom prst="rect">
            <a:avLst/>
          </a:prstGeom>
        </p:spPr>
      </p:pic>
      <p:pic>
        <p:nvPicPr>
          <p:cNvPr id="9" name="Kép 8" descr="Usle K fa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536192"/>
            <a:ext cx="7565136" cy="5321808"/>
          </a:xfrm>
          <a:prstGeom prst="rect">
            <a:avLst/>
          </a:prstGeom>
        </p:spPr>
      </p:pic>
      <p:pic>
        <p:nvPicPr>
          <p:cNvPr id="10" name="Kép 9" descr="Usle P fac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536192"/>
            <a:ext cx="7565136" cy="5321808"/>
          </a:xfrm>
          <a:prstGeom prst="rect">
            <a:avLst/>
          </a:prstGeom>
        </p:spPr>
      </p:pic>
      <p:pic>
        <p:nvPicPr>
          <p:cNvPr id="7" name="Kép 6" descr="USLE_Magyarorsza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864" y="1536192"/>
            <a:ext cx="7565136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 fontScale="85000" lnSpcReduction="10000"/>
          </a:bodyPr>
          <a:lstStyle/>
          <a:p>
            <a:r>
              <a:rPr lang="hu-HU" sz="2400" dirty="0" smtClean="0"/>
              <a:t>Területi párolgás (Kovács </a:t>
            </a:r>
            <a:r>
              <a:rPr lang="hu-HU" sz="2400" dirty="0" smtClean="0"/>
              <a:t>Ákos 2011) </a:t>
            </a:r>
            <a:endParaRPr lang="en-US" sz="2400" dirty="0"/>
          </a:p>
        </p:txBody>
      </p:sp>
      <p:pic>
        <p:nvPicPr>
          <p:cNvPr id="10" name="Kép 9" descr="M:\munka\egyetem\OVGT\terkep_export\ET_kovacsA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30853" r="2038" b="29917"/>
          <a:stretch/>
        </p:blipFill>
        <p:spPr bwMode="auto">
          <a:xfrm>
            <a:off x="3061139" y="2780928"/>
            <a:ext cx="5625661" cy="3615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 fontScale="70000" lnSpcReduction="20000"/>
          </a:bodyPr>
          <a:lstStyle/>
          <a:p>
            <a:r>
              <a:rPr lang="hu-HU" sz="2400" dirty="0" smtClean="0"/>
              <a:t>Csapadék állomások adatai több időszakból</a:t>
            </a:r>
          </a:p>
        </p:txBody>
      </p:sp>
      <p:pic>
        <p:nvPicPr>
          <p:cNvPr id="6" name="Kép 5"/>
          <p:cNvPicPr/>
          <p:nvPr/>
        </p:nvPicPr>
        <p:blipFill>
          <a:blip r:embed="rId2"/>
          <a:stretch>
            <a:fillRect/>
          </a:stretch>
        </p:blipFill>
        <p:spPr>
          <a:xfrm>
            <a:off x="2926080" y="2424748"/>
            <a:ext cx="5760720" cy="3701415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26080" y="2410143"/>
            <a:ext cx="5760720" cy="371602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575050" y="1778417"/>
            <a:ext cx="5389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   Területi elosztás </a:t>
            </a:r>
            <a:r>
              <a:rPr lang="hu-HU" dirty="0" err="1" smtClean="0"/>
              <a:t>Thiessen</a:t>
            </a:r>
            <a:r>
              <a:rPr lang="hu-HU" dirty="0" smtClean="0"/>
              <a:t> poligonok eljárással</a:t>
            </a:r>
            <a:endParaRPr lang="en-US" dirty="0"/>
          </a:p>
        </p:txBody>
      </p:sp>
      <p:pic>
        <p:nvPicPr>
          <p:cNvPr id="11" name="Kép 10" descr="M:\munka\egyetem\OVGT\terkep_export\csap_30ev_evesosszeg_viztest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0433" r="1497" b="23755"/>
          <a:stretch/>
        </p:blipFill>
        <p:spPr bwMode="auto">
          <a:xfrm>
            <a:off x="2952963" y="2410143"/>
            <a:ext cx="5733837" cy="3907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Térbeli bemeneti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Vízfolyáshálózat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Víztest vízgyűjtők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Digitális domborzat modell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Területhasználat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Talajveszteség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Hidrogeológia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Hidrometeorológia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b="1" dirty="0" smtClean="0"/>
              <a:t>Légköri kiülepedés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5537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hu-HU" sz="2400" dirty="0" smtClean="0"/>
              <a:t>Nitrogénformák (redukált és oxidált külön) légköri kiülepedési adata az EMEP európai adatbázisból</a:t>
            </a:r>
          </a:p>
        </p:txBody>
      </p:sp>
      <p:pic>
        <p:nvPicPr>
          <p:cNvPr id="10" name="Kép 9" descr="M:\munka\egyetem\OVGT\adatok\EMEP\EMEP_total_ox_N_deposition_201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12595" r="3447" b="13931"/>
          <a:stretch/>
        </p:blipFill>
        <p:spPr bwMode="auto">
          <a:xfrm>
            <a:off x="3128092" y="2780928"/>
            <a:ext cx="2887816" cy="2785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Kép 11" descr="M:\munka\egyetem\OVGT\adatok\EMEP\EMEP_total_red_N_deposition_2010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13494" r="4796" b="13026"/>
          <a:stretch/>
        </p:blipFill>
        <p:spPr bwMode="auto">
          <a:xfrm>
            <a:off x="5909094" y="2827604"/>
            <a:ext cx="2777706" cy="2739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 descr="M:\munka\egyetem\OVGT\terkep_export\nh4_kiulep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33434" r="2489" b="28830"/>
          <a:stretch/>
        </p:blipFill>
        <p:spPr bwMode="auto">
          <a:xfrm>
            <a:off x="2990505" y="2276872"/>
            <a:ext cx="5696295" cy="349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 és P tartalom becslése nagyon elnagyolt</a:t>
            </a:r>
          </a:p>
          <a:p>
            <a:r>
              <a:rPr lang="hu-HU" sz="2400" dirty="0" smtClean="0"/>
              <a:t>Szennyvíz adatok a TESZIR és VALVÉL adatbázisok alapján</a:t>
            </a:r>
          </a:p>
          <a:p>
            <a:r>
              <a:rPr lang="hu-HU" sz="2400" dirty="0" smtClean="0"/>
              <a:t>Ellenőrzés és szűrés</a:t>
            </a:r>
          </a:p>
          <a:p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Statisztikai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Népesség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Talaj N és P tartalma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Szennyvíz  csatornarendszer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Szennyvíztisztító telepek mérési adatai/statisztikája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Lakosság szennyvízhálózatra kötöttségének arányszáma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err="1" smtClean="0"/>
              <a:t>Drénezett</a:t>
            </a:r>
            <a:r>
              <a:rPr lang="hu-HU" dirty="0" smtClean="0"/>
              <a:t> területek aránya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FEVI adatbázis 2007-től </a:t>
            </a:r>
          </a:p>
          <a:p>
            <a:r>
              <a:rPr lang="hu-HU" sz="2400" dirty="0" smtClean="0"/>
              <a:t>NATÉR vízhozam adatok</a:t>
            </a:r>
          </a:p>
          <a:p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sz="1600" b="1" dirty="0" smtClean="0"/>
              <a:t>Idősor jellegű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Vízminőségi monitoring adatok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Vízrajzi állomások vízhozam adatai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Csapadék adatsorok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/>
              <a:t>Szennyvíztelepek adatbázisa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 ADATIGÉNYE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Diffúz és pontszerű terhelésbecslés</a:t>
            </a:r>
            <a:endParaRPr lang="hu-HU" dirty="0"/>
          </a:p>
        </p:txBody>
      </p:sp>
      <p:pic>
        <p:nvPicPr>
          <p:cNvPr id="5" name="Kép 4" descr="Kapos_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1681"/>
            <a:ext cx="8532440" cy="55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FEVI Q adatok (sok esetben nem állnak rendelkezésre)</a:t>
            </a:r>
          </a:p>
          <a:p>
            <a:r>
              <a:rPr lang="hu-HU" sz="2400" dirty="0" err="1" smtClean="0"/>
              <a:t>Natér</a:t>
            </a:r>
            <a:r>
              <a:rPr lang="hu-HU" sz="2400" dirty="0" smtClean="0"/>
              <a:t> vízhozam adatok</a:t>
            </a:r>
          </a:p>
          <a:p>
            <a:r>
              <a:rPr lang="hu-HU" sz="2400" dirty="0" smtClean="0"/>
              <a:t>Sokéves átlagos vízhozam adatok</a:t>
            </a:r>
            <a:endParaRPr lang="en-US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Monitoring pontokon mért TP, TN és DIN koncentrációk, valamint vízhozam adatok alapján terhelések a vízgyűjtők kimeneti pontjain</a:t>
            </a:r>
          </a:p>
          <a:p>
            <a:endParaRPr lang="en-US" dirty="0"/>
          </a:p>
        </p:txBody>
      </p:sp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dirty="0" smtClean="0"/>
              <a:t>MONERIS ellenőrzése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Ellenőrzési pontok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ép 5" descr="Valid_monitoring_pont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89" y="1278081"/>
            <a:ext cx="7932051" cy="5579920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>
          <a:xfrm>
            <a:off x="3131840" y="6237312"/>
            <a:ext cx="108000" cy="108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46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ellenőrzése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00389" y="1556792"/>
          <a:ext cx="8004059" cy="456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ellenőrzése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071563" y="1340768"/>
            <a:ext cx="7337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Számított összes nitrogén terhelés adatok összevetése minden mérési pontnál</a:t>
            </a:r>
            <a:endParaRPr lang="en-US" sz="1600" dirty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389" y="1679322"/>
            <a:ext cx="8028383" cy="503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ellenőrzése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071563" y="1340768"/>
            <a:ext cx="7051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Számított összes nitrogén terhelés adatok összevetése kisebb vízgyűjtőkön</a:t>
            </a:r>
            <a:endParaRPr lang="en-US" sz="1600" dirty="0"/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683021"/>
            <a:ext cx="8244408" cy="517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ellenőrzése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55576" y="1340768"/>
            <a:ext cx="828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Számított összes foszfor terhelés adatainak összevetése minden mérési pontnál</a:t>
            </a:r>
            <a:endParaRPr lang="en-US" sz="1600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679322"/>
            <a:ext cx="8172400" cy="51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ellenőrzése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67544" y="1340768"/>
            <a:ext cx="828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Számított összes foszfor terhelés adatainak összevetése kisebb vízgyűjtőkön</a:t>
            </a:r>
            <a:endParaRPr lang="en-US" sz="16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64" y="1728219"/>
            <a:ext cx="8172400" cy="51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hu-HU" dirty="0" smtClean="0"/>
              <a:t>Összes erodált hordalék:</a:t>
            </a:r>
          </a:p>
          <a:p>
            <a:r>
              <a:rPr lang="hu-HU" dirty="0" smtClean="0"/>
              <a:t>2.5 millió tonna/év</a:t>
            </a:r>
          </a:p>
          <a:p>
            <a:r>
              <a:rPr lang="hu-HU" dirty="0" smtClean="0"/>
              <a:t>Ebből természetes eredetű:</a:t>
            </a:r>
          </a:p>
          <a:p>
            <a:r>
              <a:rPr lang="hu-HU" dirty="0" smtClean="0"/>
              <a:t>2.17 m t/év</a:t>
            </a:r>
          </a:p>
          <a:p>
            <a:r>
              <a:rPr lang="hu-HU" dirty="0" smtClean="0"/>
              <a:t>Mezőgazdasági eredetű:</a:t>
            </a:r>
          </a:p>
          <a:p>
            <a:r>
              <a:rPr lang="hu-HU" dirty="0" smtClean="0"/>
              <a:t>0.38 m t/év</a:t>
            </a:r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2915816" y="1988840"/>
          <a:ext cx="6057801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hu-HU" dirty="0" smtClean="0"/>
              <a:t>Összes nitrogén terhelés:</a:t>
            </a:r>
          </a:p>
          <a:p>
            <a:r>
              <a:rPr lang="hu-HU" dirty="0" smtClean="0"/>
              <a:t>22.8 e t/év</a:t>
            </a:r>
          </a:p>
          <a:p>
            <a:r>
              <a:rPr lang="hu-HU" dirty="0" smtClean="0"/>
              <a:t>Ebből diffúz eredetű:</a:t>
            </a:r>
          </a:p>
          <a:p>
            <a:r>
              <a:rPr lang="hu-HU" dirty="0" smtClean="0"/>
              <a:t>12.5 e t/év</a:t>
            </a:r>
          </a:p>
          <a:p>
            <a:r>
              <a:rPr lang="hu-HU" dirty="0" smtClean="0"/>
              <a:t>Pontszerű:</a:t>
            </a:r>
          </a:p>
          <a:p>
            <a:r>
              <a:rPr lang="hu-HU" dirty="0" smtClean="0"/>
              <a:t>10.3 e t/év</a:t>
            </a:r>
          </a:p>
          <a:p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2867025" y="2146573"/>
          <a:ext cx="6276975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hu-HU" dirty="0" smtClean="0"/>
              <a:t>Összes diffúz nitrogén terhelés:</a:t>
            </a:r>
          </a:p>
          <a:p>
            <a:r>
              <a:rPr lang="hu-HU" dirty="0" smtClean="0"/>
              <a:t>12.5 e t/év</a:t>
            </a:r>
          </a:p>
          <a:p>
            <a:endParaRPr lang="hu-HU" dirty="0" smtClean="0"/>
          </a:p>
          <a:p>
            <a:r>
              <a:rPr lang="hu-HU" dirty="0" smtClean="0"/>
              <a:t>Az egyes útvonalak terhelése e t/év</a:t>
            </a:r>
          </a:p>
          <a:p>
            <a:endParaRPr lang="hu-HU" dirty="0" smtClean="0"/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2876550" y="2003698"/>
          <a:ext cx="6267450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áblázat 9"/>
          <p:cNvGraphicFramePr>
            <a:graphicFrameLocks noGrp="1"/>
          </p:cNvGraphicFramePr>
          <p:nvPr/>
        </p:nvGraphicFramePr>
        <p:xfrm>
          <a:off x="600389" y="2636912"/>
          <a:ext cx="2276161" cy="1493520"/>
        </p:xfrm>
        <a:graphic>
          <a:graphicData uri="http://schemas.openxmlformats.org/drawingml/2006/table">
            <a:tbl>
              <a:tblPr/>
              <a:tblGrid>
                <a:gridCol w="1883379"/>
                <a:gridCol w="39278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Légköri kiülepedés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Felszíni lefolyás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Mezőgazdasági erózió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Természetes erózió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Talaj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drén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Talajvíz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Városi lefolyás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Egy dimenziós vízminőségi modell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Elsődleges célja a jelentős pontszerű terhelések meghatározása</a:t>
            </a: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Másodlagos célja a diffúz modellel számított terhelések ellenőrzése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Diffúz terhelésmodell </a:t>
            </a:r>
          </a:p>
          <a:p>
            <a:pPr marL="442913" lvl="1" indent="4763"/>
            <a:r>
              <a:rPr lang="hu-HU" sz="1400" dirty="0" smtClean="0"/>
              <a:t>MONERIS modell a víztest vízgyűjtők összegzett  tápanyag terhelésének  becslésére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Diffúz és pontszerű terhelésbecslés</a:t>
            </a:r>
            <a:endParaRPr lang="hu-HU" dirty="0"/>
          </a:p>
        </p:txBody>
      </p:sp>
      <p:sp>
        <p:nvSpPr>
          <p:cNvPr id="5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TP, TN, DIN</a:t>
            </a:r>
          </a:p>
          <a:p>
            <a:r>
              <a:rPr lang="hu-HU" sz="2400" dirty="0" smtClean="0"/>
              <a:t>Magyarország összes kijelölt 1078 db víztestéhez tartozó vízgyűjtőről becsül diffúz terhelést</a:t>
            </a:r>
          </a:p>
          <a:p>
            <a:r>
              <a:rPr lang="hu-HU" sz="2400" dirty="0" smtClean="0"/>
              <a:t>Pontszerű terheléseket is számba veszi</a:t>
            </a:r>
          </a:p>
          <a:p>
            <a:r>
              <a:rPr lang="hu-HU" sz="2400" dirty="0" smtClean="0"/>
              <a:t>Önálló ellenőrzésre is lehetőség van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hu-HU" dirty="0" smtClean="0"/>
              <a:t>Összes foszfor terhelés:</a:t>
            </a:r>
          </a:p>
          <a:p>
            <a:r>
              <a:rPr lang="hu-HU" dirty="0" smtClean="0"/>
              <a:t>3225 t/év</a:t>
            </a:r>
          </a:p>
          <a:p>
            <a:endParaRPr lang="hu-HU" dirty="0" smtClean="0"/>
          </a:p>
          <a:p>
            <a:r>
              <a:rPr lang="hu-HU" dirty="0" smtClean="0"/>
              <a:t>Ebből diffúz eredetű:</a:t>
            </a:r>
          </a:p>
          <a:p>
            <a:r>
              <a:rPr lang="hu-HU" dirty="0" smtClean="0"/>
              <a:t>1972 t/év</a:t>
            </a:r>
          </a:p>
          <a:p>
            <a:endParaRPr lang="hu-HU" dirty="0" smtClean="0"/>
          </a:p>
          <a:p>
            <a:r>
              <a:rPr lang="hu-HU" dirty="0" smtClean="0"/>
              <a:t>Pontszerű:</a:t>
            </a:r>
          </a:p>
          <a:p>
            <a:r>
              <a:rPr lang="hu-HU" dirty="0" smtClean="0"/>
              <a:t>1253 t/év</a:t>
            </a:r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2895600" y="2348880"/>
          <a:ext cx="62484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r>
              <a:rPr lang="hu-HU" dirty="0" smtClean="0"/>
              <a:t>Összes diffúz foszfor terhelés:</a:t>
            </a:r>
          </a:p>
          <a:p>
            <a:r>
              <a:rPr lang="hu-HU" dirty="0" smtClean="0"/>
              <a:t>3225 t/év</a:t>
            </a:r>
          </a:p>
          <a:p>
            <a:endParaRPr lang="hu-HU" dirty="0" smtClean="0"/>
          </a:p>
          <a:p>
            <a:r>
              <a:rPr lang="hu-HU" dirty="0" smtClean="0"/>
              <a:t>Az egyes útvonalak terhelése e t/év</a:t>
            </a:r>
          </a:p>
          <a:p>
            <a:endParaRPr lang="hu-HU" dirty="0" smtClean="0"/>
          </a:p>
          <a:p>
            <a:endParaRPr lang="en-US" dirty="0"/>
          </a:p>
        </p:txBody>
      </p:sp>
      <p:graphicFrame>
        <p:nvGraphicFramePr>
          <p:cNvPr id="10" name="Táblázat 9"/>
          <p:cNvGraphicFramePr>
            <a:graphicFrameLocks noGrp="1"/>
          </p:cNvGraphicFramePr>
          <p:nvPr/>
        </p:nvGraphicFramePr>
        <p:xfrm>
          <a:off x="600389" y="2636912"/>
          <a:ext cx="2386608" cy="1493520"/>
        </p:xfrm>
        <a:graphic>
          <a:graphicData uri="http://schemas.openxmlformats.org/drawingml/2006/table">
            <a:tbl>
              <a:tblPr/>
              <a:tblGrid>
                <a:gridCol w="1974326"/>
                <a:gridCol w="41228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Légköri kiülepedés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68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Felszíni lefolyás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47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Mezőgazdasági erózió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808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Természetes erózió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327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Talaj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drén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Talajvíz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258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Városi lefolyás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460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240075"/>
              </p:ext>
            </p:extLst>
          </p:nvPr>
        </p:nvGraphicFramePr>
        <p:xfrm>
          <a:off x="2905125" y="2258769"/>
          <a:ext cx="6238875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ép 5" descr="VT_diff_N_em_a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Kép 3" descr="VT_diff_N_em_faj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ép 5" descr="VT_diff_P_em_a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Kép 3" descr="VT_diff_P_em_faj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ép 5" descr="VT_ps_N_em_a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>
          <a:xfrm>
            <a:off x="600389" y="1970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MONERIS </a:t>
            </a:r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Kép 3" descr="VT_ps_P_em_a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368000"/>
            <a:ext cx="7565136" cy="532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435280" cy="46910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hu-HU" sz="3600" b="1" dirty="0" smtClean="0"/>
              <a:t>További lépések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smtClean="0"/>
              <a:t>Mért-számított eltérések elemzése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err="1" smtClean="0"/>
              <a:t>Kalibráció-validáció</a:t>
            </a:r>
            <a:r>
              <a:rPr lang="hu-HU" sz="3200" dirty="0" smtClean="0"/>
              <a:t> </a:t>
            </a:r>
            <a:r>
              <a:rPr lang="hu-HU" sz="3200" dirty="0" smtClean="0"/>
              <a:t>folytatása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smtClean="0"/>
              <a:t>Víztest szintű elemzés</a:t>
            </a:r>
            <a:endParaRPr lang="hu-HU" sz="3200" dirty="0"/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smtClean="0"/>
              <a:t>Érzékenységvizsgálat </a:t>
            </a:r>
            <a:r>
              <a:rPr lang="hu-HU" sz="3200" dirty="0"/>
              <a:t>a bemenő adatokra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smtClean="0"/>
              <a:t>Kritikus </a:t>
            </a:r>
            <a:r>
              <a:rPr lang="hu-HU" sz="3200" dirty="0"/>
              <a:t>víztestek lehatárolása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/>
              <a:t>Ahol szükséges ott cellaszintű modell    alkalmazása</a:t>
            </a:r>
          </a:p>
          <a:p>
            <a:pPr marL="542925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hu-HU" sz="3200" dirty="0" smtClean="0"/>
              <a:t>Intézkedési </a:t>
            </a:r>
            <a:r>
              <a:rPr lang="hu-HU" sz="3200" dirty="0"/>
              <a:t>tervek a víztestekre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DIFFÚZ MODELLEZÉS ÁLLAPOTÉRTÉKELÉSE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00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47989" y="1435100"/>
            <a:ext cx="8238811" cy="4691063"/>
          </a:xfrm>
        </p:spPr>
        <p:txBody>
          <a:bodyPr>
            <a:normAutofit fontScale="25000" lnSpcReduction="20000"/>
          </a:bodyPr>
          <a:lstStyle/>
          <a:p>
            <a:r>
              <a:rPr lang="hu-HU" dirty="0" smtClean="0"/>
              <a:t>BEHRENDT, H., HUBER, P., KORNMILCH, M, LEY, M., OPITZ, D., SCHMOLL, O., SCHOLZ, G. &amp; UEBE, R. (1999): </a:t>
            </a:r>
            <a:r>
              <a:rPr lang="hu-HU" dirty="0" err="1" smtClean="0"/>
              <a:t>Nährstoffbilanzierung</a:t>
            </a:r>
            <a:r>
              <a:rPr lang="hu-HU" dirty="0" smtClean="0"/>
              <a:t> der </a:t>
            </a:r>
            <a:r>
              <a:rPr lang="hu-HU" dirty="0" err="1" smtClean="0"/>
              <a:t>Flussgebiete</a:t>
            </a:r>
            <a:r>
              <a:rPr lang="hu-HU" dirty="0" smtClean="0"/>
              <a:t> </a:t>
            </a:r>
            <a:r>
              <a:rPr lang="hu-HU" dirty="0" err="1" smtClean="0"/>
              <a:t>Deutschlands</a:t>
            </a:r>
            <a:r>
              <a:rPr lang="hu-HU" dirty="0" smtClean="0"/>
              <a:t>. </a:t>
            </a:r>
            <a:r>
              <a:rPr lang="hu-HU" dirty="0" err="1" smtClean="0"/>
              <a:t>UBA-Texte</a:t>
            </a:r>
            <a:r>
              <a:rPr lang="hu-HU" dirty="0" smtClean="0"/>
              <a:t>, 75/99, 288 S.</a:t>
            </a:r>
          </a:p>
          <a:p>
            <a:pPr>
              <a:buNone/>
            </a:pPr>
            <a:r>
              <a:rPr lang="hu-HU" dirty="0" smtClean="0"/>
              <a:t> </a:t>
            </a:r>
          </a:p>
          <a:p>
            <a:r>
              <a:rPr lang="hu-HU" dirty="0" smtClean="0"/>
              <a:t>BEHRENDT, H., BACH, M., KUNKEL, R., OPITZ, D., PAGENKOPF, W.-G., SCHOLZ, G. &amp;WENDLAND, F. (2003a): </a:t>
            </a:r>
            <a:r>
              <a:rPr lang="hu-HU" dirty="0" err="1" smtClean="0"/>
              <a:t>Quantifizierung</a:t>
            </a:r>
            <a:r>
              <a:rPr lang="hu-HU" dirty="0" smtClean="0"/>
              <a:t> der </a:t>
            </a:r>
            <a:r>
              <a:rPr lang="hu-HU" dirty="0" err="1" smtClean="0"/>
              <a:t>Nährstoffeinträge</a:t>
            </a:r>
            <a:r>
              <a:rPr lang="hu-HU" dirty="0" smtClean="0"/>
              <a:t> </a:t>
            </a:r>
            <a:r>
              <a:rPr lang="hu-HU" dirty="0" err="1" smtClean="0"/>
              <a:t>der</a:t>
            </a:r>
            <a:r>
              <a:rPr lang="hu-HU" dirty="0" smtClean="0"/>
              <a:t> </a:t>
            </a:r>
            <a:r>
              <a:rPr lang="hu-HU" dirty="0" err="1" smtClean="0"/>
              <a:t>Flussgebiete</a:t>
            </a:r>
            <a:r>
              <a:rPr lang="hu-HU" dirty="0" smtClean="0"/>
              <a:t> </a:t>
            </a:r>
            <a:r>
              <a:rPr lang="hu-HU" dirty="0" err="1" smtClean="0"/>
              <a:t>Deutschlands</a:t>
            </a:r>
            <a:r>
              <a:rPr lang="hu-HU" dirty="0" smtClean="0"/>
              <a:t> </a:t>
            </a:r>
            <a:r>
              <a:rPr lang="hu-HU" dirty="0" err="1" smtClean="0"/>
              <a:t>auf</a:t>
            </a:r>
            <a:r>
              <a:rPr lang="hu-HU" dirty="0" smtClean="0"/>
              <a:t> </a:t>
            </a:r>
            <a:r>
              <a:rPr lang="hu-HU" dirty="0" err="1" smtClean="0"/>
              <a:t>der</a:t>
            </a:r>
            <a:r>
              <a:rPr lang="hu-HU" dirty="0" smtClean="0"/>
              <a:t> </a:t>
            </a:r>
            <a:r>
              <a:rPr lang="hu-HU" dirty="0" err="1" smtClean="0"/>
              <a:t>Grundlage</a:t>
            </a:r>
            <a:r>
              <a:rPr lang="hu-HU" dirty="0" smtClean="0"/>
              <a:t> </a:t>
            </a:r>
            <a:r>
              <a:rPr lang="hu-HU" dirty="0" err="1" smtClean="0"/>
              <a:t>eines</a:t>
            </a:r>
            <a:r>
              <a:rPr lang="hu-HU" dirty="0" smtClean="0"/>
              <a:t> </a:t>
            </a:r>
            <a:r>
              <a:rPr lang="hu-HU" dirty="0" err="1" smtClean="0"/>
              <a:t>harmonisierten</a:t>
            </a:r>
            <a:r>
              <a:rPr lang="hu-HU" dirty="0" smtClean="0"/>
              <a:t> </a:t>
            </a:r>
            <a:r>
              <a:rPr lang="hu-HU" dirty="0" err="1" smtClean="0"/>
              <a:t>Vorgehens</a:t>
            </a:r>
            <a:r>
              <a:rPr lang="hu-HU" dirty="0" smtClean="0"/>
              <a:t>. </a:t>
            </a:r>
            <a:r>
              <a:rPr lang="hu-HU" dirty="0" err="1" smtClean="0"/>
              <a:t>UBA-Texte</a:t>
            </a:r>
            <a:r>
              <a:rPr lang="hu-HU" dirty="0" smtClean="0"/>
              <a:t> 82/03, 201 S.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BEHRENDT, H., DANNOWSKI, R., DEUMLICH, D., DOLEZAL, F., KAJEWSKI, I., KORNMILCH, M., KOROL, R., MIODUSZEWSKI, W., OPITZ, D., STEIDL, J. &amp; STRONSKA, M. (2003b): Az odra folyó pontszerű és diffúz szennyező emissziói és folyó általi visszatartásuk, forgatókönyv vizsgálatok és lehetséges változások (Eredeti nyelv angol:</a:t>
            </a:r>
            <a:r>
              <a:rPr lang="hu-HU" dirty="0" err="1" smtClean="0"/>
              <a:t>Point</a:t>
            </a:r>
            <a:r>
              <a:rPr lang="hu-HU" dirty="0" smtClean="0"/>
              <a:t> and </a:t>
            </a:r>
            <a:r>
              <a:rPr lang="hu-HU" dirty="0" err="1" smtClean="0"/>
              <a:t>diffuse</a:t>
            </a:r>
            <a:r>
              <a:rPr lang="hu-HU" dirty="0" smtClean="0"/>
              <a:t> </a:t>
            </a:r>
            <a:r>
              <a:rPr lang="hu-HU" dirty="0" err="1" smtClean="0"/>
              <a:t>emissions</a:t>
            </a:r>
            <a:r>
              <a:rPr lang="hu-HU" dirty="0" smtClean="0"/>
              <a:t> of </a:t>
            </a:r>
            <a:r>
              <a:rPr lang="hu-HU" dirty="0" err="1" smtClean="0"/>
              <a:t>pollutants</a:t>
            </a:r>
            <a:r>
              <a:rPr lang="hu-HU" dirty="0" smtClean="0"/>
              <a:t>,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retention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river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Odra and </a:t>
            </a:r>
            <a:r>
              <a:rPr lang="hu-HU" dirty="0" err="1" smtClean="0"/>
              <a:t>scenario</a:t>
            </a:r>
            <a:r>
              <a:rPr lang="hu-HU" dirty="0" smtClean="0"/>
              <a:t> </a:t>
            </a:r>
            <a:r>
              <a:rPr lang="hu-HU" dirty="0" err="1" smtClean="0"/>
              <a:t>calculations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possible</a:t>
            </a:r>
            <a:r>
              <a:rPr lang="hu-HU" dirty="0" smtClean="0"/>
              <a:t> </a:t>
            </a:r>
            <a:r>
              <a:rPr lang="hu-HU" dirty="0" err="1" smtClean="0"/>
              <a:t>changes</a:t>
            </a:r>
            <a:r>
              <a:rPr lang="hu-HU" dirty="0" smtClean="0"/>
              <a:t>). </a:t>
            </a:r>
            <a:r>
              <a:rPr lang="hu-HU" dirty="0" err="1" smtClean="0"/>
              <a:t>Weißensee</a:t>
            </a:r>
            <a:r>
              <a:rPr lang="hu-HU" dirty="0" smtClean="0"/>
              <a:t> </a:t>
            </a:r>
            <a:r>
              <a:rPr lang="hu-HU" dirty="0" err="1" smtClean="0"/>
              <a:t>Verlag</a:t>
            </a:r>
            <a:r>
              <a:rPr lang="hu-HU" dirty="0" smtClean="0"/>
              <a:t>, p. 300.</a:t>
            </a:r>
          </a:p>
          <a:p>
            <a:endParaRPr lang="hu-HU" dirty="0" smtClean="0"/>
          </a:p>
          <a:p>
            <a:r>
              <a:rPr lang="hu-HU" dirty="0" err="1" smtClean="0"/>
              <a:t>Mozsgai</a:t>
            </a:r>
            <a:r>
              <a:rPr lang="hu-HU" dirty="0" smtClean="0"/>
              <a:t> K, Deák J, </a:t>
            </a:r>
            <a:r>
              <a:rPr lang="hu-HU" dirty="0" err="1" smtClean="0"/>
              <a:t>Clement</a:t>
            </a:r>
            <a:r>
              <a:rPr lang="hu-HU" dirty="0" smtClean="0"/>
              <a:t> A, Honti M, Szanyi S, </a:t>
            </a:r>
            <a:r>
              <a:rPr lang="hu-HU" dirty="0" err="1" smtClean="0"/>
              <a:t>Simonffy</a:t>
            </a:r>
            <a:r>
              <a:rPr lang="hu-HU" dirty="0" smtClean="0"/>
              <a:t> Z, 2013: </a:t>
            </a:r>
            <a:r>
              <a:rPr lang="hu-HU" sz="3300" dirty="0" smtClean="0"/>
              <a:t>Magyarország mezőgazdasági tápanyagterhelését csökkentő programjainak vízminőségre gyakorolt hatása</a:t>
            </a:r>
          </a:p>
          <a:p>
            <a:pPr>
              <a:buNone/>
            </a:pPr>
            <a:endParaRPr lang="hu-HU" sz="3300" dirty="0" smtClean="0"/>
          </a:p>
          <a:p>
            <a:pPr>
              <a:lnSpc>
                <a:spcPct val="120000"/>
              </a:lnSpc>
            </a:pPr>
            <a:r>
              <a:rPr lang="hu-HU" sz="3100" dirty="0" smtClean="0"/>
              <a:t>Panagos, P., </a:t>
            </a:r>
            <a:r>
              <a:rPr lang="hu-HU" sz="3100" dirty="0" err="1" smtClean="0"/>
              <a:t>Ballabio</a:t>
            </a:r>
            <a:r>
              <a:rPr lang="hu-HU" sz="3100" dirty="0" smtClean="0"/>
              <a:t>, C., </a:t>
            </a:r>
            <a:r>
              <a:rPr lang="hu-HU" sz="3100" dirty="0" err="1" smtClean="0"/>
              <a:t>Borrelli</a:t>
            </a:r>
            <a:r>
              <a:rPr lang="hu-HU" sz="3100" dirty="0" smtClean="0"/>
              <a:t>, P., </a:t>
            </a:r>
            <a:r>
              <a:rPr lang="hu-HU" sz="3100" dirty="0" err="1" smtClean="0"/>
              <a:t>Meusburger</a:t>
            </a:r>
            <a:r>
              <a:rPr lang="hu-HU" sz="3100" dirty="0" smtClean="0"/>
              <a:t>, K., </a:t>
            </a:r>
            <a:r>
              <a:rPr lang="hu-HU" sz="3100" dirty="0" err="1" smtClean="0"/>
              <a:t>Klik</a:t>
            </a:r>
            <a:r>
              <a:rPr lang="hu-HU" sz="3100" dirty="0" smtClean="0"/>
              <a:t>, A., </a:t>
            </a:r>
            <a:r>
              <a:rPr lang="hu-HU" sz="3100" dirty="0" err="1" smtClean="0"/>
              <a:t>Rousseva</a:t>
            </a:r>
            <a:r>
              <a:rPr lang="hu-HU" sz="3100" dirty="0" smtClean="0"/>
              <a:t>, S., </a:t>
            </a:r>
            <a:r>
              <a:rPr lang="hu-HU" sz="3100" dirty="0" err="1" smtClean="0"/>
              <a:t>Tadic</a:t>
            </a:r>
            <a:r>
              <a:rPr lang="hu-HU" sz="3100" dirty="0" smtClean="0"/>
              <a:t>, M.P., </a:t>
            </a:r>
            <a:r>
              <a:rPr lang="hu-HU" sz="3100" dirty="0" err="1" smtClean="0"/>
              <a:t>Michaelides</a:t>
            </a:r>
            <a:r>
              <a:rPr lang="hu-HU" sz="3100" dirty="0" smtClean="0"/>
              <a:t>, S., </a:t>
            </a:r>
            <a:r>
              <a:rPr lang="hu-HU" sz="3100" dirty="0" err="1" smtClean="0"/>
              <a:t>Hrabalikova</a:t>
            </a:r>
            <a:r>
              <a:rPr lang="hu-HU" sz="3100" dirty="0" smtClean="0"/>
              <a:t>, M., </a:t>
            </a:r>
            <a:r>
              <a:rPr lang="hu-HU" sz="3100" dirty="0" err="1" smtClean="0"/>
              <a:t>Olsen</a:t>
            </a:r>
            <a:r>
              <a:rPr lang="hu-HU" sz="3100" dirty="0" smtClean="0"/>
              <a:t>, P., </a:t>
            </a:r>
            <a:r>
              <a:rPr lang="hu-HU" sz="3100" dirty="0" err="1" smtClean="0"/>
              <a:t>Aalto</a:t>
            </a:r>
            <a:r>
              <a:rPr lang="hu-HU" sz="3100" dirty="0" smtClean="0"/>
              <a:t>, J., Lakatos, M., </a:t>
            </a:r>
            <a:r>
              <a:rPr lang="hu-HU" sz="3100" dirty="0" err="1" smtClean="0"/>
              <a:t>Rymszewicz</a:t>
            </a:r>
            <a:r>
              <a:rPr lang="hu-HU" sz="3100" dirty="0" smtClean="0"/>
              <a:t>, A., Dumitrescu, A., </a:t>
            </a:r>
            <a:r>
              <a:rPr lang="hu-HU" sz="3100" dirty="0" err="1" smtClean="0"/>
              <a:t>BeguerÃ­a</a:t>
            </a:r>
            <a:r>
              <a:rPr lang="hu-HU" sz="3100" dirty="0" smtClean="0"/>
              <a:t>, S., </a:t>
            </a:r>
            <a:r>
              <a:rPr lang="hu-HU" sz="3100" dirty="0" err="1" smtClean="0"/>
              <a:t>Alewell</a:t>
            </a:r>
            <a:r>
              <a:rPr lang="hu-HU" sz="3100" dirty="0" smtClean="0"/>
              <a:t>, C. </a:t>
            </a:r>
            <a:r>
              <a:rPr lang="hu-HU" sz="3100" dirty="0" err="1" smtClean="0"/>
              <a:t>Rainfall</a:t>
            </a:r>
            <a:r>
              <a:rPr lang="hu-HU" sz="3100" dirty="0" smtClean="0"/>
              <a:t> </a:t>
            </a:r>
            <a:r>
              <a:rPr lang="hu-HU" sz="3100" dirty="0" err="1" smtClean="0"/>
              <a:t>erosivity</a:t>
            </a:r>
            <a:r>
              <a:rPr lang="hu-HU" sz="3100" dirty="0" smtClean="0"/>
              <a:t> </a:t>
            </a:r>
            <a:r>
              <a:rPr lang="hu-HU" sz="3100" dirty="0" err="1" smtClean="0"/>
              <a:t>in</a:t>
            </a:r>
            <a:r>
              <a:rPr lang="hu-HU" sz="3100" dirty="0" smtClean="0"/>
              <a:t> Europe. Science of </a:t>
            </a:r>
            <a:r>
              <a:rPr lang="hu-HU" sz="3100" dirty="0" err="1" smtClean="0"/>
              <a:t>the</a:t>
            </a:r>
            <a:r>
              <a:rPr lang="hu-HU" sz="3100" dirty="0" smtClean="0"/>
              <a:t> Total </a:t>
            </a:r>
            <a:r>
              <a:rPr lang="hu-HU" sz="3100" dirty="0" err="1" smtClean="0"/>
              <a:t>Environment</a:t>
            </a:r>
            <a:r>
              <a:rPr lang="hu-HU" sz="3100" dirty="0" smtClean="0"/>
              <a:t> 511 (2015), pp. 801-814. DOI: 10.1016/j.scitotenv.2015.01.008</a:t>
            </a:r>
          </a:p>
          <a:p>
            <a:endParaRPr lang="hu-HU" sz="3100" dirty="0" smtClean="0"/>
          </a:p>
          <a:p>
            <a:r>
              <a:rPr lang="hu-HU" sz="3100" dirty="0" smtClean="0"/>
              <a:t>Panagos, P., </a:t>
            </a:r>
            <a:r>
              <a:rPr lang="hu-HU" sz="3100" dirty="0" err="1" smtClean="0"/>
              <a:t>Meusburger</a:t>
            </a:r>
            <a:r>
              <a:rPr lang="hu-HU" sz="3100" dirty="0" smtClean="0"/>
              <a:t>, K., </a:t>
            </a:r>
            <a:r>
              <a:rPr lang="hu-HU" sz="3100" dirty="0" err="1" smtClean="0"/>
              <a:t>Ballabio</a:t>
            </a:r>
            <a:r>
              <a:rPr lang="hu-HU" sz="3100" dirty="0" smtClean="0"/>
              <a:t>, C., </a:t>
            </a:r>
            <a:r>
              <a:rPr lang="hu-HU" sz="3100" dirty="0" err="1" smtClean="0"/>
              <a:t>Borrelli</a:t>
            </a:r>
            <a:r>
              <a:rPr lang="hu-HU" sz="3100" dirty="0" smtClean="0"/>
              <a:t>, P., </a:t>
            </a:r>
            <a:r>
              <a:rPr lang="hu-HU" sz="3100" dirty="0" err="1" smtClean="0"/>
              <a:t>Alewell</a:t>
            </a:r>
            <a:r>
              <a:rPr lang="hu-HU" sz="3100" dirty="0" smtClean="0"/>
              <a:t>, C. </a:t>
            </a:r>
            <a:r>
              <a:rPr lang="hu-HU" sz="3100" dirty="0" err="1" smtClean="0"/>
              <a:t>Soil</a:t>
            </a:r>
            <a:r>
              <a:rPr lang="hu-HU" sz="3100" dirty="0" smtClean="0"/>
              <a:t> </a:t>
            </a:r>
            <a:r>
              <a:rPr lang="hu-HU" sz="3100" dirty="0" err="1" smtClean="0"/>
              <a:t>erodibility</a:t>
            </a:r>
            <a:r>
              <a:rPr lang="hu-HU" sz="3100" dirty="0" smtClean="0"/>
              <a:t> </a:t>
            </a:r>
            <a:r>
              <a:rPr lang="hu-HU" sz="3100" dirty="0" err="1" smtClean="0"/>
              <a:t>in</a:t>
            </a:r>
            <a:r>
              <a:rPr lang="hu-HU" sz="3100" dirty="0" smtClean="0"/>
              <a:t> Europe: A </a:t>
            </a:r>
            <a:r>
              <a:rPr lang="hu-HU" sz="3100" dirty="0" err="1" smtClean="0"/>
              <a:t>high-resolution</a:t>
            </a:r>
            <a:r>
              <a:rPr lang="hu-HU" sz="3100" dirty="0" smtClean="0"/>
              <a:t> </a:t>
            </a:r>
            <a:r>
              <a:rPr lang="hu-HU" sz="3100" dirty="0" err="1" smtClean="0"/>
              <a:t>dataset</a:t>
            </a:r>
            <a:r>
              <a:rPr lang="hu-HU" sz="3100" dirty="0" smtClean="0"/>
              <a:t> </a:t>
            </a:r>
            <a:r>
              <a:rPr lang="hu-HU" sz="3100" dirty="0" err="1" smtClean="0"/>
              <a:t>based</a:t>
            </a:r>
            <a:r>
              <a:rPr lang="hu-HU" sz="3100" dirty="0" smtClean="0"/>
              <a:t> </a:t>
            </a:r>
            <a:r>
              <a:rPr lang="hu-HU" sz="3100" dirty="0" err="1" smtClean="0"/>
              <a:t>on</a:t>
            </a:r>
            <a:r>
              <a:rPr lang="hu-HU" sz="3100" dirty="0" smtClean="0"/>
              <a:t> LUCAS, Science of Total </a:t>
            </a:r>
            <a:r>
              <a:rPr lang="hu-HU" sz="3100" dirty="0" err="1" smtClean="0"/>
              <a:t>Environment</a:t>
            </a:r>
            <a:r>
              <a:rPr lang="hu-HU" sz="3100" dirty="0" smtClean="0"/>
              <a:t>, 479-480 (2014) pp. 189-200 </a:t>
            </a:r>
          </a:p>
          <a:p>
            <a:endParaRPr lang="hu-HU" dirty="0" smtClean="0"/>
          </a:p>
          <a:p>
            <a:pPr>
              <a:lnSpc>
                <a:spcPct val="120000"/>
              </a:lnSpc>
            </a:pPr>
            <a:r>
              <a:rPr lang="hu-HU" dirty="0" smtClean="0"/>
              <a:t>Panagos, P., </a:t>
            </a:r>
            <a:r>
              <a:rPr lang="hu-HU" dirty="0" err="1" smtClean="0"/>
              <a:t>Borrelli</a:t>
            </a:r>
            <a:r>
              <a:rPr lang="hu-HU" dirty="0" smtClean="0"/>
              <a:t>, </a:t>
            </a:r>
            <a:r>
              <a:rPr lang="hu-HU" dirty="0" err="1" smtClean="0"/>
              <a:t>P</a:t>
            </a:r>
            <a:r>
              <a:rPr lang="hu-HU" dirty="0" smtClean="0"/>
              <a:t>., </a:t>
            </a:r>
            <a:r>
              <a:rPr lang="hu-HU" dirty="0" err="1" smtClean="0"/>
              <a:t>Meusburger</a:t>
            </a:r>
            <a:r>
              <a:rPr lang="hu-HU" dirty="0" smtClean="0"/>
              <a:t>, C., </a:t>
            </a:r>
            <a:r>
              <a:rPr lang="hu-HU" dirty="0" err="1" smtClean="0"/>
              <a:t>Alewell</a:t>
            </a:r>
            <a:r>
              <a:rPr lang="hu-HU" dirty="0" smtClean="0"/>
              <a:t>, </a:t>
            </a:r>
            <a:r>
              <a:rPr lang="hu-HU" dirty="0" err="1" smtClean="0"/>
              <a:t>C</a:t>
            </a:r>
            <a:r>
              <a:rPr lang="hu-HU" dirty="0" smtClean="0"/>
              <a:t>., </a:t>
            </a:r>
            <a:r>
              <a:rPr lang="hu-HU" dirty="0" err="1" smtClean="0"/>
              <a:t>Lugato</a:t>
            </a:r>
            <a:r>
              <a:rPr lang="hu-HU" dirty="0" smtClean="0"/>
              <a:t>, E., </a:t>
            </a:r>
            <a:r>
              <a:rPr lang="hu-HU" dirty="0" err="1" smtClean="0"/>
              <a:t>Montanarella</a:t>
            </a:r>
            <a:r>
              <a:rPr lang="hu-HU" dirty="0" smtClean="0"/>
              <a:t>, L., 2015. </a:t>
            </a:r>
            <a:r>
              <a:rPr lang="hu-HU" dirty="0" err="1" smtClean="0"/>
              <a:t>Estimating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soil</a:t>
            </a:r>
            <a:r>
              <a:rPr lang="hu-HU" dirty="0" smtClean="0"/>
              <a:t> </a:t>
            </a:r>
            <a:r>
              <a:rPr lang="hu-HU" dirty="0" err="1" smtClean="0"/>
              <a:t>erosion</a:t>
            </a:r>
            <a:r>
              <a:rPr lang="hu-HU" dirty="0" smtClean="0"/>
              <a:t> </a:t>
            </a:r>
            <a:r>
              <a:rPr lang="hu-HU" dirty="0" err="1" smtClean="0"/>
              <a:t>cover-management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European </a:t>
            </a:r>
            <a:r>
              <a:rPr lang="hu-HU" dirty="0" err="1" smtClean="0"/>
              <a:t>scale</a:t>
            </a:r>
            <a:r>
              <a:rPr lang="hu-HU" dirty="0" smtClean="0"/>
              <a:t>. </a:t>
            </a:r>
            <a:r>
              <a:rPr lang="hu-HU" dirty="0" err="1" smtClean="0"/>
              <a:t>Land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policy </a:t>
            </a:r>
            <a:r>
              <a:rPr lang="hu-HU" dirty="0" err="1" smtClean="0"/>
              <a:t>journal</a:t>
            </a:r>
            <a:r>
              <a:rPr lang="hu-HU" dirty="0" smtClean="0"/>
              <a:t>. 48C, 38-50. </a:t>
            </a:r>
            <a:r>
              <a:rPr lang="hu-HU" dirty="0" err="1" smtClean="0"/>
              <a:t>doi</a:t>
            </a:r>
            <a:r>
              <a:rPr lang="hu-HU" dirty="0" smtClean="0"/>
              <a:t>:10.1016/j.landusepol.2015.05.021 </a:t>
            </a:r>
          </a:p>
          <a:p>
            <a:endParaRPr lang="hu-HU" sz="3100" dirty="0" smtClean="0"/>
          </a:p>
          <a:p>
            <a:pPr>
              <a:buNone/>
            </a:pPr>
            <a:r>
              <a:rPr lang="hu-HU" sz="3100" dirty="0" smtClean="0"/>
              <a:t> </a:t>
            </a:r>
          </a:p>
          <a:p>
            <a:r>
              <a:rPr lang="hu-HU" dirty="0" smtClean="0"/>
              <a:t>SCHREIBER, H., B BEHRENDT, H., CONSTANTINESCU, L.T., CVITANIC, I. DRUMEA, D., JABUCAR, D., JURAN, S., PATAKI, B., SNISHKO, S. &amp; ZESSNER, M. (2005): A Duna és mellékfolyóinak pontszerű és diffúz tápanyag emissziói 1998 és 2000 között. (Eredeti nyelv angol: </a:t>
            </a:r>
            <a:r>
              <a:rPr lang="hu-HU" dirty="0" err="1" smtClean="0"/>
              <a:t>Nutrient</a:t>
            </a:r>
            <a:r>
              <a:rPr lang="hu-HU" dirty="0" smtClean="0"/>
              <a:t> </a:t>
            </a:r>
            <a:r>
              <a:rPr lang="hu-HU" dirty="0" err="1" smtClean="0"/>
              <a:t>Emissions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Diffuse</a:t>
            </a:r>
            <a:r>
              <a:rPr lang="hu-HU" dirty="0" smtClean="0"/>
              <a:t> and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Sources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River</a:t>
            </a:r>
            <a:r>
              <a:rPr lang="hu-HU" dirty="0" smtClean="0"/>
              <a:t> </a:t>
            </a:r>
            <a:r>
              <a:rPr lang="hu-HU" dirty="0" err="1" smtClean="0"/>
              <a:t>Danube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main </a:t>
            </a:r>
            <a:r>
              <a:rPr lang="hu-HU" dirty="0" err="1" smtClean="0"/>
              <a:t>Tributaries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Period</a:t>
            </a:r>
            <a:r>
              <a:rPr lang="hu-HU" dirty="0" smtClean="0"/>
              <a:t> 1998- 2000 – </a:t>
            </a:r>
            <a:r>
              <a:rPr lang="hu-HU" dirty="0" err="1" smtClean="0"/>
              <a:t>Results</a:t>
            </a:r>
            <a:r>
              <a:rPr lang="hu-HU" dirty="0" smtClean="0"/>
              <a:t> and </a:t>
            </a:r>
            <a:r>
              <a:rPr lang="hu-HU" dirty="0" err="1" smtClean="0"/>
              <a:t>problems</a:t>
            </a:r>
            <a:r>
              <a:rPr lang="hu-HU" dirty="0" smtClean="0"/>
              <a:t>. </a:t>
            </a:r>
            <a:r>
              <a:rPr lang="hu-HU" dirty="0" err="1" smtClean="0"/>
              <a:t>Water</a:t>
            </a:r>
            <a:r>
              <a:rPr lang="hu-HU" dirty="0" smtClean="0"/>
              <a:t> Science and </a:t>
            </a:r>
            <a:r>
              <a:rPr lang="hu-HU" dirty="0" err="1" smtClean="0"/>
              <a:t>Technology</a:t>
            </a:r>
            <a:r>
              <a:rPr lang="hu-HU" dirty="0" smtClean="0"/>
              <a:t>, 51, 3-4, 283-290.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err="1" smtClean="0"/>
              <a:t>Venohr</a:t>
            </a:r>
            <a:r>
              <a:rPr lang="hu-HU" dirty="0" smtClean="0"/>
              <a:t>, M., </a:t>
            </a:r>
            <a:r>
              <a:rPr lang="hu-HU" dirty="0" err="1" smtClean="0"/>
              <a:t>Hirt</a:t>
            </a:r>
            <a:r>
              <a:rPr lang="hu-HU" dirty="0" smtClean="0"/>
              <a:t>, U., Hofmann, J., </a:t>
            </a:r>
            <a:r>
              <a:rPr lang="hu-HU" dirty="0" err="1" smtClean="0"/>
              <a:t>Opitz</a:t>
            </a:r>
            <a:r>
              <a:rPr lang="hu-HU" dirty="0" smtClean="0"/>
              <a:t>, D., </a:t>
            </a:r>
            <a:r>
              <a:rPr lang="hu-HU" dirty="0" err="1" smtClean="0"/>
              <a:t>Gericke</a:t>
            </a:r>
            <a:r>
              <a:rPr lang="hu-HU" dirty="0" smtClean="0"/>
              <a:t>, A., </a:t>
            </a:r>
            <a:r>
              <a:rPr lang="hu-HU" dirty="0" err="1" smtClean="0"/>
              <a:t>Wetzig</a:t>
            </a:r>
            <a:r>
              <a:rPr lang="hu-HU" dirty="0" smtClean="0"/>
              <a:t>, </a:t>
            </a:r>
            <a:r>
              <a:rPr lang="hu-HU" dirty="0" err="1" smtClean="0"/>
              <a:t>A</a:t>
            </a:r>
            <a:r>
              <a:rPr lang="hu-HU" dirty="0" smtClean="0"/>
              <a:t>., </a:t>
            </a:r>
            <a:r>
              <a:rPr lang="hu-HU" dirty="0" err="1" smtClean="0"/>
              <a:t>Ortelbach</a:t>
            </a:r>
            <a:r>
              <a:rPr lang="hu-HU" dirty="0" smtClean="0"/>
              <a:t>, K., </a:t>
            </a:r>
            <a:r>
              <a:rPr lang="hu-HU" dirty="0" err="1" smtClean="0"/>
              <a:t>Natho</a:t>
            </a:r>
            <a:r>
              <a:rPr lang="hu-HU" dirty="0" smtClean="0"/>
              <a:t>, S., </a:t>
            </a:r>
            <a:r>
              <a:rPr lang="hu-HU" dirty="0" err="1" smtClean="0"/>
              <a:t>Neumannm</a:t>
            </a:r>
            <a:r>
              <a:rPr lang="hu-HU" dirty="0" smtClean="0"/>
              <a:t> F., </a:t>
            </a:r>
            <a:r>
              <a:rPr lang="hu-HU" dirty="0" err="1" smtClean="0"/>
              <a:t>Hürdler</a:t>
            </a:r>
            <a:r>
              <a:rPr lang="hu-HU" dirty="0" smtClean="0"/>
              <a:t>, J., (2009): MONERIS kézikönyv v 2.14.1 (Eredeti nyelv angol: The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 MONERIS), </a:t>
            </a:r>
            <a:r>
              <a:rPr lang="hu-HU" dirty="0" err="1" smtClean="0"/>
              <a:t>Leibniz-Intézet</a:t>
            </a:r>
            <a:r>
              <a:rPr lang="hu-HU" dirty="0" smtClean="0"/>
              <a:t> (Édesvízi ökológia és haltenyésztési intézet), Berlin, Németország.</a:t>
            </a:r>
          </a:p>
          <a:p>
            <a:endParaRPr lang="hu-HU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Wischmeier, W.H. and D.D. Smith. 1978. </a:t>
            </a:r>
            <a:r>
              <a:rPr lang="hu-HU" dirty="0" smtClean="0"/>
              <a:t>Csapadék okozta eróziós talajveszteség becslése: Útmutató talajvédelem tervezéséhez. Eredeti nyelv: angol: </a:t>
            </a:r>
            <a:r>
              <a:rPr lang="en-US" dirty="0" smtClean="0"/>
              <a:t>"Predicting Rainfall Erosion Losses: A Guide to Conservation Planning." Agriculture Handbook No. 537. USDA/Science and Education Administration, US. Govt. Printing Office, Washington, DC. 58pp.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Irodalomjegyzék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Egy dimenziós vízminőségi modell</a:t>
            </a:r>
            <a:endParaRPr lang="hu-HU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Elsődleges célja a jelentős pontszerű terhelések meghatározása</a:t>
            </a:r>
          </a:p>
          <a:p>
            <a:pPr lvl="1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Másodlagos célja a diffúz modellel számított terhelések ellenőrzése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chemeClr val="bg1">
                    <a:lumMod val="75000"/>
                  </a:schemeClr>
                </a:solidFill>
              </a:rPr>
              <a:t>Diffúz terhelésmodell </a:t>
            </a:r>
          </a:p>
          <a:p>
            <a:pPr marL="442913" lvl="1" indent="4763"/>
            <a:r>
              <a:rPr lang="hu-HU" sz="1400" dirty="0" smtClean="0">
                <a:solidFill>
                  <a:schemeClr val="bg1">
                    <a:lumMod val="75000"/>
                  </a:schemeClr>
                </a:solidFill>
              </a:rPr>
              <a:t>MONERIS modell a víztest vízgyűjtők összegzett terhelésének  becslésére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dirty="0" smtClean="0"/>
              <a:t>Cellaszintű diffúz terhelésmodell</a:t>
            </a:r>
          </a:p>
          <a:p>
            <a:pPr marL="447675"/>
            <a:r>
              <a:rPr lang="hu-HU" dirty="0" smtClean="0"/>
              <a:t>Saját fejlesztésű modell a vízgyűjtőn belüli folyamatok leírására</a:t>
            </a:r>
          </a:p>
          <a:p>
            <a:pPr marL="447675"/>
            <a:r>
              <a:rPr lang="hu-HU" dirty="0" smtClean="0"/>
              <a:t>Beavatkozások tervezéséhez biztosít alapot</a:t>
            </a:r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Diffúz és pontszerű terhelésbecslés</a:t>
            </a:r>
            <a:endParaRPr lang="hu-HU" dirty="0"/>
          </a:p>
        </p:txBody>
      </p:sp>
      <p:sp>
        <p:nvSpPr>
          <p:cNvPr id="5" name="Tartalom helye 6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KOI, BIO, TP, </a:t>
            </a:r>
            <a:r>
              <a:rPr lang="hu-HU" sz="2400" dirty="0" smtClean="0"/>
              <a:t>TN</a:t>
            </a:r>
          </a:p>
          <a:p>
            <a:r>
              <a:rPr lang="hu-HU" sz="2400" dirty="0"/>
              <a:t>Saját fejlesztésű modell a vízgyűjtőn belüli folyamatok </a:t>
            </a:r>
            <a:r>
              <a:rPr lang="hu-HU" sz="2400" dirty="0" smtClean="0"/>
              <a:t>leírására</a:t>
            </a:r>
          </a:p>
          <a:p>
            <a:r>
              <a:rPr lang="hu-HU" sz="2400" dirty="0"/>
              <a:t>Beavatkozások tervezéséhez biztosít alapot</a:t>
            </a:r>
            <a:endParaRPr lang="hu-HU" sz="2400" dirty="0" smtClean="0"/>
          </a:p>
          <a:p>
            <a:endParaRPr lang="hu-HU" sz="2400" dirty="0" smtClean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7744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ovf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21" y="5371777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74" y="5415444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hu-HU" sz="2400" dirty="0" smtClean="0"/>
              <a:t>A következő vízgyűjtőkön alkalmazták:</a:t>
            </a:r>
            <a:r>
              <a:rPr lang="hu-HU" sz="2800" dirty="0" smtClean="0"/>
              <a:t>	</a:t>
            </a:r>
          </a:p>
          <a:p>
            <a:r>
              <a:rPr lang="hu-HU" sz="2400" dirty="0" smtClean="0"/>
              <a:t>Duna</a:t>
            </a:r>
          </a:p>
          <a:p>
            <a:r>
              <a:rPr lang="hu-HU" sz="2400" dirty="0" smtClean="0"/>
              <a:t>Elba </a:t>
            </a:r>
          </a:p>
          <a:p>
            <a:r>
              <a:rPr lang="hu-HU" sz="2400" dirty="0" smtClean="0"/>
              <a:t>Odera </a:t>
            </a:r>
          </a:p>
          <a:p>
            <a:r>
              <a:rPr lang="hu-HU" sz="2400" dirty="0" smtClean="0"/>
              <a:t>Pó</a:t>
            </a:r>
          </a:p>
          <a:p>
            <a:r>
              <a:rPr lang="hu-HU" sz="2400" dirty="0" smtClean="0"/>
              <a:t>Visztula </a:t>
            </a:r>
          </a:p>
          <a:p>
            <a:r>
              <a:rPr lang="hu-HU" sz="2400" dirty="0" smtClean="0"/>
              <a:t>Rajna</a:t>
            </a:r>
          </a:p>
          <a:p>
            <a:pPr>
              <a:buNone/>
            </a:pPr>
            <a:r>
              <a:rPr lang="hu-HU" sz="2400" dirty="0" smtClean="0"/>
              <a:t>(</a:t>
            </a:r>
            <a:r>
              <a:rPr lang="hu-HU" sz="2400" dirty="0" err="1" smtClean="0"/>
              <a:t>Behrendt</a:t>
            </a:r>
            <a:r>
              <a:rPr lang="hu-HU" sz="2400" dirty="0" smtClean="0"/>
              <a:t> et </a:t>
            </a:r>
            <a:r>
              <a:rPr lang="hu-HU" sz="2400" dirty="0" err="1" smtClean="0"/>
              <a:t>al</a:t>
            </a:r>
            <a:r>
              <a:rPr lang="hu-HU" sz="2400" dirty="0" smtClean="0"/>
              <a:t>., 1999, 2003a, 2003b, </a:t>
            </a:r>
            <a:r>
              <a:rPr lang="hu-HU" sz="2400" dirty="0" err="1" smtClean="0"/>
              <a:t>Schreiber</a:t>
            </a:r>
            <a:r>
              <a:rPr lang="hu-HU" sz="2400" dirty="0" smtClean="0"/>
              <a:t> et </a:t>
            </a:r>
            <a:r>
              <a:rPr lang="hu-HU" sz="2400" dirty="0" err="1" smtClean="0"/>
              <a:t>al</a:t>
            </a:r>
            <a:r>
              <a:rPr lang="hu-HU" sz="2400" dirty="0" smtClean="0"/>
              <a:t>., 2005, </a:t>
            </a:r>
            <a:r>
              <a:rPr lang="hu-HU" sz="2400" dirty="0" err="1" smtClean="0"/>
              <a:t>Behrendt</a:t>
            </a:r>
            <a:r>
              <a:rPr lang="hu-HU" sz="2400" dirty="0" smtClean="0"/>
              <a:t> és </a:t>
            </a:r>
            <a:r>
              <a:rPr lang="hu-HU" sz="2400" dirty="0" err="1" smtClean="0"/>
              <a:t>Dannowski</a:t>
            </a:r>
            <a:r>
              <a:rPr lang="hu-HU" sz="2400" dirty="0" smtClean="0"/>
              <a:t>, 2005)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Tápanyag emissziós modell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dirty="0" smtClean="0"/>
              <a:t>Pontszerű és diffúz növényi tápanyag emissziók becslésére. Németországi Leibniz intézetben hozták létre (</a:t>
            </a:r>
            <a:r>
              <a:rPr lang="hu-HU" sz="1400" dirty="0" err="1" smtClean="0"/>
              <a:t>IGB-Berlin</a:t>
            </a:r>
            <a:r>
              <a:rPr lang="hu-HU" sz="1400" dirty="0" smtClean="0"/>
              <a:t>).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Tapasztalati összefüggések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dirty="0" smtClean="0"/>
              <a:t>A modellben használt összefüggések paramétereit Németországi mért adatokkal történt összevetés során kalibrálták és Európai vízrendszereken </a:t>
            </a:r>
            <a:r>
              <a:rPr lang="hu-HU" sz="1400" dirty="0" err="1" smtClean="0"/>
              <a:t>validálták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Szennyezési útvonalak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dirty="0" smtClean="0"/>
              <a:t>7 szennyezési útvonalat különböztet meg 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sp>
        <p:nvSpPr>
          <p:cNvPr id="5" name="Tartalom helye 1"/>
          <p:cNvSpPr txBox="1">
            <a:spLocks/>
          </p:cNvSpPr>
          <p:nvPr/>
        </p:nvSpPr>
        <p:spPr>
          <a:xfrm>
            <a:off x="3465513" y="1435100"/>
            <a:ext cx="5111750" cy="46910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Pontszerű szennyezés (direkt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befogadóba)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2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Légköri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kiülepedés vízfelületre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Talajvíz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Talaj-drén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rendszerben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Városi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lefolyásból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2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Erózió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által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Felszíni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lefolyásból (oldott formák)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8452" t="13341" r="17381" b="16381"/>
          <a:stretch>
            <a:fillRect/>
          </a:stretch>
        </p:blipFill>
        <p:spPr bwMode="auto">
          <a:xfrm>
            <a:off x="447989" y="1323975"/>
            <a:ext cx="8084451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107504" y="1323974"/>
            <a:ext cx="2717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hu-HU" sz="1400" dirty="0" smtClean="0"/>
              <a:t>Ábra forrás: </a:t>
            </a:r>
            <a:r>
              <a:rPr lang="hu-HU" sz="1400" dirty="0" err="1" smtClean="0"/>
              <a:t>Venohr</a:t>
            </a:r>
            <a:r>
              <a:rPr lang="hu-HU" sz="1400" dirty="0" smtClean="0"/>
              <a:t>  2009</a:t>
            </a: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Térbeli lépték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u-HU" sz="1400" dirty="0" smtClean="0"/>
              <a:t>Analitikai egység méretétől függ. Jelen esetben egy víztest közvetlen vízgyűjtője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MONERIS modell</a:t>
            </a:r>
            <a:endParaRPr lang="hu-HU" dirty="0"/>
          </a:p>
        </p:txBody>
      </p:sp>
      <p:pic>
        <p:nvPicPr>
          <p:cNvPr id="6" name="Kép 5" descr="Viztest_vizgyujt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35284"/>
            <a:ext cx="7992888" cy="56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1257</Words>
  <Application>Microsoft Office PowerPoint</Application>
  <PresentationFormat>Diavetítés a képernyőre (4:3 oldalarány)</PresentationFormat>
  <Paragraphs>426</Paragraphs>
  <Slides>50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4" baseType="lpstr">
      <vt:lpstr>Arial</vt:lpstr>
      <vt:lpstr>Calibri</vt:lpstr>
      <vt:lpstr>Courier New</vt:lpstr>
      <vt:lpstr>Office-téma</vt:lpstr>
      <vt:lpstr>Felszíni vízminőséggel és a hidromorfológiai állapotjavítással  kapcsolatos intézkedések tervezése a VGT-ben    Vízminőségi modell alkalmazása pontszerű és diffúz terhelések szabályozásának víztest szintű tervezésére</vt:lpstr>
      <vt:lpstr>Diffúz és pontszerű terhelésbecslés</vt:lpstr>
      <vt:lpstr>Diffúz és pontszerű terhelésbecslés</vt:lpstr>
      <vt:lpstr>Diffúz és pontszerű terhelésbecslés</vt:lpstr>
      <vt:lpstr>Diffúz és pontszerű terhelésbecslés</vt:lpstr>
      <vt:lpstr>MONERIS modell</vt:lpstr>
      <vt:lpstr>MONERIS modell</vt:lpstr>
      <vt:lpstr>MONERIS modell</vt:lpstr>
      <vt:lpstr>MONERIS modell</vt:lpstr>
      <vt:lpstr>MONERIS modell</vt:lpstr>
      <vt:lpstr>MONERIS modell</vt:lpstr>
      <vt:lpstr>MONERIS modell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USLE talajveszteség</vt:lpstr>
      <vt:lpstr>USLE talajveszteség</vt:lpstr>
      <vt:lpstr>MONERIS modell ADATIGÉNYE</vt:lpstr>
      <vt:lpstr>MONERIS modell ADATIGÉNYE</vt:lpstr>
      <vt:lpstr>MONERIS modell ADATIGÉNYE</vt:lpstr>
      <vt:lpstr>MONERIS modell ADATIGÉNYE</vt:lpstr>
      <vt:lpstr>MONERIS modell ADATIGÉNYE</vt:lpstr>
      <vt:lpstr>MONERIS ellenőrzése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DIFFÚZ MODELLEZÉS ÁLLAPOTÉRTÉKELÉSE</vt:lpstr>
      <vt:lpstr>Irodalomjegyzék</vt:lpstr>
      <vt:lpstr>KÖSZÖNÖM  A FIGYELMET!</vt:lpstr>
    </vt:vector>
  </TitlesOfParts>
  <Company>novak.adam@gmail.com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muzelak</cp:lastModifiedBy>
  <cp:revision>121</cp:revision>
  <dcterms:created xsi:type="dcterms:W3CDTF">2014-03-03T11:13:53Z</dcterms:created>
  <dcterms:modified xsi:type="dcterms:W3CDTF">2015-07-02T06:55:36Z</dcterms:modified>
</cp:coreProperties>
</file>