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63"/>
  </p:notesMasterIdLst>
  <p:sldIdLst>
    <p:sldId id="256" r:id="rId2"/>
    <p:sldId id="259" r:id="rId3"/>
    <p:sldId id="350" r:id="rId4"/>
    <p:sldId id="327" r:id="rId5"/>
    <p:sldId id="277" r:id="rId6"/>
    <p:sldId id="328" r:id="rId7"/>
    <p:sldId id="274" r:id="rId8"/>
    <p:sldId id="275" r:id="rId9"/>
    <p:sldId id="279" r:id="rId10"/>
    <p:sldId id="330" r:id="rId11"/>
    <p:sldId id="351" r:id="rId12"/>
    <p:sldId id="269" r:id="rId13"/>
    <p:sldId id="353" r:id="rId14"/>
    <p:sldId id="354" r:id="rId15"/>
    <p:sldId id="355" r:id="rId16"/>
    <p:sldId id="341" r:id="rId17"/>
    <p:sldId id="309" r:id="rId18"/>
    <p:sldId id="306" r:id="rId19"/>
    <p:sldId id="331" r:id="rId20"/>
    <p:sldId id="271" r:id="rId21"/>
    <p:sldId id="267" r:id="rId22"/>
    <p:sldId id="272" r:id="rId23"/>
    <p:sldId id="329" r:id="rId24"/>
    <p:sldId id="349" r:id="rId25"/>
    <p:sldId id="268" r:id="rId26"/>
    <p:sldId id="270" r:id="rId27"/>
    <p:sldId id="265" r:id="rId28"/>
    <p:sldId id="262" r:id="rId29"/>
    <p:sldId id="263" r:id="rId30"/>
    <p:sldId id="264" r:id="rId31"/>
    <p:sldId id="307" r:id="rId32"/>
    <p:sldId id="343" r:id="rId33"/>
    <p:sldId id="344" r:id="rId34"/>
    <p:sldId id="345" r:id="rId35"/>
    <p:sldId id="346" r:id="rId36"/>
    <p:sldId id="347" r:id="rId37"/>
    <p:sldId id="348" r:id="rId38"/>
    <p:sldId id="308" r:id="rId39"/>
    <p:sldId id="266" r:id="rId40"/>
    <p:sldId id="297" r:id="rId41"/>
    <p:sldId id="298" r:id="rId42"/>
    <p:sldId id="301" r:id="rId43"/>
    <p:sldId id="314" r:id="rId44"/>
    <p:sldId id="317" r:id="rId45"/>
    <p:sldId id="320" r:id="rId46"/>
    <p:sldId id="321" r:id="rId47"/>
    <p:sldId id="322" r:id="rId48"/>
    <p:sldId id="323" r:id="rId49"/>
    <p:sldId id="324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2" r:id="rId59"/>
    <p:sldId id="340" r:id="rId60"/>
    <p:sldId id="352" r:id="rId61"/>
    <p:sldId id="258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652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3CB53-D636-43D7-A67B-7B1A81DC8BD3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5F6ADA3-7C80-4F28-B54D-A96BD4576340}">
      <dgm:prSet phldrT="[Szöveg]"/>
      <dgm:spPr/>
      <dgm:t>
        <a:bodyPr/>
        <a:lstStyle/>
        <a:p>
          <a:r>
            <a:rPr lang="hu-HU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Jelentős vízkivétel</a:t>
          </a:r>
          <a:endParaRPr lang="hu-HU" dirty="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720B3CE3-E616-451A-917F-6319F974427C}" type="parTrans" cxnId="{38A4FF6B-CE53-44FE-B079-B89017D2A0A5}">
      <dgm:prSet/>
      <dgm:spPr/>
      <dgm:t>
        <a:bodyPr/>
        <a:lstStyle/>
        <a:p>
          <a:endParaRPr lang="hu-HU"/>
        </a:p>
      </dgm:t>
    </dgm:pt>
    <dgm:pt modelId="{72BE5121-108B-4AF3-B8FF-6526EC086F92}" type="sibTrans" cxnId="{38A4FF6B-CE53-44FE-B079-B89017D2A0A5}">
      <dgm:prSet/>
      <dgm:spPr/>
      <dgm:t>
        <a:bodyPr/>
        <a:lstStyle/>
        <a:p>
          <a:endParaRPr lang="hu-HU"/>
        </a:p>
      </dgm:t>
    </dgm:pt>
    <dgm:pt modelId="{7C702CBD-4D4D-4E70-8E6E-A39B8642AE97}">
      <dgm:prSet phldrT="[Szöveg]"/>
      <dgm:spPr/>
      <dgm:t>
        <a:bodyPr/>
        <a:lstStyle/>
        <a:p>
          <a:r>
            <a:rPr lang="hu-HU" dirty="0" smtClean="0"/>
            <a:t>vízszint süllyedés</a:t>
          </a:r>
          <a:endParaRPr lang="hu-HU" dirty="0"/>
        </a:p>
      </dgm:t>
    </dgm:pt>
    <dgm:pt modelId="{DB0F76B0-A645-4C8E-ADE6-631BFB3F7ADA}" type="parTrans" cxnId="{814D8133-E6B2-44D6-A162-CBD3499851A9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4CF9409A-7CC0-4394-B384-37B463A901F2}" type="sibTrans" cxnId="{814D8133-E6B2-44D6-A162-CBD3499851A9}">
      <dgm:prSet/>
      <dgm:spPr>
        <a:solidFill>
          <a:schemeClr val="tx2"/>
        </a:solidFill>
        <a:ln>
          <a:solidFill>
            <a:srgbClr val="0070C0"/>
          </a:solidFill>
        </a:ln>
      </dgm:spPr>
      <dgm:t>
        <a:bodyPr/>
        <a:lstStyle/>
        <a:p>
          <a:endParaRPr lang="hu-HU"/>
        </a:p>
      </dgm:t>
    </dgm:pt>
    <dgm:pt modelId="{06D001F7-4681-48E9-9023-DC923E3FFB38}">
      <dgm:prSet phldrT="[Szöveg]"/>
      <dgm:spPr/>
      <dgm:t>
        <a:bodyPr/>
        <a:lstStyle/>
        <a:p>
          <a:r>
            <a:rPr lang="hu-HU" dirty="0" smtClean="0"/>
            <a:t>vizes élőhelyek degradációja</a:t>
          </a:r>
          <a:endParaRPr lang="hu-HU" dirty="0"/>
        </a:p>
      </dgm:t>
    </dgm:pt>
    <dgm:pt modelId="{81DEE4DE-9CBA-4691-A746-798F80921210}" type="parTrans" cxnId="{EBECADCF-93EA-4752-9268-EE91FC48510F}">
      <dgm:prSet/>
      <dgm:spPr/>
      <dgm:t>
        <a:bodyPr/>
        <a:lstStyle/>
        <a:p>
          <a:endParaRPr lang="hu-HU"/>
        </a:p>
      </dgm:t>
    </dgm:pt>
    <dgm:pt modelId="{E8B5957B-D12A-4956-ACFB-FC980D6DB907}" type="sibTrans" cxnId="{EBECADCF-93EA-4752-9268-EE91FC48510F}">
      <dgm:prSet/>
      <dgm:spPr/>
      <dgm:t>
        <a:bodyPr/>
        <a:lstStyle/>
        <a:p>
          <a:endParaRPr lang="hu-HU"/>
        </a:p>
      </dgm:t>
    </dgm:pt>
    <dgm:pt modelId="{90EEB0BF-1228-4C37-8806-1222678EE1B2}">
      <dgm:prSet phldrT="[Szöveg]"/>
      <dgm:spPr/>
      <dgm:t>
        <a:bodyPr/>
        <a:lstStyle/>
        <a:p>
          <a:r>
            <a:rPr lang="hu-HU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Területhasználatok</a:t>
          </a:r>
          <a:r>
            <a:rPr lang="hu-HU" dirty="0" smtClean="0"/>
            <a:t> </a:t>
          </a:r>
          <a:endParaRPr lang="hu-HU" dirty="0"/>
        </a:p>
      </dgm:t>
    </dgm:pt>
    <dgm:pt modelId="{61D5C368-DE32-4C4C-B45A-E54FF94C3A29}" type="parTrans" cxnId="{CEB4A47B-7754-4D9C-A943-D87845CB07E0}">
      <dgm:prSet/>
      <dgm:spPr/>
      <dgm:t>
        <a:bodyPr/>
        <a:lstStyle/>
        <a:p>
          <a:endParaRPr lang="hu-HU"/>
        </a:p>
      </dgm:t>
    </dgm:pt>
    <dgm:pt modelId="{A5354F38-A4C7-4EA1-BC70-12F381EE6CFA}" type="sibTrans" cxnId="{CEB4A47B-7754-4D9C-A943-D87845CB07E0}">
      <dgm:prSet/>
      <dgm:spPr/>
      <dgm:t>
        <a:bodyPr/>
        <a:lstStyle/>
        <a:p>
          <a:endParaRPr lang="hu-HU"/>
        </a:p>
      </dgm:t>
    </dgm:pt>
    <dgm:pt modelId="{4F9A1B12-77CD-4ECF-8512-4ECDF84E08C2}">
      <dgm:prSet phldrT="[Szöveg]"/>
      <dgm:spPr/>
      <dgm:t>
        <a:bodyPr/>
        <a:lstStyle/>
        <a:p>
          <a:r>
            <a:rPr lang="hu-HU" dirty="0" smtClean="0"/>
            <a:t>diffúz szennyeződések</a:t>
          </a:r>
        </a:p>
        <a:p>
          <a:r>
            <a:rPr lang="hu-HU" dirty="0" smtClean="0"/>
            <a:t> </a:t>
          </a:r>
          <a:endParaRPr lang="hu-HU" dirty="0"/>
        </a:p>
      </dgm:t>
    </dgm:pt>
    <dgm:pt modelId="{D0CE4C71-C846-4DE7-946F-D1B0AC405BA8}" type="parTrans" cxnId="{B376B2F1-0FF6-435B-B842-DDA554746E76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1C126342-E9B2-4BDA-9BD0-7C7E5FCE63EF}" type="sibTrans" cxnId="{B376B2F1-0FF6-435B-B842-DDA554746E76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35DEA5A6-A6F3-40B6-92EE-D39C5AB7B7EA}">
      <dgm:prSet phldrT="[Szöveg]"/>
      <dgm:spPr/>
      <dgm:t>
        <a:bodyPr/>
        <a:lstStyle/>
        <a:p>
          <a:r>
            <a:rPr lang="hu-HU" dirty="0" smtClean="0"/>
            <a:t>felszín alatti víz szennyeződése</a:t>
          </a:r>
          <a:endParaRPr lang="hu-HU" dirty="0"/>
        </a:p>
      </dgm:t>
    </dgm:pt>
    <dgm:pt modelId="{5AC154CA-A7F2-4DC3-82D3-406B4281402A}" type="parTrans" cxnId="{C9D49B92-2B14-464B-8685-4C47042A35EC}">
      <dgm:prSet/>
      <dgm:spPr/>
      <dgm:t>
        <a:bodyPr/>
        <a:lstStyle/>
        <a:p>
          <a:endParaRPr lang="hu-HU"/>
        </a:p>
      </dgm:t>
    </dgm:pt>
    <dgm:pt modelId="{ADA52A2A-4D0B-43B2-8514-36F186BD2956}" type="sibTrans" cxnId="{C9D49B92-2B14-464B-8685-4C47042A35EC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C7A7D480-305B-46BB-8EBB-A5A45F1E8C23}">
      <dgm:prSet phldrT="[Szöveg]"/>
      <dgm:spPr/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vízbázisok szennyeződése</a:t>
          </a:r>
          <a:endParaRPr lang="hu-HU" dirty="0">
            <a:solidFill>
              <a:schemeClr val="tx1"/>
            </a:solidFill>
          </a:endParaRPr>
        </a:p>
      </dgm:t>
    </dgm:pt>
    <dgm:pt modelId="{6DB34323-FC8E-4484-8F95-912F7187430C}" type="sibTrans" cxnId="{0F971E2D-14B0-462B-92B3-D5A9739A08AA}">
      <dgm:prSet/>
      <dgm:spPr/>
      <dgm:t>
        <a:bodyPr/>
        <a:lstStyle/>
        <a:p>
          <a:endParaRPr lang="hu-HU"/>
        </a:p>
      </dgm:t>
    </dgm:pt>
    <dgm:pt modelId="{CD0FB0F9-F9D9-40AB-8A19-FB20499599A5}" type="parTrans" cxnId="{0F971E2D-14B0-462B-92B3-D5A9739A08AA}">
      <dgm:prSet/>
      <dgm:spPr/>
      <dgm:t>
        <a:bodyPr/>
        <a:lstStyle/>
        <a:p>
          <a:endParaRPr lang="hu-HU"/>
        </a:p>
      </dgm:t>
    </dgm:pt>
    <dgm:pt modelId="{59D75581-2A8E-4D47-B441-81836B94B8DE}" type="pres">
      <dgm:prSet presAssocID="{8A53CB53-D636-43D7-A67B-7B1A81DC8BD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BC5011B-0B27-4B33-80EA-119E3DEA855E}" type="pres">
      <dgm:prSet presAssocID="{95F6ADA3-7C80-4F28-B54D-A96BD4576340}" presName="vertFlow" presStyleCnt="0"/>
      <dgm:spPr/>
    </dgm:pt>
    <dgm:pt modelId="{88C8E73C-5132-411F-B803-3495240E82A4}" type="pres">
      <dgm:prSet presAssocID="{95F6ADA3-7C80-4F28-B54D-A96BD4576340}" presName="header" presStyleLbl="node1" presStyleIdx="0" presStyleCnt="2"/>
      <dgm:spPr/>
      <dgm:t>
        <a:bodyPr/>
        <a:lstStyle/>
        <a:p>
          <a:endParaRPr lang="hu-HU"/>
        </a:p>
      </dgm:t>
    </dgm:pt>
    <dgm:pt modelId="{060D8896-89FE-418E-8B5D-A8B3D51AC626}" type="pres">
      <dgm:prSet presAssocID="{DB0F76B0-A645-4C8E-ADE6-631BFB3F7ADA}" presName="parTrans" presStyleLbl="sibTrans2D1" presStyleIdx="0" presStyleCnt="5"/>
      <dgm:spPr/>
      <dgm:t>
        <a:bodyPr/>
        <a:lstStyle/>
        <a:p>
          <a:endParaRPr lang="hu-HU"/>
        </a:p>
      </dgm:t>
    </dgm:pt>
    <dgm:pt modelId="{2424B4C0-D6AD-4F76-86BA-67BD62177755}" type="pres">
      <dgm:prSet presAssocID="{7C702CBD-4D4D-4E70-8E6E-A39B8642AE97}" presName="child" presStyleLbl="alignAccFollow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F717B7-0DA6-4369-937A-C135CE8393AB}" type="pres">
      <dgm:prSet presAssocID="{4CF9409A-7CC0-4394-B384-37B463A901F2}" presName="sibTrans" presStyleLbl="sibTrans2D1" presStyleIdx="1" presStyleCnt="5"/>
      <dgm:spPr/>
      <dgm:t>
        <a:bodyPr/>
        <a:lstStyle/>
        <a:p>
          <a:endParaRPr lang="hu-HU"/>
        </a:p>
      </dgm:t>
    </dgm:pt>
    <dgm:pt modelId="{314EF632-EA18-4C92-A2EA-0E785BAF51AC}" type="pres">
      <dgm:prSet presAssocID="{06D001F7-4681-48E9-9023-DC923E3FFB38}" presName="child" presStyleLbl="alignAccFollow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DFB5710-B4AD-4FF5-B2B1-A667194ED568}" type="pres">
      <dgm:prSet presAssocID="{95F6ADA3-7C80-4F28-B54D-A96BD4576340}" presName="hSp" presStyleCnt="0"/>
      <dgm:spPr/>
    </dgm:pt>
    <dgm:pt modelId="{F82CBE81-D985-456D-8643-A6227C8C6020}" type="pres">
      <dgm:prSet presAssocID="{90EEB0BF-1228-4C37-8806-1222678EE1B2}" presName="vertFlow" presStyleCnt="0"/>
      <dgm:spPr/>
    </dgm:pt>
    <dgm:pt modelId="{F924E747-88B6-4C53-990F-F80AF856F968}" type="pres">
      <dgm:prSet presAssocID="{90EEB0BF-1228-4C37-8806-1222678EE1B2}" presName="header" presStyleLbl="node1" presStyleIdx="1" presStyleCnt="2"/>
      <dgm:spPr/>
      <dgm:t>
        <a:bodyPr/>
        <a:lstStyle/>
        <a:p>
          <a:endParaRPr lang="hu-HU"/>
        </a:p>
      </dgm:t>
    </dgm:pt>
    <dgm:pt modelId="{9F6C2D64-421B-4CBF-A973-D6BEE13E5F8D}" type="pres">
      <dgm:prSet presAssocID="{D0CE4C71-C846-4DE7-946F-D1B0AC405BA8}" presName="parTrans" presStyleLbl="sibTrans2D1" presStyleIdx="2" presStyleCnt="5"/>
      <dgm:spPr/>
      <dgm:t>
        <a:bodyPr/>
        <a:lstStyle/>
        <a:p>
          <a:endParaRPr lang="hu-HU"/>
        </a:p>
      </dgm:t>
    </dgm:pt>
    <dgm:pt modelId="{0AE18C3A-8FC5-4298-9EBF-20B99FF84A84}" type="pres">
      <dgm:prSet presAssocID="{4F9A1B12-77CD-4ECF-8512-4ECDF84E08C2}" presName="child" presStyleLbl="alignAccFollow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315CEC2-978F-41F1-AE5B-9D0AD441497E}" type="pres">
      <dgm:prSet presAssocID="{1C126342-E9B2-4BDA-9BD0-7C7E5FCE63EF}" presName="sibTrans" presStyleLbl="sibTrans2D1" presStyleIdx="3" presStyleCnt="5"/>
      <dgm:spPr/>
      <dgm:t>
        <a:bodyPr/>
        <a:lstStyle/>
        <a:p>
          <a:endParaRPr lang="hu-HU"/>
        </a:p>
      </dgm:t>
    </dgm:pt>
    <dgm:pt modelId="{165F48E3-9702-4AD8-9E3D-6B83CC418E6F}" type="pres">
      <dgm:prSet presAssocID="{35DEA5A6-A6F3-40B6-92EE-D39C5AB7B7EA}" presName="child" presStyleLbl="alignAccFollow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C9AC7E5-CB9A-4903-8A5B-FF78D2315BD5}" type="pres">
      <dgm:prSet presAssocID="{ADA52A2A-4D0B-43B2-8514-36F186BD2956}" presName="sibTrans" presStyleLbl="sibTrans2D1" presStyleIdx="4" presStyleCnt="5"/>
      <dgm:spPr/>
      <dgm:t>
        <a:bodyPr/>
        <a:lstStyle/>
        <a:p>
          <a:endParaRPr lang="hu-HU"/>
        </a:p>
      </dgm:t>
    </dgm:pt>
    <dgm:pt modelId="{D0129852-D9BD-4862-B38F-C14E2F9ACEAA}" type="pres">
      <dgm:prSet presAssocID="{C7A7D480-305B-46BB-8EBB-A5A45F1E8C23}" presName="child" presStyleLbl="alignAccFollow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D8F1003-8540-4CF1-ADEE-514E131A894B}" type="presOf" srcId="{D0CE4C71-C846-4DE7-946F-D1B0AC405BA8}" destId="{9F6C2D64-421B-4CBF-A973-D6BEE13E5F8D}" srcOrd="0" destOrd="0" presId="urn:microsoft.com/office/officeart/2005/8/layout/lProcess1"/>
    <dgm:cxn modelId="{966263E6-4243-4E19-97B4-F8626B84484A}" type="presOf" srcId="{90EEB0BF-1228-4C37-8806-1222678EE1B2}" destId="{F924E747-88B6-4C53-990F-F80AF856F968}" srcOrd="0" destOrd="0" presId="urn:microsoft.com/office/officeart/2005/8/layout/lProcess1"/>
    <dgm:cxn modelId="{C1E3E01E-F4BF-4F68-AFC6-0DAC0A3247E0}" type="presOf" srcId="{95F6ADA3-7C80-4F28-B54D-A96BD4576340}" destId="{88C8E73C-5132-411F-B803-3495240E82A4}" srcOrd="0" destOrd="0" presId="urn:microsoft.com/office/officeart/2005/8/layout/lProcess1"/>
    <dgm:cxn modelId="{87950F6B-01A9-4DC4-A560-A1BA8532E105}" type="presOf" srcId="{1C126342-E9B2-4BDA-9BD0-7C7E5FCE63EF}" destId="{7315CEC2-978F-41F1-AE5B-9D0AD441497E}" srcOrd="0" destOrd="0" presId="urn:microsoft.com/office/officeart/2005/8/layout/lProcess1"/>
    <dgm:cxn modelId="{CEB4A47B-7754-4D9C-A943-D87845CB07E0}" srcId="{8A53CB53-D636-43D7-A67B-7B1A81DC8BD3}" destId="{90EEB0BF-1228-4C37-8806-1222678EE1B2}" srcOrd="1" destOrd="0" parTransId="{61D5C368-DE32-4C4C-B45A-E54FF94C3A29}" sibTransId="{A5354F38-A4C7-4EA1-BC70-12F381EE6CFA}"/>
    <dgm:cxn modelId="{F0ED2147-7D47-4421-933E-805CC1F3F8A1}" type="presOf" srcId="{DB0F76B0-A645-4C8E-ADE6-631BFB3F7ADA}" destId="{060D8896-89FE-418E-8B5D-A8B3D51AC626}" srcOrd="0" destOrd="0" presId="urn:microsoft.com/office/officeart/2005/8/layout/lProcess1"/>
    <dgm:cxn modelId="{0416B6A0-974F-41CD-BF6F-E9B058012978}" type="presOf" srcId="{8A53CB53-D636-43D7-A67B-7B1A81DC8BD3}" destId="{59D75581-2A8E-4D47-B441-81836B94B8DE}" srcOrd="0" destOrd="0" presId="urn:microsoft.com/office/officeart/2005/8/layout/lProcess1"/>
    <dgm:cxn modelId="{8517B9DD-EA4F-4ADB-B1CA-EFFD7FA4F46E}" type="presOf" srcId="{06D001F7-4681-48E9-9023-DC923E3FFB38}" destId="{314EF632-EA18-4C92-A2EA-0E785BAF51AC}" srcOrd="0" destOrd="0" presId="urn:microsoft.com/office/officeart/2005/8/layout/lProcess1"/>
    <dgm:cxn modelId="{E7BE4DFD-EE97-4439-8D2E-C4EE61B616AA}" type="presOf" srcId="{35DEA5A6-A6F3-40B6-92EE-D39C5AB7B7EA}" destId="{165F48E3-9702-4AD8-9E3D-6B83CC418E6F}" srcOrd="0" destOrd="0" presId="urn:microsoft.com/office/officeart/2005/8/layout/lProcess1"/>
    <dgm:cxn modelId="{0F971E2D-14B0-462B-92B3-D5A9739A08AA}" srcId="{90EEB0BF-1228-4C37-8806-1222678EE1B2}" destId="{C7A7D480-305B-46BB-8EBB-A5A45F1E8C23}" srcOrd="2" destOrd="0" parTransId="{CD0FB0F9-F9D9-40AB-8A19-FB20499599A5}" sibTransId="{6DB34323-FC8E-4484-8F95-912F7187430C}"/>
    <dgm:cxn modelId="{EBECADCF-93EA-4752-9268-EE91FC48510F}" srcId="{95F6ADA3-7C80-4F28-B54D-A96BD4576340}" destId="{06D001F7-4681-48E9-9023-DC923E3FFB38}" srcOrd="1" destOrd="0" parTransId="{81DEE4DE-9CBA-4691-A746-798F80921210}" sibTransId="{E8B5957B-D12A-4956-ACFB-FC980D6DB907}"/>
    <dgm:cxn modelId="{0767A9B6-C785-4EAC-B798-8B072CD05E00}" type="presOf" srcId="{4F9A1B12-77CD-4ECF-8512-4ECDF84E08C2}" destId="{0AE18C3A-8FC5-4298-9EBF-20B99FF84A84}" srcOrd="0" destOrd="0" presId="urn:microsoft.com/office/officeart/2005/8/layout/lProcess1"/>
    <dgm:cxn modelId="{38A4FF6B-CE53-44FE-B079-B89017D2A0A5}" srcId="{8A53CB53-D636-43D7-A67B-7B1A81DC8BD3}" destId="{95F6ADA3-7C80-4F28-B54D-A96BD4576340}" srcOrd="0" destOrd="0" parTransId="{720B3CE3-E616-451A-917F-6319F974427C}" sibTransId="{72BE5121-108B-4AF3-B8FF-6526EC086F92}"/>
    <dgm:cxn modelId="{B8BAFF53-C70B-4256-9C75-4F43638A474A}" type="presOf" srcId="{ADA52A2A-4D0B-43B2-8514-36F186BD2956}" destId="{FC9AC7E5-CB9A-4903-8A5B-FF78D2315BD5}" srcOrd="0" destOrd="0" presId="urn:microsoft.com/office/officeart/2005/8/layout/lProcess1"/>
    <dgm:cxn modelId="{B03AB898-71A4-4EFA-B9D7-E4BFD659A7DD}" type="presOf" srcId="{4CF9409A-7CC0-4394-B384-37B463A901F2}" destId="{9DF717B7-0DA6-4369-937A-C135CE8393AB}" srcOrd="0" destOrd="0" presId="urn:microsoft.com/office/officeart/2005/8/layout/lProcess1"/>
    <dgm:cxn modelId="{E2435281-3FE5-49B1-A224-C32A09248B9F}" type="presOf" srcId="{7C702CBD-4D4D-4E70-8E6E-A39B8642AE97}" destId="{2424B4C0-D6AD-4F76-86BA-67BD62177755}" srcOrd="0" destOrd="0" presId="urn:microsoft.com/office/officeart/2005/8/layout/lProcess1"/>
    <dgm:cxn modelId="{AF8C8477-5633-414D-BE70-8F0F84AC37ED}" type="presOf" srcId="{C7A7D480-305B-46BB-8EBB-A5A45F1E8C23}" destId="{D0129852-D9BD-4862-B38F-C14E2F9ACEAA}" srcOrd="0" destOrd="0" presId="urn:microsoft.com/office/officeart/2005/8/layout/lProcess1"/>
    <dgm:cxn modelId="{814D8133-E6B2-44D6-A162-CBD3499851A9}" srcId="{95F6ADA3-7C80-4F28-B54D-A96BD4576340}" destId="{7C702CBD-4D4D-4E70-8E6E-A39B8642AE97}" srcOrd="0" destOrd="0" parTransId="{DB0F76B0-A645-4C8E-ADE6-631BFB3F7ADA}" sibTransId="{4CF9409A-7CC0-4394-B384-37B463A901F2}"/>
    <dgm:cxn modelId="{C9D49B92-2B14-464B-8685-4C47042A35EC}" srcId="{90EEB0BF-1228-4C37-8806-1222678EE1B2}" destId="{35DEA5A6-A6F3-40B6-92EE-D39C5AB7B7EA}" srcOrd="1" destOrd="0" parTransId="{5AC154CA-A7F2-4DC3-82D3-406B4281402A}" sibTransId="{ADA52A2A-4D0B-43B2-8514-36F186BD2956}"/>
    <dgm:cxn modelId="{B376B2F1-0FF6-435B-B842-DDA554746E76}" srcId="{90EEB0BF-1228-4C37-8806-1222678EE1B2}" destId="{4F9A1B12-77CD-4ECF-8512-4ECDF84E08C2}" srcOrd="0" destOrd="0" parTransId="{D0CE4C71-C846-4DE7-946F-D1B0AC405BA8}" sibTransId="{1C126342-E9B2-4BDA-9BD0-7C7E5FCE63EF}"/>
    <dgm:cxn modelId="{F2293A13-05F7-40BC-BBC4-4D1BE0F5894A}" type="presParOf" srcId="{59D75581-2A8E-4D47-B441-81836B94B8DE}" destId="{CBC5011B-0B27-4B33-80EA-119E3DEA855E}" srcOrd="0" destOrd="0" presId="urn:microsoft.com/office/officeart/2005/8/layout/lProcess1"/>
    <dgm:cxn modelId="{090D7016-A505-4881-A5D9-C9865C8144A0}" type="presParOf" srcId="{CBC5011B-0B27-4B33-80EA-119E3DEA855E}" destId="{88C8E73C-5132-411F-B803-3495240E82A4}" srcOrd="0" destOrd="0" presId="urn:microsoft.com/office/officeart/2005/8/layout/lProcess1"/>
    <dgm:cxn modelId="{9A3F26BC-4734-4A32-A17A-C1824F6C30B2}" type="presParOf" srcId="{CBC5011B-0B27-4B33-80EA-119E3DEA855E}" destId="{060D8896-89FE-418E-8B5D-A8B3D51AC626}" srcOrd="1" destOrd="0" presId="urn:microsoft.com/office/officeart/2005/8/layout/lProcess1"/>
    <dgm:cxn modelId="{7300A603-8885-4AED-BD3C-501C89E521F6}" type="presParOf" srcId="{CBC5011B-0B27-4B33-80EA-119E3DEA855E}" destId="{2424B4C0-D6AD-4F76-86BA-67BD62177755}" srcOrd="2" destOrd="0" presId="urn:microsoft.com/office/officeart/2005/8/layout/lProcess1"/>
    <dgm:cxn modelId="{C9498A30-0F8B-4853-B932-8432A4B647FC}" type="presParOf" srcId="{CBC5011B-0B27-4B33-80EA-119E3DEA855E}" destId="{9DF717B7-0DA6-4369-937A-C135CE8393AB}" srcOrd="3" destOrd="0" presId="urn:microsoft.com/office/officeart/2005/8/layout/lProcess1"/>
    <dgm:cxn modelId="{DA6A09C8-D379-4EBC-A40A-61CF851D662D}" type="presParOf" srcId="{CBC5011B-0B27-4B33-80EA-119E3DEA855E}" destId="{314EF632-EA18-4C92-A2EA-0E785BAF51AC}" srcOrd="4" destOrd="0" presId="urn:microsoft.com/office/officeart/2005/8/layout/lProcess1"/>
    <dgm:cxn modelId="{0B3AC079-1A38-4BA5-9C79-A46F5CFFF244}" type="presParOf" srcId="{59D75581-2A8E-4D47-B441-81836B94B8DE}" destId="{DDFB5710-B4AD-4FF5-B2B1-A667194ED568}" srcOrd="1" destOrd="0" presId="urn:microsoft.com/office/officeart/2005/8/layout/lProcess1"/>
    <dgm:cxn modelId="{64785AAE-36C7-480D-8F9A-800833EFBFC0}" type="presParOf" srcId="{59D75581-2A8E-4D47-B441-81836B94B8DE}" destId="{F82CBE81-D985-456D-8643-A6227C8C6020}" srcOrd="2" destOrd="0" presId="urn:microsoft.com/office/officeart/2005/8/layout/lProcess1"/>
    <dgm:cxn modelId="{91D562E1-269F-4B15-B676-783C7DA4D4A5}" type="presParOf" srcId="{F82CBE81-D985-456D-8643-A6227C8C6020}" destId="{F924E747-88B6-4C53-990F-F80AF856F968}" srcOrd="0" destOrd="0" presId="urn:microsoft.com/office/officeart/2005/8/layout/lProcess1"/>
    <dgm:cxn modelId="{8022C94E-EA48-4938-A051-9C055B08108F}" type="presParOf" srcId="{F82CBE81-D985-456D-8643-A6227C8C6020}" destId="{9F6C2D64-421B-4CBF-A973-D6BEE13E5F8D}" srcOrd="1" destOrd="0" presId="urn:microsoft.com/office/officeart/2005/8/layout/lProcess1"/>
    <dgm:cxn modelId="{C06CB249-310E-421B-B0D3-09365582C1E0}" type="presParOf" srcId="{F82CBE81-D985-456D-8643-A6227C8C6020}" destId="{0AE18C3A-8FC5-4298-9EBF-20B99FF84A84}" srcOrd="2" destOrd="0" presId="urn:microsoft.com/office/officeart/2005/8/layout/lProcess1"/>
    <dgm:cxn modelId="{EC1EA67B-7A7F-442B-90F1-6ED198826D1E}" type="presParOf" srcId="{F82CBE81-D985-456D-8643-A6227C8C6020}" destId="{7315CEC2-978F-41F1-AE5B-9D0AD441497E}" srcOrd="3" destOrd="0" presId="urn:microsoft.com/office/officeart/2005/8/layout/lProcess1"/>
    <dgm:cxn modelId="{DDEF4246-4EE5-460C-B597-1A648BA61BA9}" type="presParOf" srcId="{F82CBE81-D985-456D-8643-A6227C8C6020}" destId="{165F48E3-9702-4AD8-9E3D-6B83CC418E6F}" srcOrd="4" destOrd="0" presId="urn:microsoft.com/office/officeart/2005/8/layout/lProcess1"/>
    <dgm:cxn modelId="{2657C11C-96A6-4844-9E00-C567336725BB}" type="presParOf" srcId="{F82CBE81-D985-456D-8643-A6227C8C6020}" destId="{FC9AC7E5-CB9A-4903-8A5B-FF78D2315BD5}" srcOrd="5" destOrd="0" presId="urn:microsoft.com/office/officeart/2005/8/layout/lProcess1"/>
    <dgm:cxn modelId="{EFA39775-BF4D-485F-93C9-D27C5B4D037C}" type="presParOf" srcId="{F82CBE81-D985-456D-8643-A6227C8C6020}" destId="{D0129852-D9BD-4862-B38F-C14E2F9ACEAA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C8E73C-5132-411F-B803-3495240E82A4}">
      <dsp:nvSpPr>
        <dsp:cNvPr id="0" name=""/>
        <dsp:cNvSpPr/>
      </dsp:nvSpPr>
      <dsp:spPr>
        <a:xfrm>
          <a:off x="1827" y="241619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Jelentős vízkivétel</a:t>
          </a:r>
          <a:endParaRPr lang="hu-HU" sz="2100" kern="1200" dirty="0">
            <a:solidFill>
              <a:schemeClr val="accent6">
                <a:lumMod val="60000"/>
                <a:lumOff val="40000"/>
              </a:schemeClr>
            </a:solidFill>
          </a:endParaRPr>
        </a:p>
      </dsp:txBody>
      <dsp:txXfrm>
        <a:off x="1827" y="241619"/>
        <a:ext cx="2386960" cy="596740"/>
      </dsp:txXfrm>
    </dsp:sp>
    <dsp:sp modelId="{060D8896-89FE-418E-8B5D-A8B3D51AC626}">
      <dsp:nvSpPr>
        <dsp:cNvPr id="0" name=""/>
        <dsp:cNvSpPr/>
      </dsp:nvSpPr>
      <dsp:spPr>
        <a:xfrm rot="5400000">
          <a:off x="1143093" y="890574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4B4C0-D6AD-4F76-86BA-67BD62177755}">
      <dsp:nvSpPr>
        <dsp:cNvPr id="0" name=""/>
        <dsp:cNvSpPr/>
      </dsp:nvSpPr>
      <dsp:spPr>
        <a:xfrm>
          <a:off x="1827" y="10472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vízszint süllyedés</a:t>
          </a:r>
          <a:endParaRPr lang="hu-HU" sz="1600" kern="1200" dirty="0"/>
        </a:p>
      </dsp:txBody>
      <dsp:txXfrm>
        <a:off x="1827" y="1047218"/>
        <a:ext cx="2386960" cy="596740"/>
      </dsp:txXfrm>
    </dsp:sp>
    <dsp:sp modelId="{9DF717B7-0DA6-4369-937A-C135CE8393AB}">
      <dsp:nvSpPr>
        <dsp:cNvPr id="0" name=""/>
        <dsp:cNvSpPr/>
      </dsp:nvSpPr>
      <dsp:spPr>
        <a:xfrm rot="5400000">
          <a:off x="1143093" y="1696173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EF632-EA18-4C92-A2EA-0E785BAF51AC}">
      <dsp:nvSpPr>
        <dsp:cNvPr id="0" name=""/>
        <dsp:cNvSpPr/>
      </dsp:nvSpPr>
      <dsp:spPr>
        <a:xfrm>
          <a:off x="1827" y="18528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vizes élőhelyek degradációja</a:t>
          </a:r>
          <a:endParaRPr lang="hu-HU" sz="1600" kern="1200" dirty="0"/>
        </a:p>
      </dsp:txBody>
      <dsp:txXfrm>
        <a:off x="1827" y="1852818"/>
        <a:ext cx="2386960" cy="596740"/>
      </dsp:txXfrm>
    </dsp:sp>
    <dsp:sp modelId="{F924E747-88B6-4C53-990F-F80AF856F968}">
      <dsp:nvSpPr>
        <dsp:cNvPr id="0" name=""/>
        <dsp:cNvSpPr/>
      </dsp:nvSpPr>
      <dsp:spPr>
        <a:xfrm>
          <a:off x="2722962" y="241619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Területhasználatok</a:t>
          </a:r>
          <a:r>
            <a:rPr lang="hu-HU" sz="2100" kern="1200" dirty="0" smtClean="0"/>
            <a:t> </a:t>
          </a:r>
          <a:endParaRPr lang="hu-HU" sz="2100" kern="1200" dirty="0"/>
        </a:p>
      </dsp:txBody>
      <dsp:txXfrm>
        <a:off x="2722962" y="241619"/>
        <a:ext cx="2386960" cy="596740"/>
      </dsp:txXfrm>
    </dsp:sp>
    <dsp:sp modelId="{9F6C2D64-421B-4CBF-A973-D6BEE13E5F8D}">
      <dsp:nvSpPr>
        <dsp:cNvPr id="0" name=""/>
        <dsp:cNvSpPr/>
      </dsp:nvSpPr>
      <dsp:spPr>
        <a:xfrm rot="5400000">
          <a:off x="3864227" y="890574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18C3A-8FC5-4298-9EBF-20B99FF84A84}">
      <dsp:nvSpPr>
        <dsp:cNvPr id="0" name=""/>
        <dsp:cNvSpPr/>
      </dsp:nvSpPr>
      <dsp:spPr>
        <a:xfrm>
          <a:off x="2722962" y="10472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diffúz szennyeződések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 </a:t>
          </a:r>
          <a:endParaRPr lang="hu-HU" sz="1600" kern="1200" dirty="0"/>
        </a:p>
      </dsp:txBody>
      <dsp:txXfrm>
        <a:off x="2722962" y="1047218"/>
        <a:ext cx="2386960" cy="596740"/>
      </dsp:txXfrm>
    </dsp:sp>
    <dsp:sp modelId="{7315CEC2-978F-41F1-AE5B-9D0AD441497E}">
      <dsp:nvSpPr>
        <dsp:cNvPr id="0" name=""/>
        <dsp:cNvSpPr/>
      </dsp:nvSpPr>
      <dsp:spPr>
        <a:xfrm rot="5400000">
          <a:off x="3864227" y="1696173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F48E3-9702-4AD8-9E3D-6B83CC418E6F}">
      <dsp:nvSpPr>
        <dsp:cNvPr id="0" name=""/>
        <dsp:cNvSpPr/>
      </dsp:nvSpPr>
      <dsp:spPr>
        <a:xfrm>
          <a:off x="2722962" y="18528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felszín alatti víz szennyeződése</a:t>
          </a:r>
          <a:endParaRPr lang="hu-HU" sz="1600" kern="1200" dirty="0"/>
        </a:p>
      </dsp:txBody>
      <dsp:txXfrm>
        <a:off x="2722962" y="1852818"/>
        <a:ext cx="2386960" cy="596740"/>
      </dsp:txXfrm>
    </dsp:sp>
    <dsp:sp modelId="{FC9AC7E5-CB9A-4903-8A5B-FF78D2315BD5}">
      <dsp:nvSpPr>
        <dsp:cNvPr id="0" name=""/>
        <dsp:cNvSpPr/>
      </dsp:nvSpPr>
      <dsp:spPr>
        <a:xfrm rot="5400000">
          <a:off x="3864227" y="2501772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29852-D9BD-4862-B38F-C14E2F9ACEAA}">
      <dsp:nvSpPr>
        <dsp:cNvPr id="0" name=""/>
        <dsp:cNvSpPr/>
      </dsp:nvSpPr>
      <dsp:spPr>
        <a:xfrm>
          <a:off x="2722962" y="2658417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vízbázisok szennyeződése</a:t>
          </a:r>
          <a:endParaRPr lang="hu-HU" sz="1600" kern="1200" dirty="0">
            <a:solidFill>
              <a:schemeClr val="tx1"/>
            </a:solidFill>
          </a:endParaRPr>
        </a:p>
      </dsp:txBody>
      <dsp:txXfrm>
        <a:off x="2722962" y="2658417"/>
        <a:ext cx="2386960" cy="596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2015.07.21.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8797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vízminőségi hatásokkal is kell foglalkozni.</a:t>
            </a:r>
            <a:r>
              <a:rPr lang="hu-HU" baseline="0" dirty="0" smtClean="0"/>
              <a:t>  Nem lehet csak HIMO szempontból vizsgálni a problémát. </a:t>
            </a:r>
          </a:p>
          <a:p>
            <a:r>
              <a:rPr lang="hu-HU" dirty="0" smtClean="0"/>
              <a:t>Ennél a diánál</a:t>
            </a:r>
            <a:r>
              <a:rPr lang="hu-HU" baseline="0" dirty="0" smtClean="0"/>
              <a:t> esetleg célszerű hangsúlyozni, hogy itt mederelzárással kialakított ún. völgyzárógátas tározókról van szó. A vízfolyások medrét nem tartalmazó ún. oldaltározók esetén a vízfolyásra gyakorolt hatások lényegesen kisebbek, gyakorlatilag vízkivételről és vízvisszavezetésről van szó. A vízkivétel mennyisége, illetve a vízvisszavezetés időbeli  szétosztása és minősége lehet a folyó víztest szempontjából kérdéses. A tározó vízminősége csak akkor jelenik meg a </a:t>
            </a:r>
            <a:r>
              <a:rPr lang="hu-HU" baseline="0" dirty="0" err="1" smtClean="0"/>
              <a:t>VGT-ben</a:t>
            </a:r>
            <a:r>
              <a:rPr lang="hu-HU" baseline="0" dirty="0" smtClean="0"/>
              <a:t>, ha az oldaltározót víztestként jelölték ki. Ennek kritériumait viszont a hasznosítás határozza meg (kivéve a vízleeresztést). Nem ide tartozik. Ha nagy tározókról van szó, akkor a tározótér lehet önálló víztest, de ez a bemutatott hatásokat nem érinti, és ebben az esetben a tározó vízminősége is ide tartozik.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579182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64689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Megjegyzés: a Kapos</a:t>
            </a:r>
            <a:r>
              <a:rPr lang="hu-HU" baseline="0" dirty="0" smtClean="0"/>
              <a:t> és a Koppány mellékvízfolyásai önálló víztestek, ezért ezekre külön-külön vonatkoznak a feltételek. 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64689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2A9-59EC-4EC0-921A-AF7FA4042E9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43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2015.07.21.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2015.07.21.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  <p:sldLayoutId id="2147483671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6013" y="332656"/>
            <a:ext cx="8208514" cy="4248472"/>
          </a:xfrm>
        </p:spPr>
        <p:txBody>
          <a:bodyPr/>
          <a:lstStyle/>
          <a:p>
            <a:r>
              <a:rPr lang="hu-HU" sz="2800" dirty="0"/>
              <a:t>A VÍZGYŰJTŐ - GAZDÁLKODÁSI TERV FELÜLVIZSGÁLATA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err="1" smtClean="0"/>
              <a:t>TERÜLETi</a:t>
            </a:r>
            <a:r>
              <a:rPr lang="hu-HU" sz="2800" dirty="0" smtClean="0"/>
              <a:t>  </a:t>
            </a:r>
            <a:r>
              <a:rPr lang="hu-HU" sz="2800" dirty="0"/>
              <a:t>FÓRUM</a:t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 </a:t>
            </a:r>
            <a:r>
              <a:rPr lang="hu-HU" sz="3200" dirty="0" smtClean="0"/>
              <a:t>Víztestekre vonatkozó intézkedések (VGT2 8. fejezet</a:t>
            </a:r>
            <a:r>
              <a:rPr lang="hu-HU" sz="3200" dirty="0" smtClean="0"/>
              <a:t>)</a:t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	</a:t>
            </a:r>
            <a:r>
              <a:rPr lang="hu-HU" sz="3200" dirty="0" smtClean="0"/>
              <a:t>	</a:t>
            </a:r>
            <a:r>
              <a:rPr lang="hu-HU" sz="2000" dirty="0" smtClean="0"/>
              <a:t>Schubert József</a:t>
            </a:r>
            <a:br>
              <a:rPr lang="hu-HU" sz="2000" dirty="0" smtClean="0"/>
            </a:br>
            <a:r>
              <a:rPr lang="hu-HU" sz="2000" dirty="0" smtClean="0"/>
              <a:t>                                   </a:t>
            </a:r>
            <a:r>
              <a:rPr lang="hu-HU" sz="2000" dirty="0" smtClean="0"/>
              <a:t>2015.07.21.</a:t>
            </a:r>
            <a:r>
              <a:rPr lang="hu-HU" sz="3200" dirty="0" smtClean="0"/>
              <a:t/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vpf.vizugy.hu/reg/ovf/genpic/ddvizig_logo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2425" y="5316671"/>
            <a:ext cx="819150" cy="56248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A VGT1  TELJESÍTÉSE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-29716" y="1196752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endParaRPr lang="hu-HU" sz="2400" b="1" u="sng" dirty="0" smtClean="0">
              <a:solidFill>
                <a:srgbClr val="0070C0"/>
              </a:solidFill>
            </a:endParaRPr>
          </a:p>
          <a:p>
            <a:pPr marL="0" lvl="2"/>
            <a:r>
              <a:rPr lang="hu-HU" sz="2400" b="1" u="sng" dirty="0" smtClean="0">
                <a:solidFill>
                  <a:srgbClr val="0070C0"/>
                </a:solidFill>
              </a:rPr>
              <a:t>Vizes </a:t>
            </a:r>
            <a:r>
              <a:rPr lang="hu-HU" sz="2400" b="1" u="sng" dirty="0">
                <a:solidFill>
                  <a:srgbClr val="0070C0"/>
                </a:solidFill>
              </a:rPr>
              <a:t>élőhelyekre és természeti értékei miatt védett területre vonatkozó egyedi </a:t>
            </a:r>
            <a:r>
              <a:rPr lang="hu-HU" sz="2400" b="1" u="sng" dirty="0" smtClean="0">
                <a:solidFill>
                  <a:srgbClr val="0070C0"/>
                </a:solidFill>
              </a:rPr>
              <a:t>intézkedések</a:t>
            </a:r>
          </a:p>
          <a:p>
            <a:pPr marL="0" lvl="2"/>
            <a:endParaRPr lang="hu-HU" sz="2400" b="1" u="sng" dirty="0">
              <a:solidFill>
                <a:srgbClr val="0070C0"/>
              </a:solidFill>
            </a:endParaRPr>
          </a:p>
          <a:p>
            <a:pPr marL="0" lvl="2"/>
            <a:endParaRPr lang="hu-HU" sz="2400" b="1" u="sng" dirty="0" smtClean="0">
              <a:solidFill>
                <a:srgbClr val="0070C0"/>
              </a:solidFill>
            </a:endParaRPr>
          </a:p>
          <a:p>
            <a:pPr marL="0" lvl="2"/>
            <a:endParaRPr lang="hu-HU" sz="2400" b="1" u="sng" dirty="0">
              <a:solidFill>
                <a:srgbClr val="0070C0"/>
              </a:solidFill>
            </a:endParaRPr>
          </a:p>
          <a:p>
            <a:pPr marL="0" lvl="2"/>
            <a:r>
              <a:rPr lang="hu-HU" sz="2400" b="1" u="sng" dirty="0" smtClean="0">
                <a:solidFill>
                  <a:srgbClr val="0070C0"/>
                </a:solidFill>
              </a:rPr>
              <a:t>A </a:t>
            </a:r>
            <a:r>
              <a:rPr lang="hu-HU" sz="2400" b="1" u="sng" dirty="0">
                <a:solidFill>
                  <a:srgbClr val="0070C0"/>
                </a:solidFill>
              </a:rPr>
              <a:t>VGT1 Intézkedési Programjának finanszírozása, projektek, intézkedések megvalósulása</a:t>
            </a:r>
          </a:p>
          <a:p>
            <a:pPr marL="0" lvl="2"/>
            <a:r>
              <a:rPr lang="hu-HU" sz="2400" b="1" u="sng" dirty="0" smtClean="0">
                <a:solidFill>
                  <a:srgbClr val="0070C0"/>
                </a:solidFill>
              </a:rPr>
              <a:t> </a:t>
            </a:r>
          </a:p>
          <a:p>
            <a:pPr marL="0" lvl="2"/>
            <a:r>
              <a:rPr lang="hu-HU" sz="2400" b="1" dirty="0">
                <a:solidFill>
                  <a:srgbClr val="0070C0"/>
                </a:solidFill>
              </a:rPr>
              <a:t>	</a:t>
            </a:r>
            <a:r>
              <a:rPr lang="hu-HU" sz="2000" b="1" dirty="0">
                <a:solidFill>
                  <a:srgbClr val="00B0F0"/>
                </a:solidFill>
              </a:rPr>
              <a:t>ÚMVP támogatási rendszere és a mezőgazdaság vízvédelmi </a:t>
            </a:r>
            <a:r>
              <a:rPr lang="hu-HU" sz="2000" b="1" dirty="0" smtClean="0">
                <a:solidFill>
                  <a:srgbClr val="00B0F0"/>
                </a:solidFill>
              </a:rPr>
              <a:t>	ráfordításai</a:t>
            </a:r>
            <a:endParaRPr lang="hu-HU" sz="2000" b="1" dirty="0">
              <a:solidFill>
                <a:srgbClr val="00B0F0"/>
              </a:solidFill>
            </a:endParaRPr>
          </a:p>
          <a:p>
            <a:pPr marL="0" lvl="2"/>
            <a:r>
              <a:rPr lang="hu-HU" sz="2000" b="1" dirty="0">
                <a:solidFill>
                  <a:srgbClr val="0070C0"/>
                </a:solidFill>
              </a:rPr>
              <a:t>	</a:t>
            </a:r>
            <a:endParaRPr lang="hu-HU" sz="2000" b="1" dirty="0" smtClean="0">
              <a:solidFill>
                <a:srgbClr val="0070C0"/>
              </a:solidFill>
            </a:endParaRPr>
          </a:p>
          <a:p>
            <a:pPr marL="0" lvl="2"/>
            <a:r>
              <a:rPr lang="hu-HU" sz="2000" b="1" dirty="0">
                <a:solidFill>
                  <a:srgbClr val="0070C0"/>
                </a:solidFill>
              </a:rPr>
              <a:t>	</a:t>
            </a:r>
            <a:r>
              <a:rPr lang="hu-HU" sz="2000" b="1" dirty="0" smtClean="0">
                <a:solidFill>
                  <a:srgbClr val="00B0F0"/>
                </a:solidFill>
              </a:rPr>
              <a:t>VKI </a:t>
            </a:r>
            <a:r>
              <a:rPr lang="hu-HU" sz="2000" b="1" dirty="0">
                <a:solidFill>
                  <a:srgbClr val="00B0F0"/>
                </a:solidFill>
              </a:rPr>
              <a:t>intézkedések megvalósulása az operatív programokból</a:t>
            </a:r>
          </a:p>
          <a:p>
            <a:pPr marL="0" lvl="2"/>
            <a:endParaRPr lang="hu-HU" sz="2400" b="1" u="sng" dirty="0">
              <a:solidFill>
                <a:srgbClr val="0070C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7023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1288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A VGT1  TELJESÍTÉSE 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0" y="1268760"/>
            <a:ext cx="9144000" cy="77251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hu-HU" sz="1600" dirty="0" err="1" smtClean="0"/>
              <a:t>Natura</a:t>
            </a:r>
            <a:r>
              <a:rPr lang="hu-HU" sz="1600" dirty="0" smtClean="0"/>
              <a:t> 2000 fenntartási tervek miniszteri rendelet </a:t>
            </a:r>
            <a:r>
              <a:rPr lang="hu-HU" sz="1600" dirty="0" smtClean="0"/>
              <a:t>kiadása nem, </a:t>
            </a:r>
            <a:r>
              <a:rPr lang="hu-HU" sz="1600" dirty="0" smtClean="0"/>
              <a:t>szakmai előírás (útmutató</a:t>
            </a:r>
            <a:r>
              <a:rPr lang="hu-HU" sz="1600" dirty="0" smtClean="0"/>
              <a:t>) igen. </a:t>
            </a:r>
            <a:r>
              <a:rPr lang="hu-HU" sz="1600" dirty="0" smtClean="0"/>
              <a:t>43/2012. (V. 3.) VM </a:t>
            </a:r>
            <a:r>
              <a:rPr lang="hu-HU" sz="1600" dirty="0" smtClean="0"/>
              <a:t>rendelet a támogatásra.</a:t>
            </a:r>
          </a:p>
          <a:p>
            <a:pPr algn="just"/>
            <a:endParaRPr lang="hu-HU" sz="1600" dirty="0" smtClean="0"/>
          </a:p>
          <a:p>
            <a:pPr algn="just"/>
            <a:r>
              <a:rPr lang="hu-HU" sz="1600" dirty="0" smtClean="0"/>
              <a:t>Élőhelyek </a:t>
            </a:r>
            <a:r>
              <a:rPr lang="hu-HU" sz="1600" dirty="0" smtClean="0"/>
              <a:t>állapotának felmérése, a károsodás okainak </a:t>
            </a:r>
            <a:r>
              <a:rPr lang="hu-HU" sz="1600" dirty="0" smtClean="0"/>
              <a:t>feltárása. Kevés forrás.</a:t>
            </a:r>
          </a:p>
          <a:p>
            <a:pPr lvl="0" algn="just"/>
            <a:endParaRPr lang="hu-HU" sz="1600" dirty="0" smtClean="0"/>
          </a:p>
          <a:p>
            <a:pPr lvl="0" algn="just"/>
            <a:r>
              <a:rPr lang="hu-HU" sz="1600" dirty="0" smtClean="0"/>
              <a:t>Országosan </a:t>
            </a:r>
            <a:r>
              <a:rPr lang="hu-HU" sz="1600" dirty="0" smtClean="0"/>
              <a:t>védett és </a:t>
            </a:r>
            <a:r>
              <a:rPr lang="hu-HU" sz="1600" dirty="0" err="1" smtClean="0"/>
              <a:t>Natura</a:t>
            </a:r>
            <a:r>
              <a:rPr lang="hu-HU" sz="1600" dirty="0" smtClean="0"/>
              <a:t> 2000 területekre vonatkozó jó erdőgazdálkodási gyakorlat, valamint vizes élőhely fenntartási gyakorlat bevezetése (jogszabályban): kötelező földhasználati szabályokat nem állapít </a:t>
            </a:r>
            <a:r>
              <a:rPr lang="hu-HU" sz="1600" dirty="0" smtClean="0"/>
              <a:t>meg, önkéntes alkalmazás.</a:t>
            </a:r>
          </a:p>
          <a:p>
            <a:pPr algn="just"/>
            <a:endParaRPr lang="hu-HU" sz="1600" dirty="0" smtClean="0"/>
          </a:p>
          <a:p>
            <a:pPr algn="just"/>
            <a:r>
              <a:rPr lang="hu-HU" sz="1600" dirty="0" smtClean="0"/>
              <a:t>A </a:t>
            </a:r>
            <a:r>
              <a:rPr lang="hu-HU" sz="1600" dirty="0" smtClean="0"/>
              <a:t>víztől függő ökoszisztémák szükséges vízigényének kielégítését szolgáló beruházások (vízátvezetések, vízpótlások, vízszint-szabályozás stb</a:t>
            </a:r>
            <a:r>
              <a:rPr lang="hu-HU" sz="1600" dirty="0" smtClean="0"/>
              <a:t>.): </a:t>
            </a:r>
            <a:r>
              <a:rPr lang="hu-HU" sz="1600" dirty="0" smtClean="0"/>
              <a:t>A KEOP természetvédelmi célú támogatásai a prioritások között </a:t>
            </a:r>
            <a:r>
              <a:rPr lang="hu-HU" sz="1600" dirty="0" smtClean="0"/>
              <a:t>kezelték.</a:t>
            </a:r>
          </a:p>
          <a:p>
            <a:pPr lvl="0" algn="just"/>
            <a:endParaRPr lang="hu-HU" sz="1600" dirty="0" smtClean="0"/>
          </a:p>
          <a:p>
            <a:pPr lvl="0" algn="just"/>
            <a:r>
              <a:rPr lang="hu-HU" sz="1600" dirty="0" smtClean="0"/>
              <a:t>Holtmedrek</a:t>
            </a:r>
            <a:r>
              <a:rPr lang="hu-HU" sz="1600" dirty="0" smtClean="0"/>
              <a:t>, mélyárterek rehabilitációja ökológiai szempontú műszaki követelményeinek meghatározása</a:t>
            </a:r>
            <a:r>
              <a:rPr lang="hu-HU" sz="1600" dirty="0" smtClean="0"/>
              <a:t>: </a:t>
            </a:r>
            <a:r>
              <a:rPr lang="hu-HU" sz="1600" dirty="0" smtClean="0"/>
              <a:t>kidolgozása nem történt </a:t>
            </a:r>
            <a:r>
              <a:rPr lang="hu-HU" sz="1600" dirty="0" smtClean="0"/>
              <a:t>meg.</a:t>
            </a:r>
          </a:p>
          <a:p>
            <a:pPr lvl="0"/>
            <a:endParaRPr lang="hu-HU" sz="1600" dirty="0" smtClean="0"/>
          </a:p>
          <a:p>
            <a:pPr lvl="0"/>
            <a:r>
              <a:rPr lang="hu-HU" sz="1600" dirty="0" smtClean="0"/>
              <a:t>Vizes </a:t>
            </a:r>
            <a:r>
              <a:rPr lang="hu-HU" sz="1600" dirty="0" smtClean="0"/>
              <a:t>élőhelyekre természeti értékei miatt védett területekre vonatkozó pénzügyi </a:t>
            </a:r>
            <a:r>
              <a:rPr lang="hu-HU" sz="1600" dirty="0" smtClean="0"/>
              <a:t>ösztönzés: külön </a:t>
            </a:r>
            <a:r>
              <a:rPr lang="hu-HU" sz="1600" dirty="0" smtClean="0"/>
              <a:t>célzott ilyen forrás nincs</a:t>
            </a:r>
            <a:r>
              <a:rPr lang="hu-HU" sz="1600" dirty="0" smtClean="0"/>
              <a:t>.</a:t>
            </a:r>
          </a:p>
          <a:p>
            <a:pPr lvl="0"/>
            <a:endParaRPr lang="hu-HU" sz="1600" dirty="0" smtClean="0"/>
          </a:p>
          <a:p>
            <a:pPr lvl="0"/>
            <a:r>
              <a:rPr lang="hu-HU" sz="1600" dirty="0" smtClean="0"/>
              <a:t>Felszín </a:t>
            </a:r>
            <a:r>
              <a:rPr lang="hu-HU" sz="1600" dirty="0" smtClean="0"/>
              <a:t>alatti vizektől függő megőrizendő ökoszisztémák kijelölt területein a tevékenységek korlátozását megvalósító intézkedések támogatása az érintett támogatási </a:t>
            </a:r>
            <a:r>
              <a:rPr lang="hu-HU" sz="1600" dirty="0" smtClean="0"/>
              <a:t>rendszerekben: nincsen </a:t>
            </a:r>
            <a:r>
              <a:rPr lang="hu-HU" sz="1600" dirty="0" smtClean="0"/>
              <a:t>ilyen</a:t>
            </a:r>
            <a:r>
              <a:rPr lang="hu-HU" sz="1600" dirty="0" smtClean="0"/>
              <a:t>.</a:t>
            </a:r>
          </a:p>
          <a:p>
            <a:pPr lvl="0"/>
            <a:endParaRPr lang="hu-HU" sz="1600" dirty="0" smtClean="0"/>
          </a:p>
          <a:p>
            <a:pPr lvl="0"/>
            <a:r>
              <a:rPr lang="hu-HU" sz="1600" dirty="0" smtClean="0"/>
              <a:t>Az </a:t>
            </a:r>
            <a:r>
              <a:rPr lang="hu-HU" sz="1600" dirty="0" smtClean="0"/>
              <a:t>állóvizek ökológiai állapotának javítására vonatkozó önálló, komplex rehabilitációs projektek megvalósulását elősegítő támogatási </a:t>
            </a:r>
            <a:r>
              <a:rPr lang="hu-HU" sz="1600" dirty="0" smtClean="0"/>
              <a:t>rendszer: nincsen </a:t>
            </a:r>
            <a:r>
              <a:rPr lang="hu-HU" sz="1600" dirty="0" smtClean="0"/>
              <a:t>ilyen.</a:t>
            </a:r>
          </a:p>
          <a:p>
            <a:pPr lvl="0"/>
            <a:endParaRPr lang="hu-HU" sz="1600" dirty="0" smtClean="0"/>
          </a:p>
          <a:p>
            <a:pPr lvl="0"/>
            <a:endParaRPr lang="hu-HU" sz="1600" dirty="0" smtClean="0"/>
          </a:p>
          <a:p>
            <a:pPr lvl="0" algn="just"/>
            <a:endParaRPr lang="hu-HU" sz="1600" dirty="0" smtClean="0"/>
          </a:p>
          <a:p>
            <a:pPr algn="just"/>
            <a:r>
              <a:rPr lang="hu-HU" sz="1600" dirty="0" smtClean="0"/>
              <a:t> </a:t>
            </a:r>
            <a:endParaRPr lang="hu-HU" sz="1600" dirty="0" smtClean="0"/>
          </a:p>
          <a:p>
            <a:pPr lvl="0"/>
            <a:endParaRPr lang="hu-HU" sz="1600" dirty="0" smtClean="0"/>
          </a:p>
          <a:p>
            <a:r>
              <a:rPr lang="hu-HU" sz="1600" dirty="0" smtClean="0"/>
              <a:t> 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xmlns="" val="12639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1288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A VGT1  TELJESÍTÉSE 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323528" y="1268760"/>
            <a:ext cx="8640960" cy="538609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b="1" i="1" dirty="0" smtClean="0"/>
              <a:t>KEOP projektek: 252 db. szennyvizes projekt </a:t>
            </a:r>
          </a:p>
          <a:p>
            <a:r>
              <a:rPr lang="hu-HU" b="1" i="1" dirty="0" smtClean="0"/>
              <a:t>→ A </a:t>
            </a:r>
            <a:r>
              <a:rPr lang="hu-HU" b="1" i="1" dirty="0"/>
              <a:t>szennyvíztelepek közül 156 db-ot érint projekt (feltételezhető, hogy ezekben lesz technológia fejlesztés is). </a:t>
            </a:r>
            <a:endParaRPr lang="hu-HU" b="1" i="1" dirty="0" smtClean="0"/>
          </a:p>
          <a:p>
            <a:r>
              <a:rPr lang="hu-HU" b="1" i="1" dirty="0" smtClean="0"/>
              <a:t>	→ A 176 </a:t>
            </a:r>
            <a:r>
              <a:rPr lang="hu-HU" b="1" i="1" dirty="0"/>
              <a:t>db. jelentős </a:t>
            </a:r>
            <a:r>
              <a:rPr lang="hu-HU" b="1" i="1" dirty="0" smtClean="0"/>
              <a:t>terhelést 52 </a:t>
            </a:r>
            <a:r>
              <a:rPr lang="hu-HU" b="1" i="1" dirty="0"/>
              <a:t>db. projekt </a:t>
            </a:r>
            <a:r>
              <a:rPr lang="hu-HU" b="1" i="1" dirty="0" smtClean="0"/>
              <a:t>érint, a fontosakat 44 db. </a:t>
            </a:r>
            <a:endParaRPr lang="hu-HU" b="1" i="1" dirty="0"/>
          </a:p>
          <a:p>
            <a:r>
              <a:rPr lang="hu-HU" sz="1600" b="1" i="1" dirty="0" smtClean="0"/>
              <a:t>A </a:t>
            </a:r>
            <a:r>
              <a:rPr lang="hu-HU" sz="1600" b="1" i="1" dirty="0"/>
              <a:t>maradék (252-156= 96) projektben vagy csak csatornázás </a:t>
            </a:r>
            <a:r>
              <a:rPr lang="hu-HU" sz="1600" b="1" i="1" dirty="0" smtClean="0"/>
              <a:t>bővítés van</a:t>
            </a:r>
            <a:r>
              <a:rPr lang="hu-HU" sz="1600" b="1" i="1" dirty="0"/>
              <a:t>, vagy új telep </a:t>
            </a:r>
            <a:r>
              <a:rPr lang="hu-HU" sz="1600" b="1" i="1" dirty="0" smtClean="0"/>
              <a:t>épül (felszíni víz terhelés növekedés!)</a:t>
            </a:r>
          </a:p>
          <a:p>
            <a:endParaRPr lang="hu-HU" sz="1600" b="1" i="1" dirty="0"/>
          </a:p>
          <a:p>
            <a:r>
              <a:rPr lang="en-US" b="1" i="1" dirty="0"/>
              <a:t>OP </a:t>
            </a:r>
            <a:r>
              <a:rPr lang="en-US" b="1" i="1" dirty="0" err="1"/>
              <a:t>projektek</a:t>
            </a:r>
            <a:r>
              <a:rPr lang="en-US" b="1" i="1" dirty="0"/>
              <a:t>: 87 db</a:t>
            </a:r>
            <a:r>
              <a:rPr lang="en-US" b="1" i="1" dirty="0" smtClean="0"/>
              <a:t>.</a:t>
            </a:r>
            <a:r>
              <a:rPr lang="hu-HU" b="1" i="1" dirty="0" smtClean="0"/>
              <a:t> Regionális OP, &lt; 2000 LE</a:t>
            </a:r>
            <a:endParaRPr lang="en-US" b="1" i="1" dirty="0"/>
          </a:p>
          <a:p>
            <a:r>
              <a:rPr lang="hu-HU" b="1" i="1" dirty="0"/>
              <a:t>→ A 2012-ben működő szennyvíztelepek közül 37 db-ot érint projekt (feltételezhető, hogy ezekben lesz technológia fejlesztés is). </a:t>
            </a:r>
          </a:p>
          <a:p>
            <a:pPr fontAlgn="b"/>
            <a:r>
              <a:rPr lang="hu-HU" b="1" i="1" dirty="0"/>
              <a:t>	→ Jelentős terhelésű telepet nem érintenek, a fontosak </a:t>
            </a:r>
            <a:r>
              <a:rPr lang="hu-HU" b="1" i="1" dirty="0" smtClean="0"/>
              <a:t>közül </a:t>
            </a:r>
            <a:r>
              <a:rPr lang="hu-HU" b="1" i="1" dirty="0"/>
              <a:t>17 db-ot. </a:t>
            </a:r>
            <a:endParaRPr lang="en-US" b="1" i="1" dirty="0"/>
          </a:p>
          <a:p>
            <a:pPr fontAlgn="b"/>
            <a:r>
              <a:rPr lang="hu-HU" sz="1600" b="1" i="1" dirty="0"/>
              <a:t>A maradék 40 projektben vagy csak csatornázás bővítés van, vagy új telep épül (felszíni víz terhelés növekedés!)</a:t>
            </a:r>
            <a:endParaRPr lang="en-US" sz="1600" b="1" i="1" dirty="0"/>
          </a:p>
          <a:p>
            <a:endParaRPr lang="hu-HU" sz="1600" b="1" i="1" dirty="0" smtClean="0"/>
          </a:p>
          <a:p>
            <a:r>
              <a:rPr lang="hu-HU" b="1" i="1" dirty="0" smtClean="0"/>
              <a:t>KEHOP </a:t>
            </a:r>
            <a:r>
              <a:rPr lang="hu-HU" b="1" i="1" dirty="0"/>
              <a:t>projektek (2015-től): 36 db.</a:t>
            </a:r>
          </a:p>
          <a:p>
            <a:pPr fontAlgn="b"/>
            <a:r>
              <a:rPr lang="hu-HU" b="1" i="1" dirty="0"/>
              <a:t>→ A 2012-ben működő szennyvíztelepek közül 31 db-ot érint projekt (feltételezhető, hogy ezekben lesz technológia fejlesztés is). </a:t>
            </a:r>
            <a:endParaRPr lang="en-US" b="1" i="1" dirty="0"/>
          </a:p>
          <a:p>
            <a:pPr fontAlgn="b"/>
            <a:r>
              <a:rPr lang="hu-HU" b="1" i="1" dirty="0" smtClean="0"/>
              <a:t>	→ </a:t>
            </a:r>
            <a:r>
              <a:rPr lang="hu-HU" b="1" i="1" dirty="0"/>
              <a:t>A 176 db. jelentős terhelést 11 db. projekt érint, a fontosakat 7 db. </a:t>
            </a:r>
            <a:endParaRPr lang="en-US" b="1" i="1" dirty="0"/>
          </a:p>
          <a:p>
            <a:pPr fontAlgn="b"/>
            <a:r>
              <a:rPr lang="hu-HU" sz="1600" b="1" i="1" dirty="0"/>
              <a:t>A maradék 5 projektben vagy csak csatornázás bővítés van, vagy új telep épül (felszíni víz terhelés növekedés</a:t>
            </a:r>
            <a:r>
              <a:rPr lang="hu-HU" sz="1600" b="1" i="1" dirty="0" smtClean="0"/>
              <a:t>!)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xmlns="" val="12639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A VGT1  TELJESÍTÉSE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-29716" y="119675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endParaRPr lang="hu-HU" sz="2400" b="1" u="sng" dirty="0" smtClean="0">
              <a:solidFill>
                <a:srgbClr val="0070C0"/>
              </a:solidFill>
            </a:endParaRPr>
          </a:p>
          <a:p>
            <a:pPr marL="0" lvl="2"/>
            <a:endParaRPr lang="hu-HU" sz="2400" b="1" u="sng" dirty="0">
              <a:solidFill>
                <a:srgbClr val="0070C0"/>
              </a:solidFill>
            </a:endParaRPr>
          </a:p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0" y="1289085"/>
            <a:ext cx="8964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400" b="1" dirty="0" smtClean="0">
                <a:solidFill>
                  <a:srgbClr val="0070C0"/>
                </a:solidFill>
              </a:rPr>
              <a:t>DDVIZIG területén megvalósult, jó gyakorlatok</a:t>
            </a:r>
            <a:r>
              <a:rPr lang="hu-HU" sz="2400" b="1" dirty="0" smtClean="0">
                <a:solidFill>
                  <a:srgbClr val="0070C0"/>
                </a:solidFill>
              </a:rPr>
              <a:t>: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sz="2400" b="1" dirty="0" err="1" smtClean="0"/>
              <a:t>Rinya</a:t>
            </a:r>
            <a:r>
              <a:rPr lang="hu-HU" sz="2400" b="1" dirty="0" smtClean="0"/>
              <a:t> vízrendszer </a:t>
            </a:r>
            <a:r>
              <a:rPr lang="hu-HU" sz="2400" b="1" dirty="0" err="1" smtClean="0"/>
              <a:t>rekontsrukciója</a:t>
            </a:r>
            <a:r>
              <a:rPr lang="hu-HU" sz="2400" b="1" dirty="0" smtClean="0"/>
              <a:t>:</a:t>
            </a:r>
            <a:endParaRPr lang="hu-HU" sz="2400" b="1" dirty="0" smtClean="0"/>
          </a:p>
          <a:p>
            <a:pPr marL="285750" lvl="0" indent="-285750">
              <a:buFont typeface="Wingdings" pitchFamily="2" charset="2"/>
              <a:buChar char="Ø"/>
            </a:pPr>
            <a:endParaRPr lang="hu-HU" b="1" dirty="0" smtClean="0"/>
          </a:p>
          <a:p>
            <a:pPr marL="285750" lvl="0" indent="-285750">
              <a:buFont typeface="Wingdings" pitchFamily="2" charset="2"/>
              <a:buChar char="Ø"/>
            </a:pPr>
            <a:endParaRPr lang="hu-HU" b="1" dirty="0" smtClean="0"/>
          </a:p>
          <a:p>
            <a:pPr marL="285750" lvl="0" indent="-285750">
              <a:buFont typeface="Wingdings" pitchFamily="2" charset="2"/>
              <a:buChar char="Ø"/>
            </a:pPr>
            <a:endParaRPr lang="hu-HU" b="1" dirty="0" smtClean="0"/>
          </a:p>
          <a:p>
            <a:pPr marL="285750" lvl="0" indent="-285750">
              <a:buFont typeface="Wingdings" pitchFamily="2" charset="2"/>
              <a:buChar char="Ø"/>
            </a:pPr>
            <a:endParaRPr lang="hu-HU" b="1" dirty="0" smtClean="0"/>
          </a:p>
          <a:p>
            <a:pPr marL="285750" lvl="0" indent="-285750">
              <a:buFont typeface="Wingdings" pitchFamily="2" charset="2"/>
              <a:buChar char="Ø"/>
            </a:pPr>
            <a:endParaRPr lang="hu-HU" b="1" dirty="0" smtClean="0"/>
          </a:p>
          <a:p>
            <a:pPr marL="285750" lvl="0" indent="-285750">
              <a:buFont typeface="Wingdings" pitchFamily="2" charset="2"/>
              <a:buChar char="Ø"/>
            </a:pPr>
            <a:endParaRPr lang="hu-HU" b="1" dirty="0" smtClean="0"/>
          </a:p>
          <a:p>
            <a:pPr marL="285750" lvl="0" indent="-285750">
              <a:buFont typeface="Wingdings" pitchFamily="2" charset="2"/>
              <a:buChar char="Ø"/>
            </a:pPr>
            <a:endParaRPr lang="hu-HU" b="1" dirty="0" smtClean="0"/>
          </a:p>
          <a:p>
            <a:pPr marL="285750" lvl="0" indent="-285750">
              <a:buFont typeface="Wingdings" pitchFamily="2" charset="2"/>
              <a:buChar char="Ø"/>
            </a:pPr>
            <a:endParaRPr lang="hu-HU" b="1" dirty="0" smtClean="0"/>
          </a:p>
        </p:txBody>
      </p:sp>
      <p:pic>
        <p:nvPicPr>
          <p:cNvPr id="6" name="Picture 2" descr="F:\Rinya\Átadási doksihoz\Lábodi\Lábodi Rinya 16-os-17-es struktúra (2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32856"/>
            <a:ext cx="630122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653136"/>
            <a:ext cx="4191000" cy="2324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023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A VGT1  TELJESÍTÉSE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-29716" y="119675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endParaRPr lang="hu-HU" sz="2400" b="1" u="sng" dirty="0" smtClean="0">
              <a:solidFill>
                <a:srgbClr val="0070C0"/>
              </a:solidFill>
            </a:endParaRPr>
          </a:p>
          <a:p>
            <a:pPr marL="0" lvl="2"/>
            <a:endParaRPr lang="hu-HU" sz="2400" b="1" u="sng" dirty="0">
              <a:solidFill>
                <a:srgbClr val="0070C0"/>
              </a:solidFill>
            </a:endParaRPr>
          </a:p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0" y="1289085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400" b="1" dirty="0" smtClean="0">
                <a:solidFill>
                  <a:srgbClr val="0070C0"/>
                </a:solidFill>
              </a:rPr>
              <a:t>DDVIZIG területén megvalósult, jó gyakorlatok:</a:t>
            </a:r>
          </a:p>
          <a:p>
            <a:pPr lvl="0"/>
            <a:r>
              <a:rPr lang="hu-HU" sz="2400" b="1" dirty="0" smtClean="0">
                <a:solidFill>
                  <a:srgbClr val="0070C0"/>
                </a:solidFill>
              </a:rPr>
              <a:t> </a:t>
            </a:r>
            <a:endParaRPr lang="hu-HU" sz="2400" b="1" dirty="0" smtClean="0">
              <a:solidFill>
                <a:srgbClr val="0070C0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u-HU" sz="2400" b="1" dirty="0" smtClean="0"/>
              <a:t>Felsőszentmártoni </a:t>
            </a:r>
            <a:r>
              <a:rPr lang="hu-HU" sz="2400" b="1" dirty="0" smtClean="0"/>
              <a:t>mellékág </a:t>
            </a:r>
            <a:r>
              <a:rPr lang="hu-HU" sz="2400" b="1" dirty="0" err="1" smtClean="0"/>
              <a:t>revitalicáziója</a:t>
            </a:r>
            <a:r>
              <a:rPr lang="hu-HU" sz="2400" b="1" dirty="0" smtClean="0"/>
              <a:t> a </a:t>
            </a:r>
            <a:r>
              <a:rPr lang="hu-HU" sz="2400" b="1" dirty="0" smtClean="0"/>
              <a:t>Dráván</a:t>
            </a:r>
            <a:endParaRPr lang="hu-HU" sz="2400" b="1" dirty="0" smtClean="0"/>
          </a:p>
        </p:txBody>
      </p:sp>
      <p:pic>
        <p:nvPicPr>
          <p:cNvPr id="9" name="Picture 6" descr="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16" y="2944812"/>
            <a:ext cx="5218112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DSC04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5887" y="2944812"/>
            <a:ext cx="580967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0233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A VGT1  TELJESÍTÉSE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-29716" y="119675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endParaRPr lang="hu-HU" sz="2400" b="1" u="sng" dirty="0" smtClean="0">
              <a:solidFill>
                <a:srgbClr val="0070C0"/>
              </a:solidFill>
            </a:endParaRPr>
          </a:p>
          <a:p>
            <a:pPr marL="0" lvl="2"/>
            <a:endParaRPr lang="hu-HU" sz="2400" b="1" u="sng" dirty="0">
              <a:solidFill>
                <a:srgbClr val="0070C0"/>
              </a:solidFill>
            </a:endParaRPr>
          </a:p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0" y="1289085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400" b="1" dirty="0" smtClean="0">
                <a:solidFill>
                  <a:srgbClr val="0070C0"/>
                </a:solidFill>
              </a:rPr>
              <a:t>DDVIZIG területén megvalósult, jó gyakorlatok</a:t>
            </a:r>
            <a:r>
              <a:rPr lang="hu-HU" sz="2400" b="1" dirty="0" smtClean="0">
                <a:solidFill>
                  <a:srgbClr val="0070C0"/>
                </a:solidFill>
              </a:rPr>
              <a:t>: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sz="2400" b="1" dirty="0" smtClean="0"/>
              <a:t>A </a:t>
            </a:r>
            <a:r>
              <a:rPr lang="hu-HU" sz="2400" b="1" dirty="0" smtClean="0"/>
              <a:t>Cún-Szaporca holtág vízpótlása az Ős-Dráva Program keretében</a:t>
            </a:r>
            <a:endParaRPr lang="hu-H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7909" y="2304748"/>
            <a:ext cx="5486375" cy="44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023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0" y="1484784"/>
            <a:ext cx="9144001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 smtClean="0"/>
          </a:p>
        </p:txBody>
      </p:sp>
      <p:pic>
        <p:nvPicPr>
          <p:cNvPr id="4133" name="Picture 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42" y="1766888"/>
            <a:ext cx="9116596" cy="389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Szövegdoboz 61"/>
          <p:cNvSpPr txBox="1"/>
          <p:nvPr/>
        </p:nvSpPr>
        <p:spPr>
          <a:xfrm>
            <a:off x="102040" y="332656"/>
            <a:ext cx="904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A  VGT </a:t>
            </a:r>
            <a:r>
              <a:rPr lang="hu-HU" b="1" cap="all" dirty="0" smtClean="0">
                <a:solidFill>
                  <a:schemeClr val="bg1"/>
                </a:solidFill>
              </a:rPr>
              <a:t>tervezésének és végrehajtásának és a fejlesztési programoknak az ütemezése összehangolása </a:t>
            </a:r>
            <a:endParaRPr lang="hu-HU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3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 smtClean="0"/>
              <a:t>VGT2  Ütemezés,  projektek  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81" y="1340768"/>
            <a:ext cx="8699519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70C0"/>
                </a:solidFill>
              </a:rPr>
              <a:t>Ütemezés:</a:t>
            </a:r>
          </a:p>
          <a:p>
            <a:endParaRPr lang="hu-HU" sz="2400" b="1" dirty="0" smtClean="0">
              <a:solidFill>
                <a:srgbClr val="0070C0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hu-HU" sz="2400" dirty="0" smtClean="0"/>
              <a:t>2021-ig: konkrét, finanszírozható intézkedések </a:t>
            </a:r>
          </a:p>
          <a:p>
            <a:pPr lvl="2"/>
            <a:endParaRPr lang="hu-HU" sz="2000" dirty="0" smtClean="0"/>
          </a:p>
          <a:p>
            <a:pPr lvl="2"/>
            <a:r>
              <a:rPr lang="hu-HU" sz="2000" dirty="0" smtClean="0"/>
              <a:t> „</a:t>
            </a:r>
            <a:r>
              <a:rPr lang="hu-HU" sz="2000" dirty="0"/>
              <a:t>Visszafogott” finanszírozási </a:t>
            </a:r>
            <a:r>
              <a:rPr lang="hu-HU" sz="2000" dirty="0" smtClean="0"/>
              <a:t>lehetőségek, </a:t>
            </a:r>
            <a:r>
              <a:rPr lang="hu-HU" sz="2000" dirty="0"/>
              <a:t>EU források, 2014 </a:t>
            </a:r>
            <a:r>
              <a:rPr lang="hu-HU" sz="2000" dirty="0" smtClean="0"/>
              <a:t>-2020</a:t>
            </a:r>
            <a:endParaRPr lang="hu-HU" sz="2000" dirty="0"/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 smtClean="0"/>
              <a:t>Projektek </a:t>
            </a:r>
            <a:r>
              <a:rPr lang="hu-HU" sz="2000" dirty="0"/>
              <a:t>(nem közvetlenül egy  HM intézkedés, hanem.. egy térség vízgazdálkodási terve vagy  területfejlesztés, településfejlesztés része… </a:t>
            </a:r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/>
              <a:t>KEHOP  (árvíz és belvízvédelem </a:t>
            </a:r>
            <a:r>
              <a:rPr lang="hu-HU" sz="2000" dirty="0">
                <a:sym typeface="Wingdings" pitchFamily="2" charset="2"/>
              </a:rPr>
              <a:t>  összehangolás!!!</a:t>
            </a:r>
            <a:r>
              <a:rPr lang="hu-HU" sz="2000" dirty="0"/>
              <a:t>)</a:t>
            </a:r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/>
              <a:t>OP-k  (Települések)</a:t>
            </a:r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/>
              <a:t>(Vidékfejlesztési Program) </a:t>
            </a:r>
          </a:p>
          <a:p>
            <a:pPr lvl="1"/>
            <a:endParaRPr lang="hu-HU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hu-HU" sz="2400" dirty="0" smtClean="0"/>
              <a:t>2027-ig: a többi … </a:t>
            </a:r>
            <a:endParaRPr lang="hu-H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9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 smtClean="0"/>
              <a:t>DPSIR   </a:t>
            </a:r>
            <a:r>
              <a:rPr lang="hu-HU" cap="none" dirty="0" smtClean="0">
                <a:solidFill>
                  <a:srgbClr val="FF0000"/>
                </a:solidFill>
              </a:rPr>
              <a:t>D</a:t>
            </a:r>
            <a:r>
              <a:rPr lang="hu-HU" cap="none" dirty="0" smtClean="0"/>
              <a:t>river </a:t>
            </a:r>
            <a:r>
              <a:rPr lang="hu-HU" cap="none" dirty="0" err="1" smtClean="0">
                <a:solidFill>
                  <a:srgbClr val="FF0000"/>
                </a:solidFill>
              </a:rPr>
              <a:t>P</a:t>
            </a:r>
            <a:r>
              <a:rPr lang="hu-HU" cap="none" dirty="0" err="1" smtClean="0"/>
              <a:t>ressure</a:t>
            </a:r>
            <a:r>
              <a:rPr lang="hu-HU" cap="none" dirty="0" smtClean="0"/>
              <a:t> </a:t>
            </a:r>
            <a:r>
              <a:rPr lang="hu-HU" cap="none" dirty="0" smtClean="0">
                <a:solidFill>
                  <a:srgbClr val="FF0000"/>
                </a:solidFill>
              </a:rPr>
              <a:t>S</a:t>
            </a:r>
            <a:r>
              <a:rPr lang="hu-HU" cap="none" dirty="0" smtClean="0"/>
              <a:t>tatus </a:t>
            </a:r>
            <a:r>
              <a:rPr lang="hu-HU" cap="none" dirty="0" err="1" smtClean="0">
                <a:solidFill>
                  <a:srgbClr val="FF0000"/>
                </a:solidFill>
              </a:rPr>
              <a:t>I</a:t>
            </a:r>
            <a:r>
              <a:rPr lang="hu-HU" cap="none" dirty="0" err="1" smtClean="0"/>
              <a:t>mpact</a:t>
            </a:r>
            <a:r>
              <a:rPr lang="hu-HU" cap="none" dirty="0" smtClean="0"/>
              <a:t> </a:t>
            </a:r>
            <a:r>
              <a:rPr lang="hu-HU" cap="none" dirty="0" err="1" smtClean="0">
                <a:solidFill>
                  <a:srgbClr val="FF0000"/>
                </a:solidFill>
              </a:rPr>
              <a:t>R</a:t>
            </a:r>
            <a:r>
              <a:rPr lang="hu-HU" cap="none" dirty="0" err="1" smtClean="0"/>
              <a:t>esponse</a:t>
            </a:r>
            <a:r>
              <a:rPr lang="hu-HU" cap="none" dirty="0" smtClean="0"/>
              <a:t/>
            </a:r>
            <a:br>
              <a:rPr lang="hu-HU" cap="none" dirty="0" smtClean="0"/>
            </a:br>
            <a:r>
              <a:rPr lang="hu-HU" dirty="0"/>
              <a:t>A VGT2  tervezési metodikája </a:t>
            </a:r>
            <a:endParaRPr lang="hu-HU" cap="none" dirty="0"/>
          </a:p>
        </p:txBody>
      </p:sp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788906" y="5501167"/>
            <a:ext cx="757237" cy="744538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975005" y="5727521"/>
            <a:ext cx="370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dirty="0" smtClean="0"/>
              <a:t>D</a:t>
            </a:r>
            <a:endParaRPr lang="hu-HU" sz="2000" dirty="0"/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3128239" y="5206185"/>
            <a:ext cx="832487" cy="7651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3359175" y="5388717"/>
            <a:ext cx="370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dirty="0" smtClean="0"/>
              <a:t>R</a:t>
            </a:r>
            <a:endParaRPr lang="hu-HU" sz="2000" dirty="0"/>
          </a:p>
        </p:txBody>
      </p:sp>
      <p:cxnSp>
        <p:nvCxnSpPr>
          <p:cNvPr id="25" name="Egyenes összekötő nyíllal 24"/>
          <p:cNvCxnSpPr/>
          <p:nvPr/>
        </p:nvCxnSpPr>
        <p:spPr>
          <a:xfrm>
            <a:off x="1082706" y="2636764"/>
            <a:ext cx="21546" cy="2153800"/>
          </a:xfrm>
          <a:prstGeom prst="straightConnector1">
            <a:avLst/>
          </a:prstGeom>
          <a:ln w="60325">
            <a:solidFill>
              <a:srgbClr val="FF0000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1350099" y="3792260"/>
            <a:ext cx="311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70C0"/>
                </a:solidFill>
              </a:rPr>
              <a:t>Intézkedést igénylő  </a:t>
            </a:r>
          </a:p>
          <a:p>
            <a:r>
              <a:rPr lang="hu-HU" b="1" dirty="0">
                <a:solidFill>
                  <a:srgbClr val="0070C0"/>
                </a:solidFill>
              </a:rPr>
              <a:t>t</a:t>
            </a:r>
            <a:r>
              <a:rPr lang="hu-HU" b="1" dirty="0" smtClean="0">
                <a:solidFill>
                  <a:srgbClr val="0070C0"/>
                </a:solidFill>
              </a:rPr>
              <a:t>erhelés/beavatkozás  </a:t>
            </a:r>
            <a:endParaRPr lang="hu-HU" b="1" dirty="0">
              <a:solidFill>
                <a:srgbClr val="0070C0"/>
              </a:solidFill>
            </a:endParaRPr>
          </a:p>
        </p:txBody>
      </p:sp>
      <p:sp>
        <p:nvSpPr>
          <p:cNvPr id="29" name="Oval 18"/>
          <p:cNvSpPr>
            <a:spLocks noChangeArrowheads="1"/>
          </p:cNvSpPr>
          <p:nvPr/>
        </p:nvSpPr>
        <p:spPr bwMode="auto">
          <a:xfrm>
            <a:off x="738623" y="4865547"/>
            <a:ext cx="782637" cy="7723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989431" y="5051651"/>
            <a:ext cx="356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 dirty="0" smtClean="0"/>
              <a:t>P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2868993" y="5873436"/>
            <a:ext cx="505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70C0"/>
                </a:solidFill>
              </a:rPr>
              <a:t>Az intézkedéseket  a terhelések/beavatkozások  </a:t>
            </a:r>
          </a:p>
          <a:p>
            <a:r>
              <a:rPr lang="hu-HU" b="1" dirty="0" smtClean="0">
                <a:solidFill>
                  <a:srgbClr val="0070C0"/>
                </a:solidFill>
              </a:rPr>
              <a:t>alapján  tervezzük </a:t>
            </a:r>
            <a:endParaRPr lang="hu-HU" b="1" dirty="0">
              <a:solidFill>
                <a:srgbClr val="0070C0"/>
              </a:solidFill>
            </a:endParaRPr>
          </a:p>
        </p:txBody>
      </p:sp>
      <p:grpSp>
        <p:nvGrpSpPr>
          <p:cNvPr id="3" name="Csoportba foglalás 51"/>
          <p:cNvGrpSpPr/>
          <p:nvPr/>
        </p:nvGrpSpPr>
        <p:grpSpPr>
          <a:xfrm>
            <a:off x="712934" y="1209076"/>
            <a:ext cx="2562971" cy="1856866"/>
            <a:chOff x="712934" y="1209076"/>
            <a:chExt cx="2562971" cy="1856866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2542462" y="1209076"/>
              <a:ext cx="733443" cy="72390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2000"/>
            </a:p>
          </p:txBody>
        </p:sp>
        <p:grpSp>
          <p:nvGrpSpPr>
            <p:cNvPr id="4" name="Csoportba foglalás 50"/>
            <p:cNvGrpSpPr/>
            <p:nvPr/>
          </p:nvGrpSpPr>
          <p:grpSpPr>
            <a:xfrm>
              <a:off x="712934" y="1404218"/>
              <a:ext cx="2415305" cy="1661724"/>
              <a:chOff x="712934" y="1404218"/>
              <a:chExt cx="2415305" cy="1661724"/>
            </a:xfrm>
          </p:grpSpPr>
          <p:sp>
            <p:nvSpPr>
              <p:cNvPr id="7" name="Oval 18"/>
              <p:cNvSpPr>
                <a:spLocks noChangeArrowheads="1"/>
              </p:cNvSpPr>
              <p:nvPr/>
            </p:nvSpPr>
            <p:spPr bwMode="auto">
              <a:xfrm>
                <a:off x="712934" y="1604273"/>
                <a:ext cx="782637" cy="772319"/>
              </a:xfrm>
              <a:prstGeom prst="ellipse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000"/>
              </a:p>
            </p:txBody>
          </p:sp>
          <p:sp>
            <p:nvSpPr>
              <p:cNvPr id="8" name="Oval 19"/>
              <p:cNvSpPr>
                <a:spLocks noChangeArrowheads="1"/>
              </p:cNvSpPr>
              <p:nvPr/>
            </p:nvSpPr>
            <p:spPr bwMode="auto">
              <a:xfrm>
                <a:off x="2063591" y="2313598"/>
                <a:ext cx="805402" cy="7523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000"/>
              </a:p>
            </p:txBody>
          </p:sp>
          <p:sp>
            <p:nvSpPr>
              <p:cNvPr id="11" name="Text Box 22"/>
              <p:cNvSpPr txBox="1">
                <a:spLocks noChangeArrowheads="1"/>
              </p:cNvSpPr>
              <p:nvPr/>
            </p:nvSpPr>
            <p:spPr bwMode="auto">
              <a:xfrm>
                <a:off x="951848" y="1790377"/>
                <a:ext cx="3561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2000" b="1" dirty="0" smtClean="0"/>
                  <a:t>P</a:t>
                </a:r>
              </a:p>
            </p:txBody>
          </p:sp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2725538" y="1404218"/>
                <a:ext cx="40270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sz="2000" b="1" dirty="0" smtClean="0"/>
                  <a:t>S</a:t>
                </a:r>
                <a:endParaRPr lang="hu-HU" sz="2000" b="1" dirty="0"/>
              </a:p>
            </p:txBody>
          </p:sp>
          <p:sp>
            <p:nvSpPr>
              <p:cNvPr id="13" name="Text Box 24"/>
              <p:cNvSpPr txBox="1">
                <a:spLocks noChangeArrowheads="1"/>
              </p:cNvSpPr>
              <p:nvPr/>
            </p:nvSpPr>
            <p:spPr bwMode="auto">
              <a:xfrm>
                <a:off x="2313995" y="2489715"/>
                <a:ext cx="25519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2000" dirty="0" smtClean="0"/>
                  <a:t>I</a:t>
                </a:r>
                <a:endParaRPr lang="hu-HU" sz="2000" dirty="0"/>
              </a:p>
            </p:txBody>
          </p:sp>
          <p:cxnSp>
            <p:nvCxnSpPr>
              <p:cNvPr id="26" name="Egyenes összekötő nyíllal 25"/>
              <p:cNvCxnSpPr>
                <a:stCxn id="7" idx="6"/>
              </p:cNvCxnSpPr>
              <p:nvPr/>
            </p:nvCxnSpPr>
            <p:spPr>
              <a:xfrm flipV="1">
                <a:off x="1495571" y="1604274"/>
                <a:ext cx="1013289" cy="386159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nyíllal 26"/>
              <p:cNvCxnSpPr/>
              <p:nvPr/>
            </p:nvCxnSpPr>
            <p:spPr>
              <a:xfrm flipH="1">
                <a:off x="2569193" y="1990433"/>
                <a:ext cx="156345" cy="386159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gyenes összekötő nyíllal 38"/>
              <p:cNvCxnSpPr>
                <a:endCxn id="7" idx="5"/>
              </p:cNvCxnSpPr>
              <p:nvPr/>
            </p:nvCxnSpPr>
            <p:spPr>
              <a:xfrm flipH="1" flipV="1">
                <a:off x="1380956" y="2263489"/>
                <a:ext cx="621259" cy="373275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Egyenes összekötő nyíllal 48"/>
          <p:cNvCxnSpPr/>
          <p:nvPr/>
        </p:nvCxnSpPr>
        <p:spPr>
          <a:xfrm>
            <a:off x="1570985" y="5531178"/>
            <a:ext cx="1440160" cy="0"/>
          </a:xfrm>
          <a:prstGeom prst="straightConnector1">
            <a:avLst/>
          </a:prstGeom>
          <a:ln w="60325">
            <a:solidFill>
              <a:srgbClr val="FF0000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788025" y="1804328"/>
            <a:ext cx="3096344" cy="3149014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5795777" y="1484784"/>
            <a:ext cx="1008471" cy="979553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6908524" y="3970776"/>
            <a:ext cx="1018505" cy="1005336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4" name="Oval 20"/>
          <p:cNvSpPr>
            <a:spLocks noChangeArrowheads="1"/>
          </p:cNvSpPr>
          <p:nvPr/>
        </p:nvSpPr>
        <p:spPr bwMode="auto">
          <a:xfrm>
            <a:off x="7196364" y="2265968"/>
            <a:ext cx="1031399" cy="993938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5" name="Oval 21"/>
          <p:cNvSpPr>
            <a:spLocks noChangeArrowheads="1"/>
          </p:cNvSpPr>
          <p:nvPr/>
        </p:nvSpPr>
        <p:spPr bwMode="auto">
          <a:xfrm>
            <a:off x="4884652" y="4109394"/>
            <a:ext cx="1026718" cy="99099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>
            <a:off x="4299340" y="2450126"/>
            <a:ext cx="1098671" cy="1044322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5741016" y="1664565"/>
            <a:ext cx="1063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1600" b="1" dirty="0"/>
              <a:t>Terhelés</a:t>
            </a:r>
          </a:p>
          <a:p>
            <a:pPr algn="ctr"/>
            <a:r>
              <a:rPr lang="hu-HU" sz="1600" b="1" i="1" dirty="0" err="1"/>
              <a:t>Pressure</a:t>
            </a:r>
            <a:endParaRPr lang="hu-HU" sz="1600" b="1" i="1" dirty="0"/>
          </a:p>
        </p:txBody>
      </p:sp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6762337" y="4207840"/>
            <a:ext cx="13108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1600" b="1" dirty="0"/>
              <a:t>Állapot</a:t>
            </a:r>
          </a:p>
          <a:p>
            <a:pPr algn="ctr"/>
            <a:r>
              <a:rPr lang="hu-HU" sz="1600" b="1" i="1" dirty="0" smtClean="0"/>
              <a:t>Status</a:t>
            </a:r>
            <a:endParaRPr lang="hu-HU" sz="1600" b="1" i="1" dirty="0"/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7347109" y="2444162"/>
            <a:ext cx="8467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 smtClean="0"/>
              <a:t>Hatás</a:t>
            </a:r>
            <a:endParaRPr lang="hu-HU" sz="1600" b="1" dirty="0"/>
          </a:p>
          <a:p>
            <a:pPr algn="ctr"/>
            <a:r>
              <a:rPr lang="hu-HU" sz="1600" b="1" i="1" dirty="0" err="1"/>
              <a:t>Impact</a:t>
            </a:r>
            <a:endParaRPr lang="hu-HU" sz="1600" b="1" i="1" dirty="0"/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auto">
          <a:xfrm>
            <a:off x="4781495" y="4272136"/>
            <a:ext cx="1230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1600" b="1" dirty="0"/>
              <a:t>Intézkedés</a:t>
            </a:r>
          </a:p>
          <a:p>
            <a:pPr algn="ctr"/>
            <a:r>
              <a:rPr lang="hu-HU" sz="1600" b="1" i="1" dirty="0" err="1"/>
              <a:t>Respons</a:t>
            </a:r>
            <a:endParaRPr lang="hu-HU" sz="1600" b="1" i="1" dirty="0"/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4340363" y="2689770"/>
            <a:ext cx="10166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/>
              <a:t>Hajtóerő</a:t>
            </a:r>
          </a:p>
          <a:p>
            <a:pPr algn="ctr"/>
            <a:r>
              <a:rPr lang="hu-HU" sz="1600" b="1" i="1" dirty="0"/>
              <a:t>Driver</a:t>
            </a:r>
          </a:p>
        </p:txBody>
      </p:sp>
      <p:cxnSp>
        <p:nvCxnSpPr>
          <p:cNvPr id="43" name="Egyenes összekötő nyíllal 42"/>
          <p:cNvCxnSpPr/>
          <p:nvPr/>
        </p:nvCxnSpPr>
        <p:spPr>
          <a:xfrm>
            <a:off x="7052348" y="1990432"/>
            <a:ext cx="288032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>
            <a:off x="7884369" y="3378835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/>
          <p:cNvCxnSpPr/>
          <p:nvPr/>
        </p:nvCxnSpPr>
        <p:spPr>
          <a:xfrm flipH="1">
            <a:off x="6377122" y="4839526"/>
            <a:ext cx="43204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 flipH="1" flipV="1">
            <a:off x="4781495" y="3760702"/>
            <a:ext cx="2160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V="1">
            <a:off x="5212402" y="2085468"/>
            <a:ext cx="21602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Kép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393" y="2631972"/>
            <a:ext cx="1842351" cy="179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579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4" grpId="0"/>
      <p:bldP spid="28" grpId="0"/>
      <p:bldP spid="29" grpId="0" animBg="1"/>
      <p:bldP spid="30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pPr lvl="1"/>
            <a:r>
              <a:rPr lang="hu-HU" sz="2400" b="1" cap="all" dirty="0">
                <a:solidFill>
                  <a:schemeClr val="bg1"/>
                </a:solidFill>
              </a:rPr>
              <a:t>Intézkedések Programja, 2015-2027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1499" y="123329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hu-HU" sz="2400" dirty="0" smtClean="0"/>
              <a:t>A cél </a:t>
            </a:r>
            <a:r>
              <a:rPr lang="hu-HU" sz="2400" dirty="0"/>
              <a:t>a </a:t>
            </a:r>
            <a:r>
              <a:rPr lang="hu-HU" sz="2400" b="1" dirty="0"/>
              <a:t>6. fejezetben</a:t>
            </a:r>
            <a:r>
              <a:rPr lang="hu-HU" sz="2400" dirty="0"/>
              <a:t> bemutatott </a:t>
            </a:r>
            <a:r>
              <a:rPr lang="hu-HU" sz="2400" b="1" dirty="0"/>
              <a:t>jelentős vízgazdálkodási problémák </a:t>
            </a:r>
            <a:r>
              <a:rPr lang="hu-HU" sz="2400" b="1" dirty="0" smtClean="0"/>
              <a:t>megoldása.</a:t>
            </a:r>
          </a:p>
          <a:p>
            <a:pPr marL="0" lvl="2" algn="just"/>
            <a:endParaRPr lang="hu-HU" sz="2400" dirty="0" smtClean="0"/>
          </a:p>
          <a:p>
            <a:pPr marL="0" lvl="2" algn="just"/>
            <a:r>
              <a:rPr lang="hu-HU" sz="2400" dirty="0" smtClean="0"/>
              <a:t>Nagyobb hangsúlyt </a:t>
            </a:r>
            <a:r>
              <a:rPr lang="hu-HU" sz="2400" dirty="0"/>
              <a:t>kap a </a:t>
            </a:r>
            <a:r>
              <a:rPr lang="hu-HU" sz="2400" b="1" dirty="0"/>
              <a:t>hajtóerők és terhelések (DP), illetve az intézkedések (R) közötti kapcsolat</a:t>
            </a:r>
            <a:r>
              <a:rPr lang="hu-HU" sz="2400" dirty="0"/>
              <a:t> egyértelmű </a:t>
            </a:r>
            <a:r>
              <a:rPr lang="hu-HU" sz="2400" dirty="0" smtClean="0"/>
              <a:t>bemutatása.</a:t>
            </a:r>
          </a:p>
          <a:p>
            <a:pPr marL="0" lvl="2" algn="just"/>
            <a:endParaRPr lang="hu-HU" sz="2400" dirty="0"/>
          </a:p>
          <a:p>
            <a:pPr marL="0" lvl="2" algn="just"/>
            <a:r>
              <a:rPr lang="hu-HU" sz="2400" dirty="0"/>
              <a:t>Az intézkedések tervezése során „a közben lévő” állapotjellemzőknek (S) illetve hatás paramétereknek (I) a nem jó állapotot okozó vagy ahhoz jelentősen hozzájáruló ún. jelentős és fontos terhelések és hatások kiválasztásában, illetve a </a:t>
            </a:r>
            <a:r>
              <a:rPr lang="hu-HU" sz="2400" b="1" dirty="0"/>
              <a:t>célok teljesítését és az intézkedések hatásosságát mérő </a:t>
            </a:r>
            <a:r>
              <a:rPr lang="hu-HU" sz="2400" b="1" u="sng" dirty="0"/>
              <a:t>indikátorok</a:t>
            </a:r>
            <a:r>
              <a:rPr lang="hu-HU" sz="2400" dirty="0"/>
              <a:t> meghatározásában van szerepe </a:t>
            </a:r>
          </a:p>
        </p:txBody>
      </p:sp>
    </p:spTree>
    <p:extLst>
      <p:ext uri="{BB962C8B-B14F-4D97-AF65-F5344CB8AC3E}">
        <p14:creationId xmlns:p14="http://schemas.microsoft.com/office/powerpoint/2010/main" xmlns="" val="10589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A VGT1  TELJESÍTÉSE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-32598" y="1285949"/>
            <a:ext cx="914400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cap="all" dirty="0" smtClean="0"/>
              <a:t>Intézkedési </a:t>
            </a:r>
            <a:r>
              <a:rPr lang="hu-HU" sz="2400" b="1" cap="all" dirty="0"/>
              <a:t>program végrehajtásának értékelése, szabályozási javaslatok </a:t>
            </a:r>
          </a:p>
          <a:p>
            <a:endParaRPr lang="hu-HU" sz="2400" b="1" dirty="0" smtClean="0"/>
          </a:p>
          <a:p>
            <a:r>
              <a:rPr lang="hu-HU" sz="2400" b="1" u="sng" dirty="0" smtClean="0">
                <a:solidFill>
                  <a:srgbClr val="0070C0"/>
                </a:solidFill>
              </a:rPr>
              <a:t>Átfogó intézkedések </a:t>
            </a:r>
            <a:r>
              <a:rPr lang="hu-HU" sz="1600" dirty="0" smtClean="0"/>
              <a:t>Ezekkel a lépésekkel lehet alkalmassá tenni az államigazgatást, önkormányzatokat, az érintett ágazatokat és a lakosságot a VKI újszerű követelményeinek megértésére és az alkalmazkodásra. </a:t>
            </a:r>
          </a:p>
          <a:p>
            <a:pPr marL="0" lvl="3">
              <a:spcAft>
                <a:spcPts val="600"/>
              </a:spcAft>
            </a:pPr>
            <a:r>
              <a:rPr lang="hu-HU" sz="2400" b="1" dirty="0">
                <a:solidFill>
                  <a:srgbClr val="00B0F0"/>
                </a:solidFill>
              </a:rPr>
              <a:t>	</a:t>
            </a:r>
            <a:r>
              <a:rPr lang="hu-HU" sz="2400" b="1" dirty="0" smtClean="0">
                <a:solidFill>
                  <a:srgbClr val="00B0F0"/>
                </a:solidFill>
              </a:rPr>
              <a:t>Jogalkotási </a:t>
            </a:r>
            <a:r>
              <a:rPr lang="hu-HU" sz="2400" b="1" dirty="0">
                <a:solidFill>
                  <a:srgbClr val="00B0F0"/>
                </a:solidFill>
              </a:rPr>
              <a:t>és egyéb végrehajtási feladatok</a:t>
            </a:r>
          </a:p>
          <a:p>
            <a:pPr>
              <a:spcAft>
                <a:spcPts val="600"/>
              </a:spcAft>
            </a:pPr>
            <a:r>
              <a:rPr lang="hu-HU" sz="2400" b="1" dirty="0" smtClean="0">
                <a:solidFill>
                  <a:srgbClr val="00B0F0"/>
                </a:solidFill>
              </a:rPr>
              <a:t>	Igazgatási </a:t>
            </a:r>
            <a:r>
              <a:rPr lang="hu-HU" sz="2400" b="1" dirty="0">
                <a:solidFill>
                  <a:srgbClr val="00B0F0"/>
                </a:solidFill>
              </a:rPr>
              <a:t>eszközök fejlesztése</a:t>
            </a:r>
            <a:r>
              <a:rPr lang="hu-HU" sz="2400" b="1" dirty="0" smtClean="0">
                <a:solidFill>
                  <a:srgbClr val="00B0F0"/>
                </a:solidFill>
              </a:rPr>
              <a:t> </a:t>
            </a:r>
            <a:endParaRPr lang="hu-HU" sz="2400" b="1" dirty="0">
              <a:solidFill>
                <a:srgbClr val="00B0F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400" b="1" cap="all" dirty="0" smtClean="0">
                <a:solidFill>
                  <a:srgbClr val="00B0F0"/>
                </a:solidFill>
              </a:rPr>
              <a:t>	</a:t>
            </a:r>
            <a:r>
              <a:rPr lang="hu-HU" sz="2400" b="1" dirty="0">
                <a:solidFill>
                  <a:srgbClr val="00B0F0"/>
                </a:solidFill>
              </a:rPr>
              <a:t>Hatósági és igazgatási munka erősítése</a:t>
            </a:r>
          </a:p>
          <a:p>
            <a:pPr>
              <a:spcAft>
                <a:spcPts val="600"/>
              </a:spcAft>
            </a:pPr>
            <a:r>
              <a:rPr lang="hu-HU" sz="2400" b="1" cap="all" dirty="0" smtClean="0">
                <a:solidFill>
                  <a:srgbClr val="00B0F0"/>
                </a:solidFill>
              </a:rPr>
              <a:t>	</a:t>
            </a:r>
            <a:r>
              <a:rPr lang="hu-HU" sz="2400" b="1" dirty="0">
                <a:solidFill>
                  <a:srgbClr val="00B0F0"/>
                </a:solidFill>
              </a:rPr>
              <a:t>Monitoring hálózat és eszközök fejlesztése</a:t>
            </a:r>
          </a:p>
          <a:p>
            <a:pPr>
              <a:spcAft>
                <a:spcPts val="600"/>
              </a:spcAft>
            </a:pPr>
            <a:r>
              <a:rPr lang="hu-HU" sz="2400" b="1" cap="all" dirty="0" smtClean="0">
                <a:solidFill>
                  <a:srgbClr val="00B0F0"/>
                </a:solidFill>
              </a:rPr>
              <a:t>	</a:t>
            </a:r>
            <a:r>
              <a:rPr lang="hu-HU" sz="2400" b="1" dirty="0">
                <a:solidFill>
                  <a:srgbClr val="00B0F0"/>
                </a:solidFill>
              </a:rPr>
              <a:t>Az informatikai rendszerek fejlesztése </a:t>
            </a:r>
          </a:p>
          <a:p>
            <a:pPr>
              <a:spcAft>
                <a:spcPts val="600"/>
              </a:spcAft>
            </a:pPr>
            <a:r>
              <a:rPr lang="hu-HU" sz="2400" b="1" cap="all" dirty="0" smtClean="0">
                <a:solidFill>
                  <a:srgbClr val="00B0F0"/>
                </a:solidFill>
              </a:rPr>
              <a:t>	</a:t>
            </a:r>
            <a:r>
              <a:rPr lang="hu-HU" sz="2400" b="1" dirty="0">
                <a:solidFill>
                  <a:srgbClr val="00B0F0"/>
                </a:solidFill>
              </a:rPr>
              <a:t>Kutatás, fejlesztés</a:t>
            </a:r>
          </a:p>
          <a:p>
            <a:pPr>
              <a:spcAft>
                <a:spcPts val="600"/>
              </a:spcAft>
            </a:pPr>
            <a:r>
              <a:rPr lang="hu-HU" sz="2400" b="1" cap="all" dirty="0" smtClean="0">
                <a:solidFill>
                  <a:srgbClr val="00B0F0"/>
                </a:solidFill>
              </a:rPr>
              <a:t>	</a:t>
            </a:r>
            <a:r>
              <a:rPr lang="hu-HU" sz="2400" b="1" dirty="0">
                <a:solidFill>
                  <a:srgbClr val="00B0F0"/>
                </a:solidFill>
              </a:rPr>
              <a:t>Képességfejlesztés, szemléletformálás</a:t>
            </a:r>
          </a:p>
          <a:p>
            <a:pPr lvl="0"/>
            <a:endParaRPr lang="hu-HU" b="1" cap="all" dirty="0" smtClean="0"/>
          </a:p>
          <a:p>
            <a:pPr lvl="0"/>
            <a:endParaRPr lang="hu-HU" b="1" cap="all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zöveg helye 2"/>
          <p:cNvSpPr>
            <a:spLocks noGrp="1"/>
          </p:cNvSpPr>
          <p:nvPr>
            <p:ph type="body" sz="half" idx="4294967295"/>
          </p:nvPr>
        </p:nvSpPr>
        <p:spPr>
          <a:xfrm>
            <a:off x="457200" y="2205038"/>
            <a:ext cx="3008313" cy="4475162"/>
          </a:xfrm>
        </p:spPr>
        <p:txBody>
          <a:bodyPr/>
          <a:lstStyle/>
          <a:p>
            <a:pPr marL="285750" indent="-285750" eaLnBrk="1" hangingPunct="1">
              <a:lnSpc>
                <a:spcPct val="90000"/>
              </a:lnSpc>
            </a:pPr>
            <a:r>
              <a:rPr lang="hu-HU" sz="20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Hajtóerők azonosítása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VGT2 1. fejezet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endParaRPr lang="hu-HU" sz="2000" smtClean="0">
              <a:latin typeface="Arial" charset="0"/>
              <a:cs typeface="Arial" charset="0"/>
            </a:endParaRPr>
          </a:p>
          <a:p>
            <a:pPr marL="285750" indent="-285750" eaLnBrk="1" hangingPunct="1">
              <a:lnSpc>
                <a:spcPct val="90000"/>
              </a:lnSpc>
            </a:pPr>
            <a:r>
              <a:rPr lang="hu-HU" sz="20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Terhelések számbavétele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VGT2 3. fejezete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endParaRPr lang="hu-HU" sz="2000" i="1" smtClean="0">
              <a:latin typeface="Arial" charset="0"/>
              <a:cs typeface="Arial" charset="0"/>
            </a:endParaRPr>
          </a:p>
          <a:p>
            <a:pPr marL="285750" indent="-285750" eaLnBrk="1" hangingPunct="1">
              <a:lnSpc>
                <a:spcPct val="90000"/>
              </a:lnSpc>
            </a:pPr>
            <a:r>
              <a:rPr lang="hu-HU" sz="20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Állapot (indikátorok) értékelése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VGT2 6. fejezete</a:t>
            </a:r>
          </a:p>
          <a:p>
            <a:pPr marL="457200" lvl="1" indent="0" eaLnBrk="1" hangingPunct="1">
              <a:lnSpc>
                <a:spcPct val="90000"/>
              </a:lnSpc>
            </a:pPr>
            <a:endParaRPr lang="hu-HU" sz="1800" b="1" smtClean="0">
              <a:solidFill>
                <a:srgbClr val="404040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lnSpc>
                <a:spcPct val="90000"/>
              </a:lnSpc>
            </a:pPr>
            <a:r>
              <a:rPr lang="hu-HU" sz="20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Hatások elemzése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VGT2 3. fejezete</a:t>
            </a:r>
            <a:endParaRPr lang="hu-HU" sz="1800" smtClean="0">
              <a:latin typeface="Arial" charset="0"/>
              <a:cs typeface="Arial" charset="0"/>
            </a:endParaRPr>
          </a:p>
        </p:txBody>
      </p:sp>
      <p:sp>
        <p:nvSpPr>
          <p:cNvPr id="8195" name="Cím 3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8445500" cy="8636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cap="none" smtClean="0">
                <a:latin typeface="Arial" charset="0"/>
                <a:cs typeface="Arial" charset="0"/>
              </a:rPr>
              <a:t>DPSIR MODELL ALKALMAZÁSA AZ INTÉZKEDÉSEK TERVEZÉSÉHEZ</a:t>
            </a:r>
          </a:p>
        </p:txBody>
      </p:sp>
      <p:pic>
        <p:nvPicPr>
          <p:cNvPr id="8196" name="Tartalom helye 6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781425" y="2492375"/>
            <a:ext cx="5111750" cy="4014788"/>
          </a:xfrm>
        </p:spPr>
      </p:pic>
      <p:sp>
        <p:nvSpPr>
          <p:cNvPr id="8197" name="Szöveg helye 2"/>
          <p:cNvSpPr>
            <a:spLocks/>
          </p:cNvSpPr>
          <p:nvPr/>
        </p:nvSpPr>
        <p:spPr bwMode="auto">
          <a:xfrm>
            <a:off x="447675" y="1412875"/>
            <a:ext cx="84455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 defTabSz="914400">
              <a:lnSpc>
                <a:spcPct val="90000"/>
              </a:lnSpc>
              <a:buFont typeface="Arial" charset="0"/>
              <a:buNone/>
            </a:pPr>
            <a:r>
              <a:rPr lang="hu-HU" sz="2400" b="1"/>
              <a:t>Az intézkedési program elemei ugyanazok, de a hangsúlyok változtak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788024" y="1412776"/>
            <a:ext cx="4104456" cy="5184576"/>
          </a:xfrm>
        </p:spPr>
        <p:txBody>
          <a:bodyPr>
            <a:noAutofit/>
          </a:bodyPr>
          <a:lstStyle/>
          <a:p>
            <a:r>
              <a:rPr lang="hu-HU" sz="2000" dirty="0"/>
              <a:t>Közvetlen kapcsolatot teremt a szennyezőanyag bevezetéséből származó terhelés és annak vízminőségi, ökológiai hatása között, </a:t>
            </a:r>
            <a:r>
              <a:rPr lang="hu-HU" sz="2000" b="1" dirty="0"/>
              <a:t>a terhelések hatáselemzésén alapuló DPSIR metodika </a:t>
            </a:r>
            <a:r>
              <a:rPr lang="hu-HU" sz="2000" b="1" dirty="0" smtClean="0"/>
              <a:t>kulcseleme: </a:t>
            </a:r>
          </a:p>
          <a:p>
            <a:r>
              <a:rPr lang="hu-HU" sz="1800" dirty="0" smtClean="0"/>
              <a:t>TERHELÉSEK (pontszerű szennyvíz, diffúz)</a:t>
            </a:r>
          </a:p>
          <a:p>
            <a:r>
              <a:rPr lang="hu-HU" sz="1800" dirty="0" smtClean="0"/>
              <a:t>→ Koncentráció növekedés a befogadó víztestben (HATÁS)</a:t>
            </a:r>
          </a:p>
          <a:p>
            <a:pPr lvl="1"/>
            <a:r>
              <a:rPr lang="hu-HU" sz="1800" dirty="0" smtClean="0"/>
              <a:t>→ víztest fizikai-kémiai ÁLLAPOTA</a:t>
            </a:r>
          </a:p>
          <a:p>
            <a:pPr lvl="2"/>
            <a:r>
              <a:rPr lang="hu-HU" sz="1800" dirty="0" smtClean="0"/>
              <a:t>→ víztest ökológiai ÁLLAPOTA</a:t>
            </a:r>
          </a:p>
          <a:p>
            <a:pPr lvl="3"/>
            <a:r>
              <a:rPr lang="hu-HU" sz="1800" b="1" dirty="0" smtClean="0">
                <a:solidFill>
                  <a:srgbClr val="FF0000"/>
                </a:solidFill>
              </a:rPr>
              <a:t>→ terhelés csökkentési INTÉZKEDÉS</a:t>
            </a:r>
          </a:p>
          <a:p>
            <a:endParaRPr lang="hu-HU" sz="18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004331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INTÉZKEDÉSEK Kapcsolódása a ”DPSIR” metodikához VÍZMINŐSÉG VISZONYLATBAN</a:t>
            </a:r>
            <a:endParaRPr lang="hu-HU" dirty="0"/>
          </a:p>
        </p:txBody>
      </p:sp>
      <p:pic>
        <p:nvPicPr>
          <p:cNvPr id="2050" name="Picture 2" descr="dpsir_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52" y="1551683"/>
            <a:ext cx="4009908" cy="31453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321512" y="4941168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>
                <a:solidFill>
                  <a:schemeClr val="tx2"/>
                </a:solidFill>
              </a:rPr>
              <a:t>A tervezés a hajtóerő </a:t>
            </a:r>
            <a:r>
              <a:rPr lang="hu-HU" dirty="0">
                <a:solidFill>
                  <a:schemeClr val="tx2"/>
                </a:solidFill>
              </a:rPr>
              <a:t>(Driver), a terhelés (</a:t>
            </a:r>
            <a:r>
              <a:rPr lang="hu-HU" dirty="0" err="1">
                <a:solidFill>
                  <a:schemeClr val="tx2"/>
                </a:solidFill>
              </a:rPr>
              <a:t>Pressure</a:t>
            </a:r>
            <a:r>
              <a:rPr lang="hu-HU" dirty="0">
                <a:solidFill>
                  <a:schemeClr val="tx2"/>
                </a:solidFill>
              </a:rPr>
              <a:t>), az állapot (Status), a hatás (</a:t>
            </a:r>
            <a:r>
              <a:rPr lang="hu-HU" dirty="0" err="1">
                <a:solidFill>
                  <a:schemeClr val="tx2"/>
                </a:solidFill>
              </a:rPr>
              <a:t>Impact</a:t>
            </a:r>
            <a:r>
              <a:rPr lang="hu-HU" dirty="0">
                <a:solidFill>
                  <a:schemeClr val="tx2"/>
                </a:solidFill>
              </a:rPr>
              <a:t>) értékelése alapján jut el az intézkedésig (</a:t>
            </a:r>
            <a:r>
              <a:rPr lang="hu-HU" dirty="0" err="1">
                <a:solidFill>
                  <a:schemeClr val="tx2"/>
                </a:solidFill>
              </a:rPr>
              <a:t>Response</a:t>
            </a:r>
            <a:r>
              <a:rPr lang="hu-HU" dirty="0">
                <a:solidFill>
                  <a:schemeClr val="tx2"/>
                </a:solidFill>
              </a:rPr>
              <a:t>).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51520" y="1412776"/>
            <a:ext cx="4297151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zöveg helye 2"/>
          <p:cNvSpPr>
            <a:spLocks noGrp="1"/>
          </p:cNvSpPr>
          <p:nvPr>
            <p:ph type="body" sz="half" idx="4294967295"/>
          </p:nvPr>
        </p:nvSpPr>
        <p:spPr>
          <a:xfrm>
            <a:off x="284163" y="3949700"/>
            <a:ext cx="8609012" cy="2432050"/>
          </a:xfrm>
        </p:spPr>
        <p:txBody>
          <a:bodyPr/>
          <a:lstStyle/>
          <a:p>
            <a:pPr marL="285750" indent="-285750" eaLnBrk="1" hangingPunct="1">
              <a:lnSpc>
                <a:spcPct val="90000"/>
              </a:lnSpc>
              <a:spcBef>
                <a:spcPct val="0"/>
              </a:spcBef>
            </a:pPr>
            <a:r>
              <a:rPr lang="hu-HU" sz="2000" b="1" smtClean="0">
                <a:latin typeface="Arial" charset="0"/>
                <a:cs typeface="Arial" charset="0"/>
              </a:rPr>
              <a:t>Állapot javító 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hu-HU" sz="2000" smtClean="0">
                <a:latin typeface="Arial" charset="0"/>
                <a:cs typeface="Arial" charset="0"/>
              </a:rPr>
              <a:t>- rehabilitáció, revitalizáció, kármentesítés 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0"/>
              </a:spcBef>
            </a:pPr>
            <a:r>
              <a:rPr lang="hu-HU" sz="2000" b="1" smtClean="0">
                <a:latin typeface="Arial" charset="0"/>
                <a:cs typeface="Arial" charset="0"/>
              </a:rPr>
              <a:t>Hatás mérséklő 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hu-HU" sz="2000" smtClean="0">
                <a:latin typeface="Arial" charset="0"/>
                <a:cs typeface="Arial" charset="0"/>
              </a:rPr>
              <a:t>vízvédelmi sáv, vízpótlás, hallépcső,…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0"/>
              </a:spcBef>
              <a:buFontTx/>
              <a:buChar char="-"/>
            </a:pPr>
            <a:endParaRPr lang="hu-HU" sz="2000" smtClean="0">
              <a:latin typeface="Arial" charset="0"/>
              <a:cs typeface="Arial" charset="0"/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sz="2000" smtClean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hu-HU" sz="2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Új módszereket alkalmaztunk az állapotot rontó terhelések azonosítására és a hatások pontosítására, így kevesebb intézkedéssel hatékonyabban lehet javítani a víztestek állapotát.</a:t>
            </a:r>
            <a:endParaRPr lang="hu-HU" sz="2000" b="1" smtClean="0">
              <a:latin typeface="Arial" charset="0"/>
              <a:cs typeface="Arial" charset="0"/>
            </a:endParaRPr>
          </a:p>
        </p:txBody>
      </p:sp>
      <p:sp>
        <p:nvSpPr>
          <p:cNvPr id="9219" name="Cím 3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hu-HU" b="0" cap="none" smtClean="0">
                <a:latin typeface="Arial" charset="0"/>
                <a:cs typeface="Arial" charset="0"/>
              </a:rPr>
              <a:t/>
            </a:r>
            <a:br>
              <a:rPr lang="hu-HU" b="0" cap="none" smtClean="0">
                <a:latin typeface="Arial" charset="0"/>
                <a:cs typeface="Arial" charset="0"/>
              </a:rPr>
            </a:br>
            <a:r>
              <a:rPr lang="hu-HU" cap="none" smtClean="0">
                <a:latin typeface="Arial" charset="0"/>
                <a:cs typeface="Arial" charset="0"/>
              </a:rPr>
              <a:t>Intézkedések DPSIR besorolása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1435100"/>
            <a:ext cx="32083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Szöveg helye 2"/>
          <p:cNvSpPr>
            <a:spLocks/>
          </p:cNvSpPr>
          <p:nvPr/>
        </p:nvSpPr>
        <p:spPr bwMode="auto">
          <a:xfrm>
            <a:off x="3492500" y="1435100"/>
            <a:ext cx="51943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914400"/>
            <a:r>
              <a:rPr lang="hu-HU" b="1"/>
              <a:t>Igény kezelő (hajtóerő)</a:t>
            </a:r>
            <a:r>
              <a:rPr lang="hu-HU"/>
              <a:t> </a:t>
            </a:r>
          </a:p>
          <a:p>
            <a:pPr lvl="1" defTabSz="914400">
              <a:buFont typeface="Arial" charset="0"/>
              <a:buChar char="–"/>
            </a:pPr>
            <a:r>
              <a:rPr lang="hu-HU" b="1"/>
              <a:t> </a:t>
            </a:r>
            <a:r>
              <a:rPr lang="hu-HU"/>
              <a:t>ösztönző árpolitika, környezeti nevelés, víztakarékos berendezés</a:t>
            </a:r>
            <a:r>
              <a:rPr lang="hu-HU" b="1"/>
              <a:t> </a:t>
            </a:r>
            <a:r>
              <a:rPr lang="hu-HU"/>
              <a:t>szabvány</a:t>
            </a:r>
          </a:p>
          <a:p>
            <a:pPr marL="285750" indent="-285750" defTabSz="914400"/>
            <a:r>
              <a:rPr lang="hu-HU" b="1"/>
              <a:t>Terhelés csökkentő</a:t>
            </a:r>
            <a:r>
              <a:rPr lang="hu-HU"/>
              <a:t> </a:t>
            </a:r>
          </a:p>
          <a:p>
            <a:pPr lvl="1" defTabSz="914400">
              <a:buFont typeface="Arial" charset="0"/>
              <a:buNone/>
            </a:pPr>
            <a:r>
              <a:rPr lang="hu-HU"/>
              <a:t>- trágyatároló építése, határérték alapján korlátozás, vízvisszatartás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Programja, 2015-2027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1268760"/>
            <a:ext cx="91059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Az intézkedések 3 csoportba sorolhatók</a:t>
            </a:r>
            <a:r>
              <a:rPr lang="hu-HU" sz="2400" dirty="0" smtClean="0"/>
              <a:t>:</a:t>
            </a:r>
          </a:p>
          <a:p>
            <a:endParaRPr lang="hu-HU" b="1" dirty="0" smtClean="0"/>
          </a:p>
          <a:p>
            <a:r>
              <a:rPr lang="hu-HU" b="1" dirty="0" smtClean="0"/>
              <a:t>Kötelező alapintézkedések</a:t>
            </a:r>
          </a:p>
          <a:p>
            <a:r>
              <a:rPr lang="hu-HU" b="1" dirty="0" smtClean="0"/>
              <a:t>További alapintézkedések</a:t>
            </a:r>
          </a:p>
          <a:p>
            <a:r>
              <a:rPr lang="hu-HU" b="1" dirty="0"/>
              <a:t>Kiegészítő </a:t>
            </a:r>
            <a:r>
              <a:rPr lang="hu-HU" b="1" dirty="0" smtClean="0"/>
              <a:t>intézkedések</a:t>
            </a:r>
          </a:p>
          <a:p>
            <a:r>
              <a:rPr lang="hu-HU" b="1" dirty="0" smtClean="0"/>
              <a:t>	Intézkedési elemek - </a:t>
            </a:r>
            <a:r>
              <a:rPr lang="hu-HU" dirty="0"/>
              <a:t>konkrét „akciókat” </a:t>
            </a:r>
            <a:r>
              <a:rPr lang="hu-HU" dirty="0" smtClean="0"/>
              <a:t>jelentik</a:t>
            </a:r>
          </a:p>
          <a:p>
            <a:endParaRPr lang="hu-HU" dirty="0"/>
          </a:p>
          <a:p>
            <a:pPr algn="just"/>
            <a:r>
              <a:rPr lang="hu-HU" dirty="0" smtClean="0"/>
              <a:t>Az EU </a:t>
            </a:r>
            <a:r>
              <a:rPr lang="hu-HU" b="1" dirty="0"/>
              <a:t>útmutató mind a terhelésekre, mind az intézkedésekre, kötelezően alkalmazandó típusokat</a:t>
            </a:r>
            <a:r>
              <a:rPr lang="hu-HU" dirty="0"/>
              <a:t> határoz </a:t>
            </a:r>
            <a:r>
              <a:rPr lang="hu-HU" dirty="0" smtClean="0"/>
              <a:t>meg.</a:t>
            </a:r>
          </a:p>
          <a:p>
            <a:endParaRPr lang="hu-HU" b="1" dirty="0" smtClean="0"/>
          </a:p>
          <a:p>
            <a:r>
              <a:rPr lang="hu-HU" b="1" dirty="0" smtClean="0"/>
              <a:t>A </a:t>
            </a:r>
            <a:r>
              <a:rPr lang="hu-HU" b="1" dirty="0"/>
              <a:t>VGT1-hez képest a módszertanban megjelenő </a:t>
            </a:r>
            <a:r>
              <a:rPr lang="hu-HU" b="1" dirty="0" smtClean="0"/>
              <a:t>különbségek:</a:t>
            </a:r>
          </a:p>
          <a:p>
            <a:r>
              <a:rPr lang="hu-HU" dirty="0"/>
              <a:t>Az alkalmazható intézkedések rendszerének összeállítása a terhelés típusok és az intézkedési csomagok megszabta keretek között </a:t>
            </a:r>
          </a:p>
          <a:p>
            <a:endParaRPr lang="hu-HU" dirty="0" smtClean="0"/>
          </a:p>
          <a:p>
            <a:r>
              <a:rPr lang="hu-HU" dirty="0" smtClean="0"/>
              <a:t>Releváns </a:t>
            </a:r>
            <a:r>
              <a:rPr lang="hu-HU" b="1" dirty="0"/>
              <a:t>indikátorok</a:t>
            </a:r>
            <a:r>
              <a:rPr lang="hu-HU" dirty="0"/>
              <a:t> kiválasztása terhelés típusok és intézkedési csomagok szintjén </a:t>
            </a:r>
          </a:p>
          <a:p>
            <a:endParaRPr lang="hu-HU" dirty="0" smtClean="0"/>
          </a:p>
          <a:p>
            <a:pPr algn="just"/>
            <a:r>
              <a:rPr lang="hu-HU" dirty="0" smtClean="0"/>
              <a:t>Egyes </a:t>
            </a:r>
            <a:r>
              <a:rPr lang="hu-HU" dirty="0"/>
              <a:t>intézkedések alkalmazásának, ütemezésének és a környezeti célkitűzéseknek (mentességeknek) a meghatározása a választott indikátorokkal összhangban </a:t>
            </a:r>
            <a:endParaRPr lang="hu-HU" dirty="0" smtClean="0"/>
          </a:p>
          <a:p>
            <a:pPr algn="just"/>
            <a:r>
              <a:rPr lang="hu-HU" b="1" dirty="0" smtClean="0"/>
              <a:t>Az </a:t>
            </a:r>
            <a:r>
              <a:rPr lang="hu-HU" b="1" dirty="0"/>
              <a:t>indikátorok jelenlegi és célértékei egyben a jó állapot megvalósításnak ütemezését is jelzik</a:t>
            </a:r>
            <a:r>
              <a:rPr lang="hu-HU" dirty="0"/>
              <a:t>. </a:t>
            </a:r>
          </a:p>
          <a:p>
            <a:r>
              <a:rPr lang="hu-HU" dirty="0" smtClean="0"/>
              <a:t> 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7023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7504" y="1412776"/>
            <a:ext cx="885698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/>
              <a:t>711 ismert kommunális szennyvízbevezetés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/>
              <a:t>Jelentős terhelés: 314/2005 </a:t>
            </a:r>
            <a:r>
              <a:rPr lang="hu-HU" sz="2000" b="1" dirty="0" err="1" smtClean="0"/>
              <a:t>korm.rend</a:t>
            </a:r>
            <a:r>
              <a:rPr lang="hu-HU" sz="2000" b="1" dirty="0" smtClean="0"/>
              <a:t>., IPPC, ICPDR  (méretküszöb) </a:t>
            </a:r>
          </a:p>
          <a:p>
            <a:pPr lvl="1">
              <a:spcAft>
                <a:spcPts val="600"/>
              </a:spcAft>
            </a:pPr>
            <a:r>
              <a:rPr lang="hu-HU" sz="2000" b="1" dirty="0" smtClean="0"/>
              <a:t>→ </a:t>
            </a:r>
            <a:r>
              <a:rPr lang="hu-H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intézkedés szempontjából a hatás a mértékadó!</a:t>
            </a:r>
            <a:endParaRPr lang="hu-H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/>
              <a:t>Jelentős hatás</a:t>
            </a:r>
            <a:r>
              <a:rPr lang="hu-HU" sz="2000" b="1" dirty="0"/>
              <a:t>: ha a jó állapot </a:t>
            </a:r>
            <a:r>
              <a:rPr lang="hu-HU" sz="2000" b="1" dirty="0" smtClean="0"/>
              <a:t>(célkitűzés) </a:t>
            </a:r>
            <a:r>
              <a:rPr lang="hu-HU" sz="2000" b="1" dirty="0"/>
              <a:t>elérését </a:t>
            </a:r>
            <a:r>
              <a:rPr lang="hu-HU" sz="2000" b="1" dirty="0" smtClean="0"/>
              <a:t>a terhelés önmagában akadályozza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/>
              <a:t>Kritériumok:</a:t>
            </a:r>
            <a:endParaRPr lang="hu-HU" sz="2000" b="1" dirty="0"/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b="1" dirty="0" smtClean="0"/>
              <a:t>Vízminőségi modellből számított </a:t>
            </a:r>
            <a:r>
              <a:rPr lang="hu-HU" b="1" dirty="0" err="1" smtClean="0"/>
              <a:t>dC</a:t>
            </a:r>
            <a:r>
              <a:rPr lang="hu-HU" b="1" dirty="0" smtClean="0"/>
              <a:t> növekmény  &gt; (</a:t>
            </a:r>
            <a:r>
              <a:rPr lang="hu-HU" b="1" dirty="0" err="1" smtClean="0"/>
              <a:t>C</a:t>
            </a:r>
            <a:r>
              <a:rPr lang="hu-HU" b="1" baseline="-25000" dirty="0" err="1" smtClean="0"/>
              <a:t>jó</a:t>
            </a:r>
            <a:r>
              <a:rPr lang="hu-HU" b="1" dirty="0" smtClean="0"/>
              <a:t> – </a:t>
            </a:r>
            <a:r>
              <a:rPr lang="hu-HU" b="1" dirty="0" err="1" smtClean="0"/>
              <a:t>C</a:t>
            </a:r>
            <a:r>
              <a:rPr lang="hu-HU" b="1" baseline="-25000" dirty="0" err="1" smtClean="0"/>
              <a:t>ref</a:t>
            </a:r>
            <a:r>
              <a:rPr lang="hu-HU" b="1" dirty="0" smtClean="0"/>
              <a:t>) 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b="1" dirty="0" smtClean="0"/>
              <a:t>Állapotértékelés visszaigazolja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b="1" dirty="0" smtClean="0"/>
              <a:t>Hígulási arányra megállapított küszöbérték (&lt;10-szeres, &lt; 100-szoros)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/>
              <a:t>176 db. jelentős kommunális szennyvíztisztító telep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/>
              <a:t>Fontos terhelések: önmagukban nem, de más terheléssel együtt (diffúz, </a:t>
            </a:r>
            <a:r>
              <a:rPr lang="hu-HU" sz="2000" b="1" dirty="0" err="1" smtClean="0"/>
              <a:t>felvíz</a:t>
            </a:r>
            <a:r>
              <a:rPr lang="hu-HU" sz="2000" b="1" dirty="0" smtClean="0"/>
              <a:t>, másik pontszerű) már akadályozzák a célkitűzést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u-HU" sz="2000" b="1" dirty="0" smtClean="0"/>
              <a:t>További 262 db. </a:t>
            </a:r>
            <a:r>
              <a:rPr lang="hu-HU" sz="2000" b="1" dirty="0"/>
              <a:t>k</a:t>
            </a:r>
            <a:r>
              <a:rPr lang="hu-HU" sz="2000" b="1" dirty="0" smtClean="0"/>
              <a:t>ommunális szennyvíztisztító telep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940435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Terhelések és hatások: pontszerű szennyvízbevezetések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52693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12887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Intézkedések tervezése: Szennyvízbevezetésből származó terhelés csökkentése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79512" y="1333027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u-HU" b="1" dirty="0" smtClean="0"/>
              <a:t>Csak </a:t>
            </a:r>
            <a:r>
              <a:rPr lang="hu-HU" b="1" dirty="0"/>
              <a:t>a jelentős </a:t>
            </a:r>
            <a:r>
              <a:rPr lang="hu-HU" b="1" dirty="0" smtClean="0"/>
              <a:t>(és fontos</a:t>
            </a:r>
            <a:r>
              <a:rPr lang="hu-HU" b="1" dirty="0"/>
              <a:t>) </a:t>
            </a:r>
            <a:r>
              <a:rPr lang="hu-HU" b="1" dirty="0" smtClean="0"/>
              <a:t>terhelésekre kell intézkedést tervezni!</a:t>
            </a:r>
            <a:r>
              <a:rPr lang="hu-HU" b="1" i="1" dirty="0" smtClean="0"/>
              <a:t> </a:t>
            </a:r>
            <a:r>
              <a:rPr lang="hu-HU" b="1" i="1" dirty="0"/>
              <a:t>772 db. kommunális szennyvízbevezetésből 176 db-ot találtunk jelentősnek (további 262 fontos).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u-HU" b="1" dirty="0" smtClean="0"/>
              <a:t>Hatásfok javítása </a:t>
            </a:r>
            <a:r>
              <a:rPr lang="hu-HU" b="1" dirty="0"/>
              <a:t>(rekonstrukció), utótisztítás, más befogadó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u-HU" b="1" dirty="0"/>
              <a:t>Szabályozás: egyedi határérték, terhelhetőség </a:t>
            </a:r>
            <a:r>
              <a:rPr lang="hu-HU" b="1" dirty="0" smtClean="0"/>
              <a:t>vizsgálat </a:t>
            </a:r>
            <a:r>
              <a:rPr lang="hu-HU" b="1" i="1" dirty="0" smtClean="0"/>
              <a:t>→ útmutatás a hatóságoknak, tervezőknek</a:t>
            </a:r>
            <a:endParaRPr lang="hu-HU" b="1" i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u-HU" b="1" dirty="0" smtClean="0"/>
              <a:t>Szennyvíz </a:t>
            </a:r>
            <a:r>
              <a:rPr lang="hu-HU" b="1" dirty="0"/>
              <a:t>program befejezését célzó agglomeráció bővítések (csatornázás, tisztítótelepi kapacitás növelése + új telepek) terhelés növekedéshez </a:t>
            </a:r>
            <a:r>
              <a:rPr lang="hu-HU" b="1" dirty="0" smtClean="0"/>
              <a:t>vezet(</a:t>
            </a:r>
            <a:r>
              <a:rPr lang="hu-HU" b="1" dirty="0" err="1" smtClean="0"/>
              <a:t>het</a:t>
            </a:r>
            <a:r>
              <a:rPr lang="hu-HU" b="1" dirty="0" smtClean="0"/>
              <a:t>)</a:t>
            </a:r>
            <a:r>
              <a:rPr lang="hu-HU" b="1" dirty="0" err="1" smtClean="0"/>
              <a:t>nek</a:t>
            </a:r>
            <a:endParaRPr lang="hu-HU" b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u-HU" b="1" dirty="0" smtClean="0"/>
              <a:t>KEOP és regionális OP-k (2012-2015), </a:t>
            </a:r>
            <a:r>
              <a:rPr lang="hu-HU" b="1" dirty="0"/>
              <a:t>KEHOP </a:t>
            </a:r>
            <a:r>
              <a:rPr lang="hu-HU" b="1" dirty="0" smtClean="0"/>
              <a:t>(2015-től) projektek értékelése</a:t>
            </a: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8718782"/>
              </p:ext>
            </p:extLst>
          </p:nvPr>
        </p:nvGraphicFramePr>
        <p:xfrm>
          <a:off x="475334" y="4581128"/>
          <a:ext cx="8265340" cy="195072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4678495"/>
                <a:gridCol w="1154153"/>
                <a:gridCol w="1185094"/>
                <a:gridCol w="1247598"/>
              </a:tblGrid>
              <a:tr h="480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KEOP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effectLst/>
                        </a:rPr>
                        <a:t>Regionális</a:t>
                      </a:r>
                      <a:r>
                        <a:rPr lang="en-US" sz="1600" b="1" u="none" strike="noStrike" dirty="0">
                          <a:effectLst/>
                        </a:rPr>
                        <a:t> OP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KEHOP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Összes</a:t>
                      </a:r>
                      <a:r>
                        <a:rPr lang="en-US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</a:rPr>
                        <a:t>projekt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252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87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36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b="1" u="none" strike="noStrike" dirty="0">
                          <a:effectLst/>
                        </a:rPr>
                        <a:t>2012-ben működő telepet érint: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156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37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31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b="1" i="1" u="none" strike="noStrike" dirty="0">
                          <a:effectLst/>
                        </a:rPr>
                        <a:t>Ebből jelentős kibocsátást:</a:t>
                      </a:r>
                      <a:endParaRPr lang="hu-H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effectLst/>
                        </a:rPr>
                        <a:t>52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effectLst/>
                        </a:rPr>
                        <a:t>0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effectLst/>
                        </a:rPr>
                        <a:t>11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b="1" i="1" u="none" strike="noStrike" dirty="0">
                          <a:effectLst/>
                        </a:rPr>
                        <a:t>Ebből </a:t>
                      </a:r>
                      <a:r>
                        <a:rPr lang="hu-HU" sz="1600" b="1" i="1" u="none" strike="noStrike" dirty="0" smtClean="0">
                          <a:effectLst/>
                        </a:rPr>
                        <a:t>lehet, </a:t>
                      </a:r>
                      <a:r>
                        <a:rPr lang="hu-HU" sz="1600" b="1" i="1" u="none" strike="noStrike" dirty="0">
                          <a:effectLst/>
                        </a:rPr>
                        <a:t>hogy jelentős (fontos) kibocsátást:</a:t>
                      </a:r>
                      <a:endParaRPr lang="hu-HU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effectLst/>
                        </a:rPr>
                        <a:t>44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>
                          <a:effectLst/>
                        </a:rPr>
                        <a:t>17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effectLst/>
                        </a:rPr>
                        <a:t>7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b="1" u="none" strike="noStrike">
                          <a:effectLst/>
                        </a:rPr>
                        <a:t>Nem kapcsolódik 2012-ben üzemelő szennyvíztisztító telephez</a:t>
                      </a:r>
                      <a:endParaRPr lang="hu-HU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96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40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953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16632"/>
            <a:ext cx="678830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Következtetése, javaslatok – további teendők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435280" cy="5400600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hu-HU" sz="2000" b="1" dirty="0" smtClean="0"/>
              <a:t>Jogszabályok módosítása, harmonizációja</a:t>
            </a:r>
          </a:p>
          <a:p>
            <a:pPr lvl="1" algn="just">
              <a:spcAft>
                <a:spcPts val="600"/>
              </a:spcAft>
            </a:pPr>
            <a:r>
              <a:rPr lang="hu-HU" sz="1800" b="1" dirty="0" smtClean="0"/>
              <a:t>10/2010 VM r. módosítása (</a:t>
            </a:r>
            <a:r>
              <a:rPr lang="hu-HU" sz="1800" b="1" dirty="0" err="1" smtClean="0"/>
              <a:t>fiz-kém</a:t>
            </a:r>
            <a:r>
              <a:rPr lang="hu-HU" sz="1800" b="1" dirty="0" smtClean="0"/>
              <a:t>. osztályhatárok, minősítés)</a:t>
            </a:r>
          </a:p>
          <a:p>
            <a:pPr lvl="1" algn="just">
              <a:spcAft>
                <a:spcPts val="600"/>
              </a:spcAft>
            </a:pPr>
            <a:r>
              <a:rPr lang="hu-HU" sz="1800" b="1" dirty="0" smtClean="0"/>
              <a:t>220/2004 </a:t>
            </a:r>
            <a:r>
              <a:rPr lang="hu-HU" sz="1800" b="1" dirty="0" err="1" smtClean="0"/>
              <a:t>korm.r</a:t>
            </a:r>
            <a:r>
              <a:rPr lang="hu-HU" sz="1800" b="1" dirty="0" smtClean="0"/>
              <a:t>., 28/2004 KVVM r. – </a:t>
            </a:r>
            <a:r>
              <a:rPr lang="hu-HU" sz="1800" b="1" dirty="0" err="1" smtClean="0"/>
              <a:t>emissziós-immissziós</a:t>
            </a:r>
            <a:r>
              <a:rPr lang="hu-HU" sz="1800" b="1" dirty="0" smtClean="0"/>
              <a:t> szabályozás összehangolása</a:t>
            </a:r>
          </a:p>
          <a:p>
            <a:pPr algn="just">
              <a:spcAft>
                <a:spcPts val="600"/>
              </a:spcAft>
            </a:pPr>
            <a:r>
              <a:rPr lang="hu-HU" sz="2000" b="1" dirty="0" smtClean="0"/>
              <a:t>Terhelhetőség számítása – útmutató (hatóság, tervezők, igazgatóság részére)</a:t>
            </a:r>
          </a:p>
          <a:p>
            <a:pPr algn="just">
              <a:spcAft>
                <a:spcPts val="600"/>
              </a:spcAft>
            </a:pPr>
            <a:r>
              <a:rPr lang="hu-HU" sz="2000" b="1" dirty="0" smtClean="0"/>
              <a:t>Tipológia, altípusok (állóvizeknél!)</a:t>
            </a:r>
          </a:p>
          <a:p>
            <a:pPr algn="just">
              <a:spcAft>
                <a:spcPts val="600"/>
              </a:spcAft>
            </a:pPr>
            <a:r>
              <a:rPr lang="hu-HU" sz="2000" b="1" dirty="0" smtClean="0"/>
              <a:t>Intézkedések gazdasági értékelése – mit csináljunk a szennyvízzel, ha nincs terhelhető élővíz befogadó?</a:t>
            </a:r>
          </a:p>
          <a:p>
            <a:pPr algn="just">
              <a:spcAft>
                <a:spcPts val="600"/>
              </a:spcAft>
            </a:pPr>
            <a:r>
              <a:rPr lang="hu-HU" sz="2000" b="1" dirty="0" smtClean="0"/>
              <a:t>Nem pontszerű (diffúz) terhelés</a:t>
            </a:r>
          </a:p>
          <a:p>
            <a:pPr lvl="1" algn="just">
              <a:spcAft>
                <a:spcPts val="600"/>
              </a:spcAft>
            </a:pPr>
            <a:r>
              <a:rPr lang="hu-HU" sz="1800" b="1" dirty="0" smtClean="0"/>
              <a:t>Modellel becsülhető (MONERIS - QUAL, REWARD)</a:t>
            </a:r>
          </a:p>
          <a:p>
            <a:pPr lvl="1" algn="just">
              <a:spcAft>
                <a:spcPts val="600"/>
              </a:spcAft>
            </a:pPr>
            <a:r>
              <a:rPr lang="hu-HU" sz="1800" b="1" dirty="0" smtClean="0"/>
              <a:t>Ismeretlen terhelések (monitoring, ellenőrzés)</a:t>
            </a:r>
          </a:p>
          <a:p>
            <a:pPr algn="just">
              <a:spcAft>
                <a:spcPts val="600"/>
              </a:spcAft>
            </a:pPr>
            <a:r>
              <a:rPr lang="hu-HU" sz="2000" b="1" dirty="0" smtClean="0"/>
              <a:t>Vízminőségért felelős szakemberek jelenléte a területi igazgatóságokon (VIZIG)és a hatóságoknál</a:t>
            </a:r>
          </a:p>
          <a:p>
            <a:pPr marL="0" indent="0">
              <a:spcAft>
                <a:spcPts val="600"/>
              </a:spcAft>
              <a:buNone/>
            </a:pPr>
            <a:endParaRPr lang="hu-HU" sz="2000" b="1" dirty="0" smtClean="0"/>
          </a:p>
          <a:p>
            <a:pPr lvl="1">
              <a:spcAft>
                <a:spcPts val="600"/>
              </a:spcAft>
            </a:pP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xmlns="" val="383701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/>
              <a:t> </a:t>
            </a:r>
            <a:r>
              <a:rPr lang="hu-HU" cap="none" dirty="0" smtClean="0"/>
              <a:t>EU Jelentési útmutató  </a:t>
            </a:r>
            <a:r>
              <a:rPr lang="hu-HU" cap="none" dirty="0" smtClean="0">
                <a:sym typeface="Wingdings" pitchFamily="2" charset="2"/>
              </a:rPr>
              <a:t>  Sablonok 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44762"/>
            <a:ext cx="3984075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Terhelés/</a:t>
            </a:r>
            <a:r>
              <a:rPr lang="hu-HU" sz="2000" b="1" u="sng" dirty="0" smtClean="0">
                <a:solidFill>
                  <a:srgbClr val="FF0000"/>
                </a:solidFill>
              </a:rPr>
              <a:t>beavatkozás</a:t>
            </a:r>
            <a:r>
              <a:rPr lang="hu-HU" sz="2000" b="1" dirty="0" smtClean="0">
                <a:solidFill>
                  <a:srgbClr val="FF0000"/>
                </a:solidFill>
              </a:rPr>
              <a:t> típusok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Hajtóerő függvényében </a:t>
            </a:r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 smtClean="0"/>
          </a:p>
          <a:p>
            <a:endParaRPr lang="hu-HU" sz="2000" b="1" dirty="0"/>
          </a:p>
          <a:p>
            <a:r>
              <a:rPr lang="hu-HU" sz="2000" b="1" dirty="0" smtClean="0"/>
              <a:t> </a:t>
            </a:r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189788" y="6021288"/>
            <a:ext cx="905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 </a:t>
            </a:r>
            <a:r>
              <a:rPr lang="hu-HU" b="1" dirty="0" err="1" smtClean="0"/>
              <a:t>hidromorfológiai</a:t>
            </a:r>
            <a:r>
              <a:rPr lang="hu-HU" b="1" dirty="0" smtClean="0"/>
              <a:t> viszonyokkal kapcsolatos beavatkozások típusai és  kapcsolódó intézkedési csomagok  a VGT 8.2 fejezetében  lásd </a:t>
            </a:r>
            <a:r>
              <a:rPr lang="hu-HU" b="1" smtClean="0"/>
              <a:t>mellékelt file. </a:t>
            </a:r>
            <a:endParaRPr lang="hu-HU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303837" y="2382751"/>
            <a:ext cx="185178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Beavatkozások</a:t>
            </a:r>
          </a:p>
          <a:p>
            <a:r>
              <a:rPr lang="hu-HU" b="1" dirty="0" smtClean="0"/>
              <a:t> részletezése </a:t>
            </a:r>
            <a:endParaRPr lang="hu-HU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36933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Intézkedési csomagok </a:t>
            </a:r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 smtClean="0"/>
          </a:p>
          <a:p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5070884" y="2382751"/>
            <a:ext cx="302950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Intézkedések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Alap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További alap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Kiegészítő  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479553" y="3854654"/>
            <a:ext cx="308289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Intézkedési elemek </a:t>
            </a:r>
          </a:p>
          <a:p>
            <a:pPr lvl="1"/>
            <a:r>
              <a:rPr lang="hu-HU" dirty="0" smtClean="0"/>
              <a:t>Jogszabályok</a:t>
            </a:r>
          </a:p>
          <a:p>
            <a:pPr lvl="1"/>
            <a:r>
              <a:rPr lang="hu-HU" dirty="0" smtClean="0"/>
              <a:t>Ösztönzés, támogatás</a:t>
            </a:r>
          </a:p>
          <a:p>
            <a:pPr lvl="1"/>
            <a:r>
              <a:rPr lang="hu-HU" dirty="0" smtClean="0"/>
              <a:t>Műszaki intézkedések 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222712" y="5485874"/>
            <a:ext cx="398407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Indikátorok a beavatkozásokra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4581073" y="5485874"/>
            <a:ext cx="430623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Indikátorok az intézkedésekre 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45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  </a:t>
            </a:r>
            <a:r>
              <a:rPr lang="hu-HU" cap="none" dirty="0" err="1" smtClean="0"/>
              <a:t>Hidromorfológiai</a:t>
            </a:r>
            <a:r>
              <a:rPr lang="hu-HU" cap="none" dirty="0" smtClean="0"/>
              <a:t> beavatkozások és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44762"/>
            <a:ext cx="3984075" cy="43704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Vízkivételek, átvezetések  </a:t>
            </a:r>
          </a:p>
          <a:p>
            <a:endParaRPr lang="hu-HU" b="1" dirty="0"/>
          </a:p>
          <a:p>
            <a:r>
              <a:rPr lang="hu-HU" b="1" dirty="0" smtClean="0"/>
              <a:t>	 Mezőgazdaság</a:t>
            </a:r>
          </a:p>
          <a:p>
            <a:pPr lvl="1"/>
            <a:endParaRPr lang="hu-HU" b="1" dirty="0"/>
          </a:p>
          <a:p>
            <a:pPr lvl="1"/>
            <a:r>
              <a:rPr lang="hu-HU" b="1" dirty="0" smtClean="0"/>
              <a:t> Közüzemi vízellátás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/>
              <a:t> </a:t>
            </a:r>
            <a:r>
              <a:rPr lang="hu-HU" b="1" dirty="0" smtClean="0"/>
              <a:t>Ipar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/>
              <a:t> </a:t>
            </a:r>
            <a:r>
              <a:rPr lang="hu-HU" b="1" dirty="0" smtClean="0"/>
              <a:t>Hűtővíz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/>
              <a:t> </a:t>
            </a:r>
            <a:r>
              <a:rPr lang="hu-HU" b="1" dirty="0" smtClean="0"/>
              <a:t>Halgazdaság, horgászat </a:t>
            </a:r>
          </a:p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Ökológiai </a:t>
            </a:r>
            <a:r>
              <a:rPr lang="hu-HU" b="1" dirty="0"/>
              <a:t>szempontok érvényesítése a fenntartható vízhasználatok megvalósításában</a:t>
            </a:r>
            <a:r>
              <a:rPr lang="hu-HU" b="1" dirty="0" smtClean="0"/>
              <a:t>. (nyilvántartás, felülvizsgálat, engedélyezés, ösztönzés, bírság)</a:t>
            </a:r>
          </a:p>
          <a:p>
            <a:endParaRPr lang="hu-HU" b="1" dirty="0" smtClean="0"/>
          </a:p>
          <a:p>
            <a:r>
              <a:rPr lang="hu-HU" b="1" dirty="0" smtClean="0"/>
              <a:t> Árpolitika, költség-megtérülés a szolgáltatásban</a:t>
            </a:r>
          </a:p>
          <a:p>
            <a:endParaRPr lang="hu-HU" b="1" dirty="0" smtClean="0"/>
          </a:p>
          <a:p>
            <a:r>
              <a:rPr lang="hu-HU" b="1" dirty="0" smtClean="0"/>
              <a:t>Víztakarékosság  </a:t>
            </a:r>
          </a:p>
          <a:p>
            <a:pPr lvl="1"/>
            <a:r>
              <a:rPr lang="hu-HU" b="1" dirty="0" smtClean="0"/>
              <a:t>A növénytermesztésben  </a:t>
            </a:r>
            <a:endParaRPr lang="hu-HU" b="1" dirty="0"/>
          </a:p>
          <a:p>
            <a:pPr lvl="1"/>
            <a:r>
              <a:rPr lang="hu-HU" b="1" dirty="0" smtClean="0"/>
              <a:t>Közüzemi vízellátásban </a:t>
            </a:r>
          </a:p>
          <a:p>
            <a:pPr lvl="1"/>
            <a:r>
              <a:rPr lang="hu-HU" b="1" dirty="0" smtClean="0"/>
              <a:t>Ipari vízellátásban </a:t>
            </a:r>
          </a:p>
          <a:p>
            <a:endParaRPr lang="hu-HU" b="1" dirty="0" smtClean="0"/>
          </a:p>
          <a:p>
            <a:r>
              <a:rPr lang="hu-HU" b="1" dirty="0"/>
              <a:t> </a:t>
            </a:r>
            <a:r>
              <a:rPr lang="hu-HU" b="1" dirty="0" smtClean="0"/>
              <a:t>       </a:t>
            </a:r>
          </a:p>
          <a:p>
            <a:r>
              <a:rPr lang="hu-HU" b="1" dirty="0" smtClean="0"/>
              <a:t>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2807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  </a:t>
            </a:r>
            <a:r>
              <a:rPr lang="hu-HU" cap="none" dirty="0" err="1" smtClean="0"/>
              <a:t>Hidromorfológiai</a:t>
            </a:r>
            <a:r>
              <a:rPr lang="hu-HU" cap="none" dirty="0" smtClean="0"/>
              <a:t> beavatkozások és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198398" y="1282843"/>
            <a:ext cx="3984075" cy="5324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Vonalvezetés/mederforma</a:t>
            </a:r>
            <a:r>
              <a:rPr lang="hu-HU" b="1" dirty="0"/>
              <a:t>/ parti sáv/ morfológiai </a:t>
            </a:r>
            <a:r>
              <a:rPr lang="hu-HU" b="1" dirty="0" smtClean="0"/>
              <a:t>módosítása</a:t>
            </a:r>
          </a:p>
          <a:p>
            <a:r>
              <a:rPr lang="hu-HU" b="1" dirty="0" smtClean="0"/>
              <a:t> </a:t>
            </a:r>
          </a:p>
          <a:p>
            <a:pPr algn="just"/>
            <a:r>
              <a:rPr lang="hu-HU" b="1" dirty="0" smtClean="0"/>
              <a:t>	Árvízvédelem(átvágás, 	part 	védelem,töltés–szűk hullámtér 	 </a:t>
            </a:r>
          </a:p>
          <a:p>
            <a:pPr algn="just"/>
            <a:endParaRPr lang="hu-HU" b="1" dirty="0"/>
          </a:p>
          <a:p>
            <a:pPr algn="just"/>
            <a:r>
              <a:rPr lang="hu-HU" b="1" dirty="0" smtClean="0"/>
              <a:t>	Mezőgazdaság</a:t>
            </a:r>
          </a:p>
          <a:p>
            <a:pPr algn="just"/>
            <a:endParaRPr lang="hu-HU" b="1" dirty="0"/>
          </a:p>
          <a:p>
            <a:pPr algn="just"/>
            <a:r>
              <a:rPr lang="hu-HU" b="1" dirty="0" smtClean="0"/>
              <a:t>	Hajózás </a:t>
            </a:r>
          </a:p>
          <a:p>
            <a:pPr algn="just"/>
            <a:endParaRPr lang="hu-HU" sz="2000" b="1" dirty="0" smtClean="0"/>
          </a:p>
          <a:p>
            <a:pPr lvl="1" algn="just"/>
            <a:r>
              <a:rPr lang="hu-HU" sz="2000" b="1" dirty="0" smtClean="0"/>
              <a:t>Település </a:t>
            </a:r>
          </a:p>
          <a:p>
            <a:pPr algn="just"/>
            <a:r>
              <a:rPr lang="hu-HU" sz="2000" b="1" dirty="0"/>
              <a:t>	</a:t>
            </a:r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341769"/>
            <a:ext cx="4522258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A </a:t>
            </a:r>
            <a:r>
              <a:rPr lang="hu-HU" b="1" dirty="0" err="1"/>
              <a:t>hidromorfológiai</a:t>
            </a:r>
            <a:r>
              <a:rPr lang="hu-HU" b="1" dirty="0"/>
              <a:t> viszonyok javítása, a hosszirányú átjárhatóságon </a:t>
            </a:r>
            <a:r>
              <a:rPr lang="hu-HU" b="1" dirty="0" smtClean="0"/>
              <a:t>kívül</a:t>
            </a:r>
          </a:p>
          <a:p>
            <a:endParaRPr lang="hu-HU" b="1" dirty="0"/>
          </a:p>
          <a:p>
            <a:pPr lvl="1"/>
            <a:r>
              <a:rPr lang="hu-HU" b="1" dirty="0" smtClean="0"/>
              <a:t>Hosszirányú szabályozás csökkentése</a:t>
            </a:r>
          </a:p>
          <a:p>
            <a:pPr lvl="1"/>
            <a:r>
              <a:rPr lang="hu-HU" b="1" dirty="0" smtClean="0"/>
              <a:t>Mederforma és növényzóna rehabilitációja</a:t>
            </a:r>
          </a:p>
          <a:p>
            <a:pPr lvl="1"/>
            <a:r>
              <a:rPr lang="hu-HU" b="1" dirty="0" smtClean="0"/>
              <a:t>Oldalirányú átjárhatóság rehabilitációja (hullámtér szélesítése mellékágak vízellátása) </a:t>
            </a:r>
          </a:p>
          <a:p>
            <a:pPr lvl="1"/>
            <a:r>
              <a:rPr lang="hu-HU" b="1" dirty="0" smtClean="0"/>
              <a:t>Műtárgyak bontása, átépítése</a:t>
            </a:r>
          </a:p>
          <a:p>
            <a:pPr lvl="1"/>
            <a:r>
              <a:rPr lang="hu-HU" b="1" dirty="0" smtClean="0"/>
              <a:t>Síkvidéki csatornázott vízfolyások </a:t>
            </a:r>
          </a:p>
          <a:p>
            <a:endParaRPr lang="hu-HU" b="1" dirty="0" smtClean="0"/>
          </a:p>
          <a:p>
            <a:r>
              <a:rPr lang="hu-HU" b="1" dirty="0" smtClean="0"/>
              <a:t>Ha ez nem</a:t>
            </a:r>
            <a:r>
              <a:rPr lang="hu-HU" b="1" dirty="0"/>
              <a:t> </a:t>
            </a:r>
            <a:r>
              <a:rPr lang="hu-HU" b="1" dirty="0" smtClean="0"/>
              <a:t>lehetséges, akkor a hatást csökkentő intézkedések (lásd következő oldal) 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380798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A VGT1  TELJESÍTÉSE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0" y="126876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2012-ig kellett megvalósítani egy </a:t>
            </a:r>
            <a:r>
              <a:rPr lang="hu-HU" b="1" dirty="0"/>
              <a:t>kormányhatározat </a:t>
            </a:r>
            <a:r>
              <a:rPr lang="hu-HU" b="1" dirty="0" smtClean="0"/>
              <a:t>segítségével az intézkedések végrehajtásához szükséges </a:t>
            </a:r>
            <a:r>
              <a:rPr lang="hu-HU" dirty="0" smtClean="0"/>
              <a:t>államigazgatási </a:t>
            </a:r>
            <a:r>
              <a:rPr lang="hu-HU" dirty="0"/>
              <a:t>feladatokat és azok </a:t>
            </a:r>
            <a:r>
              <a:rPr lang="hu-HU" dirty="0" smtClean="0"/>
              <a:t>forrásigényét. A </a:t>
            </a:r>
            <a:r>
              <a:rPr lang="hu-HU" dirty="0"/>
              <a:t>szabályozási intézkedések egy része megvalósult időre, egy része később, egy része nem került alkalmazásra</a:t>
            </a:r>
            <a:r>
              <a:rPr lang="hu-HU" dirty="0" smtClean="0"/>
              <a:t>.</a:t>
            </a:r>
          </a:p>
          <a:p>
            <a:pPr algn="just"/>
            <a:r>
              <a:rPr lang="hu-HU" dirty="0" smtClean="0"/>
              <a:t>Önálló </a:t>
            </a:r>
            <a:r>
              <a:rPr lang="hu-HU" dirty="0"/>
              <a:t>VGT háttérintézmény létrehozását, fejlesztését irányozta elő a </a:t>
            </a:r>
            <a:r>
              <a:rPr lang="hu-HU" dirty="0" smtClean="0"/>
              <a:t>terv. (OVF) </a:t>
            </a:r>
          </a:p>
          <a:p>
            <a:pPr algn="just"/>
            <a:r>
              <a:rPr lang="hu-HU" b="1" dirty="0" smtClean="0"/>
              <a:t>A </a:t>
            </a:r>
            <a:r>
              <a:rPr lang="hu-HU" b="1" dirty="0"/>
              <a:t>közös állapotértékelés és egyeztetett gazdálkodási rend bevezetése</a:t>
            </a:r>
            <a:r>
              <a:rPr lang="hu-HU" dirty="0"/>
              <a:t> a határokkal osztott jelentős vízadók esetében</a:t>
            </a:r>
            <a:r>
              <a:rPr lang="hu-HU" dirty="0" smtClean="0"/>
              <a:t>. Ilyen formában nem valósult meg.</a:t>
            </a:r>
          </a:p>
          <a:p>
            <a:pPr algn="just"/>
            <a:r>
              <a:rPr lang="hu-HU" dirty="0" smtClean="0"/>
              <a:t>A </a:t>
            </a:r>
            <a:r>
              <a:rPr lang="hu-HU" dirty="0"/>
              <a:t>környezetvédelmi (hatásvizsgálat és felülvizsgálat) és a vízjogi engedélyezési eljárásokban is érvényesíteni kell a VGT szempontokat</a:t>
            </a:r>
            <a:r>
              <a:rPr lang="hu-HU" dirty="0" smtClean="0"/>
              <a:t>.</a:t>
            </a:r>
          </a:p>
          <a:p>
            <a:pPr algn="just"/>
            <a:r>
              <a:rPr lang="hu-HU" dirty="0" smtClean="0"/>
              <a:t>A mentességekről szóló útmutató nem készült el.</a:t>
            </a:r>
          </a:p>
          <a:p>
            <a:pPr algn="just"/>
            <a:r>
              <a:rPr lang="hu-HU" dirty="0" smtClean="0"/>
              <a:t>Vízjogi engedélyek felülvizsgálatát lehetővé tevő jogi intézkedés nem született.</a:t>
            </a:r>
          </a:p>
          <a:p>
            <a:pPr algn="just"/>
            <a:r>
              <a:rPr lang="hu-HU" dirty="0" smtClean="0"/>
              <a:t>A rétegvízből történő öntözés szabályozása megvalósult.</a:t>
            </a:r>
          </a:p>
          <a:p>
            <a:pPr algn="just"/>
            <a:r>
              <a:rPr lang="hu-HU" dirty="0"/>
              <a:t>Az Intézkedési Program megvalósításában kiemelt jelentősége van a hatósági feltételrendszer – személyi, tárgyi és pénzügyi feltételek – </a:t>
            </a:r>
            <a:r>
              <a:rPr lang="hu-HU" dirty="0" smtClean="0"/>
              <a:t>biztosításának. A VGT1 </a:t>
            </a:r>
            <a:r>
              <a:rPr lang="hu-HU" dirty="0"/>
              <a:t>ideje alatt a szervezetrendszer folyamatosan átalakult.</a:t>
            </a:r>
            <a:r>
              <a:rPr lang="hu-HU" dirty="0" smtClean="0"/>
              <a:t> </a:t>
            </a:r>
          </a:p>
          <a:p>
            <a:pPr lvl="0" algn="just"/>
            <a:r>
              <a:rPr lang="hu-HU" dirty="0"/>
              <a:t>Monitoring-rendszer üzemeltetési, működtetési költségeinek a költségvetésben elkülönítetten történő biztosítása. </a:t>
            </a:r>
            <a:r>
              <a:rPr lang="hu-HU" dirty="0" smtClean="0"/>
              <a:t>Nem valósult meg.</a:t>
            </a:r>
          </a:p>
          <a:p>
            <a:pPr algn="just"/>
            <a:r>
              <a:rPr lang="hu-HU" dirty="0"/>
              <a:t>A monitoring hálózatokhoz kapcsolódó informatikai fejlesztések és az adatszolgáltatási kötelezettség fejlesztése és számonkérése</a:t>
            </a:r>
            <a:r>
              <a:rPr lang="hu-HU" dirty="0" smtClean="0"/>
              <a:t>. Folyamatban.</a:t>
            </a:r>
          </a:p>
          <a:p>
            <a:pPr algn="just"/>
            <a:r>
              <a:rPr lang="hu-HU" dirty="0"/>
              <a:t>K+F, innováció </a:t>
            </a:r>
            <a:r>
              <a:rPr lang="hu-HU" dirty="0" smtClean="0"/>
              <a:t>fejlesztése. Kevés előrelépés.</a:t>
            </a:r>
            <a:endParaRPr lang="hu-HU" dirty="0"/>
          </a:p>
          <a:p>
            <a:pPr lvl="0" algn="just"/>
            <a:endParaRPr lang="hu-HU" dirty="0"/>
          </a:p>
          <a:p>
            <a:pPr algn="just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7797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  </a:t>
            </a:r>
            <a:r>
              <a:rPr lang="hu-HU" cap="none" dirty="0" err="1" smtClean="0"/>
              <a:t>Hidromorfológiai</a:t>
            </a:r>
            <a:r>
              <a:rPr lang="hu-HU" cap="none" dirty="0" smtClean="0"/>
              <a:t> beavatkozások és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44762"/>
            <a:ext cx="3984075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Gátak, fenékküszöbök, zsilipek, elzárások </a:t>
            </a:r>
          </a:p>
          <a:p>
            <a:endParaRPr lang="hu-HU" b="1" dirty="0"/>
          </a:p>
          <a:p>
            <a:r>
              <a:rPr lang="hu-HU" b="1" dirty="0" smtClean="0"/>
              <a:t>	Árvízvédelem</a:t>
            </a:r>
          </a:p>
          <a:p>
            <a:endParaRPr lang="hu-HU" b="1" dirty="0" smtClean="0"/>
          </a:p>
          <a:p>
            <a:pPr lvl="1"/>
            <a:r>
              <a:rPr lang="hu-HU" b="1" dirty="0" smtClean="0"/>
              <a:t>Energiatermelés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Közüzemi vízellátás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Mezőgazdaság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Ipar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Rekreáció (horgászat) 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Halászat</a:t>
            </a:r>
            <a:endParaRPr lang="hu-HU" sz="2000" b="1" dirty="0" smtClean="0"/>
          </a:p>
          <a:p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5355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Hosszirányú átjárhatóság helyreállítása , duzzasztás csökkentése </a:t>
            </a:r>
          </a:p>
          <a:p>
            <a:endParaRPr lang="hu-HU" b="1" dirty="0" smtClean="0"/>
          </a:p>
          <a:p>
            <a:r>
              <a:rPr lang="hu-HU" b="1" dirty="0"/>
              <a:t>	</a:t>
            </a:r>
            <a:r>
              <a:rPr lang="hu-HU" b="1" dirty="0" smtClean="0"/>
              <a:t>Műtárgyak bontása átépítése</a:t>
            </a:r>
          </a:p>
          <a:p>
            <a:endParaRPr lang="hu-HU" b="1" dirty="0" smtClean="0"/>
          </a:p>
          <a:p>
            <a:r>
              <a:rPr lang="hu-HU" b="1" dirty="0"/>
              <a:t>Ha </a:t>
            </a:r>
            <a:r>
              <a:rPr lang="hu-HU" b="1" dirty="0" smtClean="0"/>
              <a:t>nem lehetséges, akkor a </a:t>
            </a:r>
            <a:r>
              <a:rPr lang="hu-HU" b="1" dirty="0"/>
              <a:t>hatást csökkentő intézkedések </a:t>
            </a:r>
            <a:endParaRPr lang="hu-HU" b="1" dirty="0" smtClean="0"/>
          </a:p>
          <a:p>
            <a:endParaRPr lang="hu-HU" b="1" dirty="0"/>
          </a:p>
          <a:p>
            <a:r>
              <a:rPr lang="hu-HU" b="1" dirty="0" smtClean="0"/>
              <a:t>	Hallépcső, megkerülő csatorna, </a:t>
            </a:r>
          </a:p>
          <a:p>
            <a:r>
              <a:rPr lang="hu-HU" b="1" dirty="0"/>
              <a:t> </a:t>
            </a:r>
            <a:r>
              <a:rPr lang="hu-HU" b="1" dirty="0" smtClean="0"/>
              <a:t>      Üzemeltetés módosítása  </a:t>
            </a:r>
            <a:endParaRPr lang="hu-HU" b="1" dirty="0"/>
          </a:p>
          <a:p>
            <a:r>
              <a:rPr lang="hu-HU" b="1" dirty="0" smtClean="0"/>
              <a:t>       </a:t>
            </a:r>
          </a:p>
          <a:p>
            <a:r>
              <a:rPr lang="hu-HU" b="1" dirty="0" smtClean="0"/>
              <a:t> </a:t>
            </a:r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0341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  </a:t>
            </a:r>
            <a:r>
              <a:rPr lang="hu-HU" cap="none" dirty="0" smtClean="0"/>
              <a:t>intézkedési </a:t>
            </a:r>
            <a:r>
              <a:rPr lang="hu-HU" cap="none" dirty="0" smtClean="0"/>
              <a:t>program </a:t>
            </a:r>
            <a:r>
              <a:rPr lang="hu-HU" cap="none" dirty="0" smtClean="0"/>
              <a:t>tervezése</a:t>
            </a:r>
            <a:endParaRPr lang="hu-HU" cap="none" dirty="0"/>
          </a:p>
        </p:txBody>
      </p:sp>
      <p:sp>
        <p:nvSpPr>
          <p:cNvPr id="10" name="Szövegdoboz 10"/>
          <p:cNvSpPr txBox="1"/>
          <p:nvPr/>
        </p:nvSpPr>
        <p:spPr>
          <a:xfrm>
            <a:off x="5033287" y="4348400"/>
            <a:ext cx="3550160" cy="2090189"/>
          </a:xfrm>
          <a:prstGeom prst="rect">
            <a:avLst/>
          </a:prstGeom>
          <a:solidFill>
            <a:srgbClr val="DDFFDD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latin typeface="Arial Narrow" pitchFamily="34" charset="0"/>
                <a:ea typeface="MS Mincho"/>
              </a:rPr>
              <a:t> </a:t>
            </a:r>
            <a:r>
              <a:rPr lang="hu-HU" sz="1600" dirty="0" smtClean="0">
                <a:latin typeface="Arial Narrow" pitchFamily="34" charset="0"/>
                <a:ea typeface="MS Mincho"/>
              </a:rPr>
              <a:t>                                       </a:t>
            </a:r>
            <a:r>
              <a:rPr lang="hu-HU" sz="2000" b="1" dirty="0" smtClean="0">
                <a:effectLst/>
                <a:latin typeface="Arial Narrow" pitchFamily="34" charset="0"/>
                <a:ea typeface="MS Mincho"/>
              </a:rPr>
              <a:t>országos szint </a:t>
            </a:r>
            <a:endParaRPr lang="hu-HU" sz="2000" b="1" dirty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</p:txBody>
      </p:sp>
      <p:sp>
        <p:nvSpPr>
          <p:cNvPr id="11" name="Szövegdoboz 1"/>
          <p:cNvSpPr txBox="1"/>
          <p:nvPr/>
        </p:nvSpPr>
        <p:spPr>
          <a:xfrm>
            <a:off x="5169231" y="5472611"/>
            <a:ext cx="1447705" cy="57720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Terhelés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típusok 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sp>
        <p:nvSpPr>
          <p:cNvPr id="12" name="Szövegdoboz 2"/>
          <p:cNvSpPr txBox="1"/>
          <p:nvPr/>
        </p:nvSpPr>
        <p:spPr>
          <a:xfrm>
            <a:off x="5836608" y="4587946"/>
            <a:ext cx="1943518" cy="5153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Intézkedések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listája </a:t>
            </a:r>
            <a:endParaRPr lang="hu-HU" b="1" dirty="0" smtClean="0">
              <a:effectLst/>
              <a:latin typeface="Arial Narrow" pitchFamily="34" charset="0"/>
              <a:ea typeface="MS Mincho"/>
            </a:endParaRP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(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a terhelés </a:t>
            </a:r>
            <a:r>
              <a:rPr lang="hu-HU" b="1" dirty="0" err="1">
                <a:effectLst/>
                <a:latin typeface="Arial Narrow" pitchFamily="34" charset="0"/>
                <a:ea typeface="MS Mincho"/>
              </a:rPr>
              <a:t>fv.-ében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)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sp>
        <p:nvSpPr>
          <p:cNvPr id="13" name="Szövegdoboz 3"/>
          <p:cNvSpPr txBox="1"/>
          <p:nvPr/>
        </p:nvSpPr>
        <p:spPr>
          <a:xfrm>
            <a:off x="6960068" y="5514528"/>
            <a:ext cx="1490030" cy="50676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Intézkedési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csomagok 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cxnSp>
        <p:nvCxnSpPr>
          <p:cNvPr id="29" name="Egyenes összekötő nyíllal 28"/>
          <p:cNvCxnSpPr>
            <a:endCxn id="11" idx="0"/>
          </p:cNvCxnSpPr>
          <p:nvPr/>
        </p:nvCxnSpPr>
        <p:spPr>
          <a:xfrm flipH="1">
            <a:off x="5893084" y="5103246"/>
            <a:ext cx="915284" cy="369365"/>
          </a:xfrm>
          <a:prstGeom prst="straightConnector1">
            <a:avLst/>
          </a:prstGeom>
          <a:ln w="539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endCxn id="13" idx="0"/>
          </p:cNvCxnSpPr>
          <p:nvPr/>
        </p:nvCxnSpPr>
        <p:spPr>
          <a:xfrm>
            <a:off x="6808367" y="5103246"/>
            <a:ext cx="896716" cy="411282"/>
          </a:xfrm>
          <a:prstGeom prst="straightConnector1">
            <a:avLst/>
          </a:prstGeom>
          <a:ln w="539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>
            <a:spLocks noChangeArrowheads="1"/>
          </p:cNvSpPr>
          <p:nvPr/>
        </p:nvSpPr>
        <p:spPr bwMode="auto">
          <a:xfrm>
            <a:off x="41669" y="83671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zh-CN" sz="11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8.2.1 ábra   Intézkedések tervezésének módszertana a VGT2-ben</a:t>
            </a:r>
            <a:endParaRPr kumimoji="0" lang="hu-H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Csoportba foglalás 60"/>
          <p:cNvGrpSpPr/>
          <p:nvPr/>
        </p:nvGrpSpPr>
        <p:grpSpPr>
          <a:xfrm>
            <a:off x="450340" y="1268761"/>
            <a:ext cx="5509401" cy="5169828"/>
            <a:chOff x="450340" y="1268761"/>
            <a:chExt cx="5509401" cy="5169828"/>
          </a:xfrm>
        </p:grpSpPr>
        <p:sp>
          <p:nvSpPr>
            <p:cNvPr id="7" name="Téglalap 6"/>
            <p:cNvSpPr/>
            <p:nvPr/>
          </p:nvSpPr>
          <p:spPr>
            <a:xfrm>
              <a:off x="450340" y="4234627"/>
              <a:ext cx="3550160" cy="1936938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621790" y="4339402"/>
              <a:ext cx="3550160" cy="1936938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9" name="Szövegdoboz 11"/>
            <p:cNvSpPr txBox="1"/>
            <p:nvPr/>
          </p:nvSpPr>
          <p:spPr>
            <a:xfrm>
              <a:off x="736090" y="4348400"/>
              <a:ext cx="3550160" cy="2090189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1600" dirty="0">
                  <a:effectLst/>
                  <a:latin typeface="Arial Narrow" pitchFamily="34" charset="0"/>
                  <a:ea typeface="MS Mincho"/>
                </a:rPr>
                <a:t> </a:t>
              </a: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1600" dirty="0">
                  <a:effectLst/>
                  <a:latin typeface="Arial Narrow" pitchFamily="34" charset="0"/>
                  <a:ea typeface="MS Mincho"/>
                </a:rPr>
                <a:t> </a:t>
              </a: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 smtClean="0">
                  <a:effectLst/>
                  <a:latin typeface="Arial Narrow" pitchFamily="34" charset="0"/>
                  <a:ea typeface="MS Mincho"/>
                </a:rPr>
                <a:t>víztestek</a:t>
              </a:r>
              <a:endParaRPr lang="hu-HU" sz="2000" b="1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4" name="Szövegdoboz 4"/>
            <p:cNvSpPr txBox="1"/>
            <p:nvPr/>
          </p:nvSpPr>
          <p:spPr>
            <a:xfrm>
              <a:off x="3368875" y="3180228"/>
              <a:ext cx="2590866" cy="99939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hu-HU" sz="1600" b="1" dirty="0">
                  <a:effectLst/>
                  <a:latin typeface="Arial Narrow" pitchFamily="34" charset="0"/>
                  <a:ea typeface="MS Mincho"/>
                </a:rPr>
                <a:t>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A terheléseket és az intézkedéseket </a:t>
              </a: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jellemző indikátorok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kiválasztása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5" name="Szövegdoboz 7"/>
            <p:cNvSpPr txBox="1"/>
            <p:nvPr/>
          </p:nvSpPr>
          <p:spPr>
            <a:xfrm>
              <a:off x="2830490" y="5444088"/>
              <a:ext cx="1300861" cy="5772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Terhelések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elemzése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6" name="Szövegdoboz 8"/>
            <p:cNvSpPr txBox="1"/>
            <p:nvPr/>
          </p:nvSpPr>
          <p:spPr>
            <a:xfrm>
              <a:off x="865658" y="5444087"/>
              <a:ext cx="1645512" cy="577201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Állapotértékelés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(</a:t>
              </a: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minősítés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)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7" name="Lekerekített téglalap 16"/>
            <p:cNvSpPr/>
            <p:nvPr/>
          </p:nvSpPr>
          <p:spPr>
            <a:xfrm>
              <a:off x="3368875" y="3124945"/>
              <a:ext cx="2565444" cy="1034471"/>
            </a:xfrm>
            <a:prstGeom prst="roundRect">
              <a:avLst>
                <a:gd name="adj" fmla="val 270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18" name="Szövegdoboz 13"/>
            <p:cNvSpPr txBox="1"/>
            <p:nvPr/>
          </p:nvSpPr>
          <p:spPr>
            <a:xfrm>
              <a:off x="1909303" y="4592099"/>
              <a:ext cx="1459572" cy="51588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Intézkedések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allokációja 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1682967" y="1268761"/>
              <a:ext cx="4133215" cy="1571076"/>
            </a:xfrm>
            <a:prstGeom prst="roundRect">
              <a:avLst>
                <a:gd name="adj" fmla="val 27037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22" name="Szalagnyíl felfelé 21"/>
            <p:cNvSpPr/>
            <p:nvPr/>
          </p:nvSpPr>
          <p:spPr>
            <a:xfrm>
              <a:off x="3868395" y="3979637"/>
              <a:ext cx="1728192" cy="775037"/>
            </a:xfrm>
            <a:prstGeom prst="curvedUpArrow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23" name="Szalagnyíl felfelé 22"/>
            <p:cNvSpPr/>
            <p:nvPr/>
          </p:nvSpPr>
          <p:spPr>
            <a:xfrm rot="10800000">
              <a:off x="3727073" y="3383281"/>
              <a:ext cx="1728192" cy="761726"/>
            </a:xfrm>
            <a:prstGeom prst="curvedUpArrow">
              <a:avLst/>
            </a:prstGeom>
            <a:solidFill>
              <a:schemeClr val="tx2">
                <a:lumMod val="60000"/>
                <a:lumOff val="4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cxnSp>
          <p:nvCxnSpPr>
            <p:cNvPr id="25" name="Egyenes összekötő nyíllal 24"/>
            <p:cNvCxnSpPr/>
            <p:nvPr/>
          </p:nvCxnSpPr>
          <p:spPr>
            <a:xfrm>
              <a:off x="4171950" y="5707886"/>
              <a:ext cx="984716" cy="0"/>
            </a:xfrm>
            <a:prstGeom prst="straightConnector1">
              <a:avLst/>
            </a:prstGeom>
            <a:ln w="53975"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nyíllal 25"/>
            <p:cNvCxnSpPr/>
            <p:nvPr/>
          </p:nvCxnSpPr>
          <p:spPr>
            <a:xfrm flipV="1">
              <a:off x="3691269" y="4850042"/>
              <a:ext cx="0" cy="589127"/>
            </a:xfrm>
            <a:prstGeom prst="straightConnector1">
              <a:avLst/>
            </a:prstGeom>
            <a:ln w="53975"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 flipH="1">
              <a:off x="3368875" y="4850625"/>
              <a:ext cx="2441777" cy="1"/>
            </a:xfrm>
            <a:prstGeom prst="straightConnector1">
              <a:avLst/>
            </a:prstGeom>
            <a:ln w="53975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Lefelé nyíl 31"/>
            <p:cNvSpPr/>
            <p:nvPr/>
          </p:nvSpPr>
          <p:spPr>
            <a:xfrm rot="5400000">
              <a:off x="2583069" y="3208560"/>
              <a:ext cx="494843" cy="86724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33" name="Lefelé nyíl 32"/>
            <p:cNvSpPr/>
            <p:nvPr/>
          </p:nvSpPr>
          <p:spPr>
            <a:xfrm rot="10800000">
              <a:off x="1952679" y="2959576"/>
              <a:ext cx="545482" cy="13652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cxnSp>
          <p:nvCxnSpPr>
            <p:cNvPr id="34" name="Egyenes összekötő nyíllal 33"/>
            <p:cNvCxnSpPr/>
            <p:nvPr/>
          </p:nvCxnSpPr>
          <p:spPr>
            <a:xfrm flipV="1">
              <a:off x="1682967" y="4850625"/>
              <a:ext cx="209357" cy="1"/>
            </a:xfrm>
            <a:prstGeom prst="straightConnector1">
              <a:avLst/>
            </a:prstGeom>
            <a:ln w="44450"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1682967" y="4850625"/>
              <a:ext cx="0" cy="542869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14"/>
            <p:cNvSpPr txBox="1"/>
            <p:nvPr/>
          </p:nvSpPr>
          <p:spPr>
            <a:xfrm>
              <a:off x="1682967" y="1373849"/>
              <a:ext cx="4016604" cy="14352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Részvízgyűjtő és országos szinten: 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 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Terhelések,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intézkedések 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és indikátorok összesítése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ütemezéssel (jelen, 2021, 2027)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9502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Árvízcsúcs csökkentés mederbeli </a:t>
            </a:r>
            <a:r>
              <a:rPr lang="hu-HU" dirty="0" err="1" smtClean="0"/>
              <a:t>tározással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1340768"/>
            <a:ext cx="5220072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Kis és közepes vízfolyások esetében az árvízcsúcsok hatékonyan csökkenthetők </a:t>
            </a:r>
            <a:r>
              <a:rPr lang="hu-HU" dirty="0" smtClean="0">
                <a:solidFill>
                  <a:srgbClr val="0000CC"/>
                </a:solidFill>
              </a:rPr>
              <a:t>az árvíztömeg egy részének </a:t>
            </a:r>
            <a:r>
              <a:rPr lang="hu-HU" dirty="0" err="1" smtClean="0">
                <a:solidFill>
                  <a:srgbClr val="0000CC"/>
                </a:solidFill>
              </a:rPr>
              <a:t>tározásával</a:t>
            </a:r>
            <a:r>
              <a:rPr lang="hu-HU" dirty="0" smtClean="0"/>
              <a:t>. Rugalmas megoldást biztosít a nehezen </a:t>
            </a:r>
            <a:r>
              <a:rPr lang="hu-HU" dirty="0" err="1" smtClean="0"/>
              <a:t>előrejelezhető</a:t>
            </a:r>
            <a:r>
              <a:rPr lang="hu-HU" dirty="0" smtClean="0"/>
              <a:t> szélsőségekkel szemben. </a:t>
            </a:r>
          </a:p>
          <a:p>
            <a:pPr lvl="0"/>
            <a:endParaRPr lang="hu-HU" dirty="0"/>
          </a:p>
          <a:p>
            <a:pPr lvl="0"/>
            <a:r>
              <a:rPr lang="hu-HU" dirty="0" smtClean="0">
                <a:solidFill>
                  <a:srgbClr val="0000CC"/>
                </a:solidFill>
              </a:rPr>
              <a:t>A VKI </a:t>
            </a:r>
            <a:r>
              <a:rPr lang="hu-HU" dirty="0" smtClean="0"/>
              <a:t>megvalósítása szempontjából kettős a megítélése: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 smtClean="0"/>
              <a:t>helyétől és kialakításától  függően eltérő mértékben </a:t>
            </a:r>
            <a:r>
              <a:rPr lang="hu-HU" dirty="0" smtClean="0">
                <a:solidFill>
                  <a:srgbClr val="0000CC"/>
                </a:solidFill>
              </a:rPr>
              <a:t>befolyásolja a vízfolyás ökológiai állapotát,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 smtClean="0">
                <a:solidFill>
                  <a:srgbClr val="0000CC"/>
                </a:solidFill>
              </a:rPr>
              <a:t>az árvízcsúcs csökkentése miatt </a:t>
            </a:r>
            <a:r>
              <a:rPr lang="hu-HU" dirty="0" smtClean="0"/>
              <a:t>az </a:t>
            </a:r>
            <a:r>
              <a:rPr lang="hu-HU" dirty="0" err="1" smtClean="0"/>
              <a:t>alvízi</a:t>
            </a:r>
            <a:r>
              <a:rPr lang="hu-HU" dirty="0" smtClean="0"/>
              <a:t> szakaszon kisebb kapacitás is elég az árvízi kockázat kezelésére, így a mederforma és a parti növényzet esetében  </a:t>
            </a:r>
            <a:r>
              <a:rPr lang="hu-HU" dirty="0" smtClean="0">
                <a:solidFill>
                  <a:srgbClr val="0000CC"/>
                </a:solidFill>
              </a:rPr>
              <a:t>könnyebben érvényesíthetők az ökológiai szempontok. </a:t>
            </a:r>
            <a:endParaRPr lang="hu-HU" dirty="0">
              <a:solidFill>
                <a:srgbClr val="0000CC"/>
              </a:solidFill>
            </a:endParaRP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Az árvízvédelmi és az ökológiai szempontokat  együtt kell értékelni.   </a:t>
            </a:r>
          </a:p>
        </p:txBody>
      </p:sp>
      <p:pic>
        <p:nvPicPr>
          <p:cNvPr id="8" name="Picture 8" descr="viztaroz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0324" y="2553988"/>
            <a:ext cx="3435597" cy="331236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5436096" y="1340768"/>
            <a:ext cx="360405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Valamilyen illusztráció, lehetőleg saját területről  (a kép csak minta!)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49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 err="1" smtClean="0"/>
              <a:t>TÁROzÓ</a:t>
            </a:r>
            <a:r>
              <a:rPr lang="hu-HU" dirty="0" smtClean="0"/>
              <a:t> CÉLJA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81" y="1340768"/>
            <a:ext cx="4127519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dirty="0"/>
              <a:t>A  DSIR rendszerben </a:t>
            </a:r>
            <a:r>
              <a:rPr lang="hu-HU" dirty="0">
                <a:solidFill>
                  <a:srgbClr val="0070C0"/>
                </a:solidFill>
              </a:rPr>
              <a:t>a hajtóerő (D</a:t>
            </a:r>
            <a:r>
              <a:rPr lang="hu-HU" dirty="0" smtClean="0">
                <a:solidFill>
                  <a:srgbClr val="0070C0"/>
                </a:solidFill>
              </a:rPr>
              <a:t>) </a:t>
            </a:r>
            <a:r>
              <a:rPr lang="hu-HU" dirty="0" smtClean="0"/>
              <a:t>a tározó célja, funkciója. </a:t>
            </a:r>
          </a:p>
          <a:p>
            <a:endParaRPr lang="hu-HU" dirty="0"/>
          </a:p>
          <a:p>
            <a:r>
              <a:rPr lang="hu-HU" dirty="0" smtClean="0"/>
              <a:t>Lehetséges: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smtClean="0"/>
              <a:t>csak </a:t>
            </a:r>
            <a:r>
              <a:rPr lang="hu-HU" dirty="0" smtClean="0">
                <a:solidFill>
                  <a:srgbClr val="0000CC"/>
                </a:solidFill>
              </a:rPr>
              <a:t>árvízvédelmi célokat </a:t>
            </a:r>
            <a:r>
              <a:rPr lang="hu-HU" dirty="0" smtClean="0"/>
              <a:t>szolgáló, a levonulásban késletetést </a:t>
            </a:r>
            <a:r>
              <a:rPr lang="hu-HU" dirty="0"/>
              <a:t>jelentő </a:t>
            </a:r>
            <a:r>
              <a:rPr lang="hu-HU" dirty="0" smtClean="0">
                <a:solidFill>
                  <a:srgbClr val="0000CC"/>
                </a:solidFill>
              </a:rPr>
              <a:t>záportározó</a:t>
            </a:r>
            <a:r>
              <a:rPr lang="hu-HU" dirty="0" smtClean="0"/>
              <a:t>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smtClean="0"/>
              <a:t>egyéb célokat is szolgáló, ún. </a:t>
            </a:r>
            <a:r>
              <a:rPr lang="hu-HU" dirty="0" smtClean="0">
                <a:solidFill>
                  <a:srgbClr val="0000CC"/>
                </a:solidFill>
              </a:rPr>
              <a:t>többcélú </a:t>
            </a:r>
            <a:r>
              <a:rPr lang="hu-HU" dirty="0">
                <a:solidFill>
                  <a:srgbClr val="0000CC"/>
                </a:solidFill>
              </a:rPr>
              <a:t>állandó </a:t>
            </a:r>
            <a:r>
              <a:rPr lang="hu-HU" dirty="0" smtClean="0">
                <a:solidFill>
                  <a:srgbClr val="0000CC"/>
                </a:solidFill>
              </a:rPr>
              <a:t>tározó, amelyek célja lehet: . </a:t>
            </a:r>
            <a:endParaRPr lang="hu-HU" dirty="0">
              <a:solidFill>
                <a:srgbClr val="0000CC"/>
              </a:solidFill>
            </a:endParaRPr>
          </a:p>
          <a:p>
            <a:pPr lvl="0"/>
            <a:endParaRPr lang="hu-HU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smtClean="0"/>
              <a:t>ivóvíz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smtClean="0"/>
              <a:t>hűtővíz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smtClean="0"/>
              <a:t>ipari vízkivétel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smtClean="0"/>
              <a:t>öntözés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smtClean="0"/>
              <a:t>horgászat (?)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/>
              <a:t>e</a:t>
            </a:r>
            <a:r>
              <a:rPr lang="hu-HU" dirty="0" smtClean="0"/>
              <a:t>gyéb rekreáció  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773561" y="1471922"/>
            <a:ext cx="4127519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Utalás a területen való előfordulásra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Ez lehet: </a:t>
            </a:r>
          </a:p>
          <a:p>
            <a:pPr lvl="0"/>
            <a:r>
              <a:rPr lang="hu-HU" dirty="0" smtClean="0"/>
              <a:t>térkép, a céloktól függően eltérő jelekkel</a:t>
            </a:r>
          </a:p>
          <a:p>
            <a:pPr lvl="0"/>
            <a:r>
              <a:rPr lang="hu-HU" dirty="0" smtClean="0"/>
              <a:t>csak statisztika egy képpel illusztrálva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Néhány példa (hely, cél), szintén illusztrálva. </a:t>
            </a:r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</p:txBody>
      </p:sp>
      <p:pic>
        <p:nvPicPr>
          <p:cNvPr id="1026" name="Picture 2" descr="\\CSERV-W764\xfer(temp)\Kapos vésztározó\Új mappa\Vésztározás tervek\Tározó helyszínrajz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3560" y="1152468"/>
            <a:ext cx="4370439" cy="2918096"/>
          </a:xfrm>
          <a:prstGeom prst="rect">
            <a:avLst/>
          </a:prstGeom>
          <a:noFill/>
        </p:spPr>
      </p:pic>
      <p:pic>
        <p:nvPicPr>
          <p:cNvPr id="1028" name="Picture 4" descr="http://erdostabor.hu/_userfiles_/ifjusagitabor/pecsi_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3561" y="3947569"/>
            <a:ext cx="4487560" cy="2910430"/>
          </a:xfrm>
          <a:prstGeom prst="rect">
            <a:avLst/>
          </a:prstGeom>
          <a:noFill/>
        </p:spPr>
      </p:pic>
      <p:pic>
        <p:nvPicPr>
          <p:cNvPr id="1029" name="Picture 5" descr="P:\2_DDOP\DDOP-2009-5.1.5 A\Kapos vésztározó\PR\ZPEJ Tájékoztatás mellékletek\Fotódokumentáció_nagy\vesztarozas a Kaposon_munkalatok\DSC_10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3561" y="1414170"/>
            <a:ext cx="4503820" cy="2533399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7228853" y="349681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Kapos vésztározó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668344" y="641908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Pécsi tó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5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 err="1" smtClean="0"/>
              <a:t>tározás</a:t>
            </a:r>
            <a:r>
              <a:rPr lang="hu-HU" dirty="0" smtClean="0"/>
              <a:t> befolyásolja a vízfolyások állapotát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38801" y="1214305"/>
            <a:ext cx="8447999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/>
              <a:t>A DSIR rendszerben </a:t>
            </a:r>
            <a:r>
              <a:rPr lang="hu-HU" dirty="0" smtClean="0"/>
              <a:t>a tározó potenciális </a:t>
            </a:r>
            <a:r>
              <a:rPr lang="hu-HU" dirty="0" smtClean="0">
                <a:solidFill>
                  <a:srgbClr val="0000CC"/>
                </a:solidFill>
              </a:rPr>
              <a:t>terhelést (P)</a:t>
            </a:r>
            <a:r>
              <a:rPr lang="hu-HU" dirty="0" smtClean="0"/>
              <a:t> jelent.  </a:t>
            </a:r>
          </a:p>
          <a:p>
            <a:pPr lvl="0"/>
            <a:r>
              <a:rPr lang="hu-HU" dirty="0" smtClean="0"/>
              <a:t>A záportározó csak időszakosan változatja meg a vízfolyás </a:t>
            </a:r>
            <a:r>
              <a:rPr lang="hu-HU" dirty="0" smtClean="0">
                <a:solidFill>
                  <a:srgbClr val="0000CC"/>
                </a:solidFill>
              </a:rPr>
              <a:t>állapotát (S). </a:t>
            </a:r>
          </a:p>
          <a:p>
            <a:pPr lvl="0"/>
            <a:r>
              <a:rPr lang="hu-HU" dirty="0" smtClean="0">
                <a:solidFill>
                  <a:srgbClr val="0000CC"/>
                </a:solidFill>
              </a:rPr>
              <a:t>A</a:t>
            </a:r>
            <a:r>
              <a:rPr lang="hu-HU" dirty="0" smtClean="0"/>
              <a:t>z állandó tározó befolyásolja a vizek </a:t>
            </a:r>
            <a:r>
              <a:rPr lang="hu-HU" dirty="0" smtClean="0">
                <a:solidFill>
                  <a:srgbClr val="0000CC"/>
                </a:solidFill>
              </a:rPr>
              <a:t>mennyiségi</a:t>
            </a:r>
            <a:r>
              <a:rPr lang="hu-HU" dirty="0" smtClean="0"/>
              <a:t> (vízhozam, vízállás, sebesség), </a:t>
            </a:r>
            <a:r>
              <a:rPr lang="hu-HU" dirty="0" smtClean="0">
                <a:solidFill>
                  <a:srgbClr val="0000CC"/>
                </a:solidFill>
              </a:rPr>
              <a:t>minőségi </a:t>
            </a:r>
            <a:r>
              <a:rPr lang="hu-HU" dirty="0" smtClean="0"/>
              <a:t>(biológiai, kémiai) </a:t>
            </a:r>
            <a:r>
              <a:rPr lang="hu-HU" dirty="0" smtClean="0">
                <a:solidFill>
                  <a:srgbClr val="0070C0"/>
                </a:solidFill>
              </a:rPr>
              <a:t>állapotát (S)</a:t>
            </a:r>
            <a:r>
              <a:rPr lang="hu-HU" dirty="0" smtClean="0"/>
              <a:t>, a tározóban, a </a:t>
            </a:r>
            <a:r>
              <a:rPr lang="hu-HU" dirty="0" err="1" smtClean="0"/>
              <a:t>felvízen</a:t>
            </a:r>
            <a:r>
              <a:rPr lang="hu-HU" dirty="0" smtClean="0"/>
              <a:t> és az </a:t>
            </a:r>
            <a:r>
              <a:rPr lang="hu-HU" dirty="0" err="1" smtClean="0"/>
              <a:t>alvizen</a:t>
            </a:r>
            <a:r>
              <a:rPr lang="hu-HU" dirty="0" smtClean="0"/>
              <a:t> egyaránt. Az üzemeltetéstől függően a következő </a:t>
            </a:r>
            <a:r>
              <a:rPr lang="hu-HU" dirty="0" smtClean="0">
                <a:solidFill>
                  <a:srgbClr val="0000CC"/>
                </a:solidFill>
              </a:rPr>
              <a:t>hatások (I)</a:t>
            </a:r>
            <a:r>
              <a:rPr lang="hu-HU" dirty="0" smtClean="0"/>
              <a:t>  léphetnek fel. Fontos!!  Az </a:t>
            </a:r>
            <a:r>
              <a:rPr lang="hu-HU" dirty="0" err="1" smtClean="0"/>
              <a:t>alvízi</a:t>
            </a:r>
            <a:r>
              <a:rPr lang="hu-HU" dirty="0" smtClean="0"/>
              <a:t> és a vízminőségi problémák csak az egyéb hasznosítási formákhoz tartoznak. </a:t>
            </a:r>
          </a:p>
        </p:txBody>
      </p:sp>
      <p:grpSp>
        <p:nvGrpSpPr>
          <p:cNvPr id="3" name="Csoportba foglalás 2"/>
          <p:cNvGrpSpPr/>
          <p:nvPr/>
        </p:nvGrpSpPr>
        <p:grpSpPr>
          <a:xfrm>
            <a:off x="231925" y="2759194"/>
            <a:ext cx="8696352" cy="3760839"/>
            <a:chOff x="269115" y="3032040"/>
            <a:chExt cx="8696352" cy="3760839"/>
          </a:xfrm>
        </p:grpSpPr>
        <p:sp>
          <p:nvSpPr>
            <p:cNvPr id="5" name="Szövegdoboz 4"/>
            <p:cNvSpPr txBox="1"/>
            <p:nvPr/>
          </p:nvSpPr>
          <p:spPr>
            <a:xfrm>
              <a:off x="1247596" y="3721583"/>
              <a:ext cx="3215204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Duzzasztás a tározótérben:</a:t>
              </a:r>
            </a:p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(</a:t>
              </a:r>
              <a:r>
                <a:rPr lang="hu-HU" sz="1400" b="1" dirty="0" smtClean="0">
                  <a:solidFill>
                    <a:srgbClr val="0000CC"/>
                  </a:solidFill>
                  <a:sym typeface="Wingdings" pitchFamily="2" charset="2"/>
                </a:rPr>
                <a:t> </a:t>
              </a:r>
              <a:r>
                <a:rPr lang="hu-HU" sz="1400" b="1" dirty="0" smtClean="0">
                  <a:solidFill>
                    <a:srgbClr val="0000CC"/>
                  </a:solidFill>
                </a:rPr>
                <a:t>vízállás, sebesség)</a:t>
              </a: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6373180" y="3198363"/>
              <a:ext cx="2592287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B050"/>
                  </a:solidFill>
                </a:rPr>
                <a:t>Az átjárhatóság korlátozása  (vándorló fajok számára) </a:t>
              </a: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1119877" y="4681920"/>
              <a:ext cx="2650015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Hordalékmozgás korlátozása</a:t>
              </a:r>
            </a:p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(feliszapolódás)  </a:t>
              </a: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69115" y="5614392"/>
              <a:ext cx="2815431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err="1" smtClean="0">
                  <a:solidFill>
                    <a:srgbClr val="0000CC"/>
                  </a:solidFill>
                </a:rPr>
                <a:t>Alvízi</a:t>
              </a:r>
              <a:r>
                <a:rPr lang="hu-HU" sz="1400" b="1" dirty="0" smtClean="0">
                  <a:solidFill>
                    <a:srgbClr val="0000CC"/>
                  </a:solidFill>
                </a:rPr>
                <a:t> vízhozam csökkenése (probléma: kisvízi időszakban)</a:t>
              </a: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5275679" y="4681920"/>
              <a:ext cx="3482413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C00000"/>
                  </a:solidFill>
                </a:rPr>
                <a:t>Vízminőség a tározóban (oxigénhiány, </a:t>
              </a:r>
              <a:r>
                <a:rPr lang="hu-HU" sz="1400" b="1" dirty="0" err="1" smtClean="0">
                  <a:solidFill>
                    <a:srgbClr val="C00000"/>
                  </a:solidFill>
                </a:rPr>
                <a:t>algásodás</a:t>
              </a:r>
              <a:r>
                <a:rPr lang="hu-HU" sz="1400" b="1" dirty="0" smtClean="0">
                  <a:solidFill>
                    <a:srgbClr val="C00000"/>
                  </a:solidFill>
                </a:rPr>
                <a:t>, üledék minősége)</a:t>
              </a: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4462800" y="5521764"/>
              <a:ext cx="2918491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C00000"/>
                  </a:solidFill>
                </a:rPr>
                <a:t>A leeresztett víz minősége nem megfelelő az </a:t>
              </a:r>
              <a:r>
                <a:rPr lang="hu-HU" sz="1400" b="1" dirty="0" err="1" smtClean="0">
                  <a:solidFill>
                    <a:srgbClr val="C00000"/>
                  </a:solidFill>
                </a:rPr>
                <a:t>alvíz</a:t>
              </a:r>
              <a:r>
                <a:rPr lang="hu-HU" sz="1400" b="1" dirty="0" smtClean="0">
                  <a:solidFill>
                    <a:srgbClr val="C00000"/>
                  </a:solidFill>
                </a:rPr>
                <a:t> számára</a:t>
              </a:r>
            </a:p>
          </p:txBody>
        </p:sp>
        <p:sp>
          <p:nvSpPr>
            <p:cNvPr id="2" name="Szabadkézi sokszög 1"/>
            <p:cNvSpPr/>
            <p:nvPr/>
          </p:nvSpPr>
          <p:spPr>
            <a:xfrm>
              <a:off x="3919725" y="3916944"/>
              <a:ext cx="1585237" cy="1445341"/>
            </a:xfrm>
            <a:custGeom>
              <a:avLst/>
              <a:gdLst>
                <a:gd name="connsiteX0" fmla="*/ 103239 w 1585237"/>
                <a:gd name="connsiteY0" fmla="*/ 1283109 h 1445341"/>
                <a:gd name="connsiteX1" fmla="*/ 117987 w 1585237"/>
                <a:gd name="connsiteY1" fmla="*/ 1209367 h 1445341"/>
                <a:gd name="connsiteX2" fmla="*/ 176981 w 1585237"/>
                <a:gd name="connsiteY2" fmla="*/ 1120877 h 1445341"/>
                <a:gd name="connsiteX3" fmla="*/ 206477 w 1585237"/>
                <a:gd name="connsiteY3" fmla="*/ 1032387 h 1445341"/>
                <a:gd name="connsiteX4" fmla="*/ 250723 w 1585237"/>
                <a:gd name="connsiteY4" fmla="*/ 943896 h 1445341"/>
                <a:gd name="connsiteX5" fmla="*/ 294968 w 1585237"/>
                <a:gd name="connsiteY5" fmla="*/ 914400 h 1445341"/>
                <a:gd name="connsiteX6" fmla="*/ 383458 w 1585237"/>
                <a:gd name="connsiteY6" fmla="*/ 781664 h 1445341"/>
                <a:gd name="connsiteX7" fmla="*/ 530942 w 1585237"/>
                <a:gd name="connsiteY7" fmla="*/ 678425 h 1445341"/>
                <a:gd name="connsiteX8" fmla="*/ 575187 w 1585237"/>
                <a:gd name="connsiteY8" fmla="*/ 634180 h 1445341"/>
                <a:gd name="connsiteX9" fmla="*/ 678426 w 1585237"/>
                <a:gd name="connsiteY9" fmla="*/ 575187 h 1445341"/>
                <a:gd name="connsiteX10" fmla="*/ 766916 w 1585237"/>
                <a:gd name="connsiteY10" fmla="*/ 545690 h 1445341"/>
                <a:gd name="connsiteX11" fmla="*/ 811161 w 1585237"/>
                <a:gd name="connsiteY11" fmla="*/ 530941 h 1445341"/>
                <a:gd name="connsiteX12" fmla="*/ 855407 w 1585237"/>
                <a:gd name="connsiteY12" fmla="*/ 486696 h 1445341"/>
                <a:gd name="connsiteX13" fmla="*/ 870155 w 1585237"/>
                <a:gd name="connsiteY13" fmla="*/ 442451 h 1445341"/>
                <a:gd name="connsiteX14" fmla="*/ 958645 w 1585237"/>
                <a:gd name="connsiteY14" fmla="*/ 383458 h 1445341"/>
                <a:gd name="connsiteX15" fmla="*/ 1002890 w 1585237"/>
                <a:gd name="connsiteY15" fmla="*/ 339212 h 1445341"/>
                <a:gd name="connsiteX16" fmla="*/ 1032387 w 1585237"/>
                <a:gd name="connsiteY16" fmla="*/ 294967 h 1445341"/>
                <a:gd name="connsiteX17" fmla="*/ 1120877 w 1585237"/>
                <a:gd name="connsiteY17" fmla="*/ 235974 h 1445341"/>
                <a:gd name="connsiteX18" fmla="*/ 1209368 w 1585237"/>
                <a:gd name="connsiteY18" fmla="*/ 191729 h 1445341"/>
                <a:gd name="connsiteX19" fmla="*/ 1224116 w 1585237"/>
                <a:gd name="connsiteY19" fmla="*/ 147483 h 1445341"/>
                <a:gd name="connsiteX20" fmla="*/ 1312607 w 1585237"/>
                <a:gd name="connsiteY20" fmla="*/ 88490 h 1445341"/>
                <a:gd name="connsiteX21" fmla="*/ 1342103 w 1585237"/>
                <a:gd name="connsiteY21" fmla="*/ 44245 h 1445341"/>
                <a:gd name="connsiteX22" fmla="*/ 1430594 w 1585237"/>
                <a:gd name="connsiteY22" fmla="*/ 0 h 1445341"/>
                <a:gd name="connsiteX23" fmla="*/ 1578077 w 1585237"/>
                <a:gd name="connsiteY23" fmla="*/ 14748 h 1445341"/>
                <a:gd name="connsiteX24" fmla="*/ 1563329 w 1585237"/>
                <a:gd name="connsiteY24" fmla="*/ 73741 h 1445341"/>
                <a:gd name="connsiteX25" fmla="*/ 1474839 w 1585237"/>
                <a:gd name="connsiteY25" fmla="*/ 132735 h 1445341"/>
                <a:gd name="connsiteX26" fmla="*/ 1415845 w 1585237"/>
                <a:gd name="connsiteY26" fmla="*/ 221225 h 1445341"/>
                <a:gd name="connsiteX27" fmla="*/ 1342103 w 1585237"/>
                <a:gd name="connsiteY27" fmla="*/ 309716 h 1445341"/>
                <a:gd name="connsiteX28" fmla="*/ 1327355 w 1585237"/>
                <a:gd name="connsiteY28" fmla="*/ 383458 h 1445341"/>
                <a:gd name="connsiteX29" fmla="*/ 1312607 w 1585237"/>
                <a:gd name="connsiteY29" fmla="*/ 427703 h 1445341"/>
                <a:gd name="connsiteX30" fmla="*/ 1297858 w 1585237"/>
                <a:gd name="connsiteY30" fmla="*/ 516193 h 1445341"/>
                <a:gd name="connsiteX31" fmla="*/ 1253613 w 1585237"/>
                <a:gd name="connsiteY31" fmla="*/ 530941 h 1445341"/>
                <a:gd name="connsiteX32" fmla="*/ 1150374 w 1585237"/>
                <a:gd name="connsiteY32" fmla="*/ 663677 h 1445341"/>
                <a:gd name="connsiteX33" fmla="*/ 1106129 w 1585237"/>
                <a:gd name="connsiteY33" fmla="*/ 796412 h 1445341"/>
                <a:gd name="connsiteX34" fmla="*/ 1091381 w 1585237"/>
                <a:gd name="connsiteY34" fmla="*/ 840658 h 1445341"/>
                <a:gd name="connsiteX35" fmla="*/ 1076632 w 1585237"/>
                <a:gd name="connsiteY35" fmla="*/ 884903 h 1445341"/>
                <a:gd name="connsiteX36" fmla="*/ 1061884 w 1585237"/>
                <a:gd name="connsiteY36" fmla="*/ 958645 h 1445341"/>
                <a:gd name="connsiteX37" fmla="*/ 1032387 w 1585237"/>
                <a:gd name="connsiteY37" fmla="*/ 1061883 h 1445341"/>
                <a:gd name="connsiteX38" fmla="*/ 1017639 w 1585237"/>
                <a:gd name="connsiteY38" fmla="*/ 1106129 h 1445341"/>
                <a:gd name="connsiteX39" fmla="*/ 958645 w 1585237"/>
                <a:gd name="connsiteY39" fmla="*/ 1120877 h 1445341"/>
                <a:gd name="connsiteX40" fmla="*/ 870155 w 1585237"/>
                <a:gd name="connsiteY40" fmla="*/ 1150374 h 1445341"/>
                <a:gd name="connsiteX41" fmla="*/ 693174 w 1585237"/>
                <a:gd name="connsiteY41" fmla="*/ 1209367 h 1445341"/>
                <a:gd name="connsiteX42" fmla="*/ 604684 w 1585237"/>
                <a:gd name="connsiteY42" fmla="*/ 1297858 h 1445341"/>
                <a:gd name="connsiteX43" fmla="*/ 560439 w 1585237"/>
                <a:gd name="connsiteY43" fmla="*/ 1342103 h 1445341"/>
                <a:gd name="connsiteX44" fmla="*/ 486697 w 1585237"/>
                <a:gd name="connsiteY44" fmla="*/ 1415845 h 1445341"/>
                <a:gd name="connsiteX45" fmla="*/ 398207 w 1585237"/>
                <a:gd name="connsiteY45" fmla="*/ 1356851 h 1445341"/>
                <a:gd name="connsiteX46" fmla="*/ 339213 w 1585237"/>
                <a:gd name="connsiteY46" fmla="*/ 1371600 h 1445341"/>
                <a:gd name="connsiteX47" fmla="*/ 324465 w 1585237"/>
                <a:gd name="connsiteY47" fmla="*/ 1415845 h 1445341"/>
                <a:gd name="connsiteX48" fmla="*/ 235974 w 1585237"/>
                <a:gd name="connsiteY48" fmla="*/ 1445341 h 1445341"/>
                <a:gd name="connsiteX49" fmla="*/ 103239 w 1585237"/>
                <a:gd name="connsiteY49" fmla="*/ 1401096 h 1445341"/>
                <a:gd name="connsiteX50" fmla="*/ 0 w 1585237"/>
                <a:gd name="connsiteY50" fmla="*/ 1342103 h 1445341"/>
                <a:gd name="connsiteX51" fmla="*/ 44245 w 1585237"/>
                <a:gd name="connsiteY51" fmla="*/ 1297858 h 1445341"/>
                <a:gd name="connsiteX52" fmla="*/ 88490 w 1585237"/>
                <a:gd name="connsiteY52" fmla="*/ 1268361 h 1445341"/>
                <a:gd name="connsiteX53" fmla="*/ 103239 w 1585237"/>
                <a:gd name="connsiteY53" fmla="*/ 1165122 h 1445341"/>
                <a:gd name="connsiteX54" fmla="*/ 117987 w 1585237"/>
                <a:gd name="connsiteY54" fmla="*/ 1120877 h 1445341"/>
                <a:gd name="connsiteX55" fmla="*/ 147484 w 1585237"/>
                <a:gd name="connsiteY55" fmla="*/ 1165122 h 1445341"/>
                <a:gd name="connsiteX56" fmla="*/ 88490 w 1585237"/>
                <a:gd name="connsiteY56" fmla="*/ 1253612 h 1445341"/>
                <a:gd name="connsiteX57" fmla="*/ 103239 w 1585237"/>
                <a:gd name="connsiteY57" fmla="*/ 1283109 h 144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585237" h="1445341">
                  <a:moveTo>
                    <a:pt x="103239" y="1283109"/>
                  </a:moveTo>
                  <a:cubicBezTo>
                    <a:pt x="108155" y="1258528"/>
                    <a:pt x="107614" y="1232188"/>
                    <a:pt x="117987" y="1209367"/>
                  </a:cubicBezTo>
                  <a:cubicBezTo>
                    <a:pt x="132657" y="1177094"/>
                    <a:pt x="176981" y="1120877"/>
                    <a:pt x="176981" y="1120877"/>
                  </a:cubicBezTo>
                  <a:lnTo>
                    <a:pt x="206477" y="1032387"/>
                  </a:lnTo>
                  <a:cubicBezTo>
                    <a:pt x="218472" y="996402"/>
                    <a:pt x="222133" y="972485"/>
                    <a:pt x="250723" y="943896"/>
                  </a:cubicBezTo>
                  <a:cubicBezTo>
                    <a:pt x="263257" y="931362"/>
                    <a:pt x="280220" y="924232"/>
                    <a:pt x="294968" y="914400"/>
                  </a:cubicBezTo>
                  <a:cubicBezTo>
                    <a:pt x="339815" y="779858"/>
                    <a:pt x="293601" y="862536"/>
                    <a:pt x="383458" y="781664"/>
                  </a:cubicBezTo>
                  <a:cubicBezTo>
                    <a:pt x="502100" y="674886"/>
                    <a:pt x="423792" y="705213"/>
                    <a:pt x="530942" y="678425"/>
                  </a:cubicBezTo>
                  <a:cubicBezTo>
                    <a:pt x="545690" y="663677"/>
                    <a:pt x="559164" y="647533"/>
                    <a:pt x="575187" y="634180"/>
                  </a:cubicBezTo>
                  <a:cubicBezTo>
                    <a:pt x="599749" y="613711"/>
                    <a:pt x="650681" y="586285"/>
                    <a:pt x="678426" y="575187"/>
                  </a:cubicBezTo>
                  <a:cubicBezTo>
                    <a:pt x="707294" y="563640"/>
                    <a:pt x="737419" y="555522"/>
                    <a:pt x="766916" y="545690"/>
                  </a:cubicBezTo>
                  <a:lnTo>
                    <a:pt x="811161" y="530941"/>
                  </a:lnTo>
                  <a:cubicBezTo>
                    <a:pt x="825910" y="516193"/>
                    <a:pt x="843837" y="504050"/>
                    <a:pt x="855407" y="486696"/>
                  </a:cubicBezTo>
                  <a:cubicBezTo>
                    <a:pt x="864030" y="473761"/>
                    <a:pt x="859162" y="453444"/>
                    <a:pt x="870155" y="442451"/>
                  </a:cubicBezTo>
                  <a:cubicBezTo>
                    <a:pt x="895222" y="417384"/>
                    <a:pt x="933578" y="408526"/>
                    <a:pt x="958645" y="383458"/>
                  </a:cubicBezTo>
                  <a:cubicBezTo>
                    <a:pt x="973393" y="368709"/>
                    <a:pt x="989537" y="355235"/>
                    <a:pt x="1002890" y="339212"/>
                  </a:cubicBezTo>
                  <a:cubicBezTo>
                    <a:pt x="1014237" y="325595"/>
                    <a:pt x="1019047" y="306639"/>
                    <a:pt x="1032387" y="294967"/>
                  </a:cubicBezTo>
                  <a:cubicBezTo>
                    <a:pt x="1059066" y="271623"/>
                    <a:pt x="1091380" y="255638"/>
                    <a:pt x="1120877" y="235974"/>
                  </a:cubicBezTo>
                  <a:cubicBezTo>
                    <a:pt x="1178058" y="197854"/>
                    <a:pt x="1148307" y="212082"/>
                    <a:pt x="1209368" y="191729"/>
                  </a:cubicBezTo>
                  <a:cubicBezTo>
                    <a:pt x="1214284" y="176980"/>
                    <a:pt x="1213123" y="158476"/>
                    <a:pt x="1224116" y="147483"/>
                  </a:cubicBezTo>
                  <a:cubicBezTo>
                    <a:pt x="1249183" y="122416"/>
                    <a:pt x="1312607" y="88490"/>
                    <a:pt x="1312607" y="88490"/>
                  </a:cubicBezTo>
                  <a:cubicBezTo>
                    <a:pt x="1322439" y="73742"/>
                    <a:pt x="1329569" y="56779"/>
                    <a:pt x="1342103" y="44245"/>
                  </a:cubicBezTo>
                  <a:cubicBezTo>
                    <a:pt x="1370694" y="15654"/>
                    <a:pt x="1394607" y="11995"/>
                    <a:pt x="1430594" y="0"/>
                  </a:cubicBezTo>
                  <a:cubicBezTo>
                    <a:pt x="1479755" y="4916"/>
                    <a:pt x="1534888" y="-9246"/>
                    <a:pt x="1578077" y="14748"/>
                  </a:cubicBezTo>
                  <a:cubicBezTo>
                    <a:pt x="1595796" y="24592"/>
                    <a:pt x="1576677" y="58487"/>
                    <a:pt x="1563329" y="73741"/>
                  </a:cubicBezTo>
                  <a:cubicBezTo>
                    <a:pt x="1539985" y="100420"/>
                    <a:pt x="1474839" y="132735"/>
                    <a:pt x="1474839" y="132735"/>
                  </a:cubicBezTo>
                  <a:cubicBezTo>
                    <a:pt x="1455174" y="162232"/>
                    <a:pt x="1440912" y="196157"/>
                    <a:pt x="1415845" y="221225"/>
                  </a:cubicBezTo>
                  <a:cubicBezTo>
                    <a:pt x="1359066" y="278005"/>
                    <a:pt x="1383170" y="248117"/>
                    <a:pt x="1342103" y="309716"/>
                  </a:cubicBezTo>
                  <a:cubicBezTo>
                    <a:pt x="1337187" y="334297"/>
                    <a:pt x="1333435" y="359139"/>
                    <a:pt x="1327355" y="383458"/>
                  </a:cubicBezTo>
                  <a:cubicBezTo>
                    <a:pt x="1323585" y="398540"/>
                    <a:pt x="1315979" y="412527"/>
                    <a:pt x="1312607" y="427703"/>
                  </a:cubicBezTo>
                  <a:cubicBezTo>
                    <a:pt x="1306120" y="456894"/>
                    <a:pt x="1312694" y="490230"/>
                    <a:pt x="1297858" y="516193"/>
                  </a:cubicBezTo>
                  <a:cubicBezTo>
                    <a:pt x="1290145" y="529691"/>
                    <a:pt x="1268361" y="526025"/>
                    <a:pt x="1253613" y="530941"/>
                  </a:cubicBezTo>
                  <a:cubicBezTo>
                    <a:pt x="1183049" y="636786"/>
                    <a:pt x="1219687" y="594364"/>
                    <a:pt x="1150374" y="663677"/>
                  </a:cubicBezTo>
                  <a:lnTo>
                    <a:pt x="1106129" y="796412"/>
                  </a:lnTo>
                  <a:lnTo>
                    <a:pt x="1091381" y="840658"/>
                  </a:lnTo>
                  <a:cubicBezTo>
                    <a:pt x="1086465" y="855406"/>
                    <a:pt x="1079681" y="869659"/>
                    <a:pt x="1076632" y="884903"/>
                  </a:cubicBezTo>
                  <a:cubicBezTo>
                    <a:pt x="1071716" y="909484"/>
                    <a:pt x="1067964" y="934326"/>
                    <a:pt x="1061884" y="958645"/>
                  </a:cubicBezTo>
                  <a:cubicBezTo>
                    <a:pt x="1053204" y="993366"/>
                    <a:pt x="1042671" y="1027603"/>
                    <a:pt x="1032387" y="1061883"/>
                  </a:cubicBezTo>
                  <a:cubicBezTo>
                    <a:pt x="1027920" y="1076774"/>
                    <a:pt x="1029779" y="1096417"/>
                    <a:pt x="1017639" y="1106129"/>
                  </a:cubicBezTo>
                  <a:cubicBezTo>
                    <a:pt x="1001811" y="1118792"/>
                    <a:pt x="978060" y="1115053"/>
                    <a:pt x="958645" y="1120877"/>
                  </a:cubicBezTo>
                  <a:cubicBezTo>
                    <a:pt x="928864" y="1129811"/>
                    <a:pt x="900319" y="1142833"/>
                    <a:pt x="870155" y="1150374"/>
                  </a:cubicBezTo>
                  <a:cubicBezTo>
                    <a:pt x="730839" y="1185203"/>
                    <a:pt x="788428" y="1161742"/>
                    <a:pt x="693174" y="1209367"/>
                  </a:cubicBezTo>
                  <a:lnTo>
                    <a:pt x="604684" y="1297858"/>
                  </a:lnTo>
                  <a:cubicBezTo>
                    <a:pt x="589936" y="1312606"/>
                    <a:pt x="572009" y="1324749"/>
                    <a:pt x="560439" y="1342103"/>
                  </a:cubicBezTo>
                  <a:cubicBezTo>
                    <a:pt x="521110" y="1401096"/>
                    <a:pt x="545690" y="1376516"/>
                    <a:pt x="486697" y="1415845"/>
                  </a:cubicBezTo>
                  <a:cubicBezTo>
                    <a:pt x="460096" y="1389244"/>
                    <a:pt x="440894" y="1356851"/>
                    <a:pt x="398207" y="1356851"/>
                  </a:cubicBezTo>
                  <a:cubicBezTo>
                    <a:pt x="377937" y="1356851"/>
                    <a:pt x="358878" y="1366684"/>
                    <a:pt x="339213" y="1371600"/>
                  </a:cubicBezTo>
                  <a:cubicBezTo>
                    <a:pt x="334297" y="1386348"/>
                    <a:pt x="337115" y="1406809"/>
                    <a:pt x="324465" y="1415845"/>
                  </a:cubicBezTo>
                  <a:cubicBezTo>
                    <a:pt x="299164" y="1433917"/>
                    <a:pt x="235974" y="1445341"/>
                    <a:pt x="235974" y="1445341"/>
                  </a:cubicBezTo>
                  <a:cubicBezTo>
                    <a:pt x="144006" y="1384031"/>
                    <a:pt x="247748" y="1444448"/>
                    <a:pt x="103239" y="1401096"/>
                  </a:cubicBezTo>
                  <a:cubicBezTo>
                    <a:pt x="69213" y="1390888"/>
                    <a:pt x="29626" y="1361854"/>
                    <a:pt x="0" y="1342103"/>
                  </a:cubicBezTo>
                  <a:cubicBezTo>
                    <a:pt x="14748" y="1327355"/>
                    <a:pt x="28222" y="1311211"/>
                    <a:pt x="44245" y="1297858"/>
                  </a:cubicBezTo>
                  <a:cubicBezTo>
                    <a:pt x="57862" y="1286510"/>
                    <a:pt x="81291" y="1284559"/>
                    <a:pt x="88490" y="1268361"/>
                  </a:cubicBezTo>
                  <a:cubicBezTo>
                    <a:pt x="102608" y="1236595"/>
                    <a:pt x="96421" y="1199209"/>
                    <a:pt x="103239" y="1165122"/>
                  </a:cubicBezTo>
                  <a:cubicBezTo>
                    <a:pt x="106288" y="1149878"/>
                    <a:pt x="113071" y="1135625"/>
                    <a:pt x="117987" y="1120877"/>
                  </a:cubicBezTo>
                  <a:cubicBezTo>
                    <a:pt x="127819" y="1135625"/>
                    <a:pt x="151329" y="1147819"/>
                    <a:pt x="147484" y="1165122"/>
                  </a:cubicBezTo>
                  <a:cubicBezTo>
                    <a:pt x="139794" y="1199729"/>
                    <a:pt x="88490" y="1253612"/>
                    <a:pt x="88490" y="1253612"/>
                  </a:cubicBezTo>
                  <a:lnTo>
                    <a:pt x="103239" y="128310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4" name="Egyenes összekötő 3"/>
            <p:cNvCxnSpPr>
              <a:stCxn id="2" idx="50"/>
              <a:endCxn id="2" idx="47"/>
            </p:cNvCxnSpPr>
            <p:nvPr/>
          </p:nvCxnSpPr>
          <p:spPr>
            <a:xfrm>
              <a:off x="3919725" y="5259047"/>
              <a:ext cx="324465" cy="737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abadkézi sokszög 15"/>
            <p:cNvSpPr/>
            <p:nvPr/>
          </p:nvSpPr>
          <p:spPr>
            <a:xfrm>
              <a:off x="5483054" y="3032040"/>
              <a:ext cx="1533832" cy="870155"/>
            </a:xfrm>
            <a:custGeom>
              <a:avLst/>
              <a:gdLst>
                <a:gd name="connsiteX0" fmla="*/ 1533832 w 1533832"/>
                <a:gd name="connsiteY0" fmla="*/ 58994 h 870155"/>
                <a:gd name="connsiteX1" fmla="*/ 1460090 w 1533832"/>
                <a:gd name="connsiteY1" fmla="*/ 29497 h 870155"/>
                <a:gd name="connsiteX2" fmla="*/ 1371600 w 1533832"/>
                <a:gd name="connsiteY2" fmla="*/ 0 h 870155"/>
                <a:gd name="connsiteX3" fmla="*/ 929148 w 1533832"/>
                <a:gd name="connsiteY3" fmla="*/ 14749 h 870155"/>
                <a:gd name="connsiteX4" fmla="*/ 884903 w 1533832"/>
                <a:gd name="connsiteY4" fmla="*/ 44245 h 870155"/>
                <a:gd name="connsiteX5" fmla="*/ 796413 w 1533832"/>
                <a:gd name="connsiteY5" fmla="*/ 73742 h 870155"/>
                <a:gd name="connsiteX6" fmla="*/ 766916 w 1533832"/>
                <a:gd name="connsiteY6" fmla="*/ 117987 h 870155"/>
                <a:gd name="connsiteX7" fmla="*/ 648929 w 1533832"/>
                <a:gd name="connsiteY7" fmla="*/ 176981 h 870155"/>
                <a:gd name="connsiteX8" fmla="*/ 589936 w 1533832"/>
                <a:gd name="connsiteY8" fmla="*/ 235975 h 870155"/>
                <a:gd name="connsiteX9" fmla="*/ 501445 w 1533832"/>
                <a:gd name="connsiteY9" fmla="*/ 324465 h 870155"/>
                <a:gd name="connsiteX10" fmla="*/ 442452 w 1533832"/>
                <a:gd name="connsiteY10" fmla="*/ 398207 h 870155"/>
                <a:gd name="connsiteX11" fmla="*/ 353961 w 1533832"/>
                <a:gd name="connsiteY11" fmla="*/ 486697 h 870155"/>
                <a:gd name="connsiteX12" fmla="*/ 324465 w 1533832"/>
                <a:gd name="connsiteY12" fmla="*/ 530942 h 870155"/>
                <a:gd name="connsiteX13" fmla="*/ 235974 w 1533832"/>
                <a:gd name="connsiteY13" fmla="*/ 604684 h 870155"/>
                <a:gd name="connsiteX14" fmla="*/ 206478 w 1533832"/>
                <a:gd name="connsiteY14" fmla="*/ 648929 h 870155"/>
                <a:gd name="connsiteX15" fmla="*/ 162232 w 1533832"/>
                <a:gd name="connsiteY15" fmla="*/ 693175 h 870155"/>
                <a:gd name="connsiteX16" fmla="*/ 147484 w 1533832"/>
                <a:gd name="connsiteY16" fmla="*/ 737420 h 870155"/>
                <a:gd name="connsiteX17" fmla="*/ 103239 w 1533832"/>
                <a:gd name="connsiteY17" fmla="*/ 796413 h 870155"/>
                <a:gd name="connsiteX18" fmla="*/ 73742 w 1533832"/>
                <a:gd name="connsiteY18" fmla="*/ 840658 h 870155"/>
                <a:gd name="connsiteX19" fmla="*/ 29497 w 1533832"/>
                <a:gd name="connsiteY19" fmla="*/ 855407 h 870155"/>
                <a:gd name="connsiteX20" fmla="*/ 0 w 1533832"/>
                <a:gd name="connsiteY20" fmla="*/ 870155 h 87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33832" h="870155">
                  <a:moveTo>
                    <a:pt x="1533832" y="58994"/>
                  </a:moveTo>
                  <a:cubicBezTo>
                    <a:pt x="1509251" y="49162"/>
                    <a:pt x="1484970" y="38544"/>
                    <a:pt x="1460090" y="29497"/>
                  </a:cubicBezTo>
                  <a:cubicBezTo>
                    <a:pt x="1430870" y="18871"/>
                    <a:pt x="1371600" y="0"/>
                    <a:pt x="1371600" y="0"/>
                  </a:cubicBezTo>
                  <a:cubicBezTo>
                    <a:pt x="1224116" y="4916"/>
                    <a:pt x="1076108" y="1389"/>
                    <a:pt x="929148" y="14749"/>
                  </a:cubicBezTo>
                  <a:cubicBezTo>
                    <a:pt x="911496" y="16354"/>
                    <a:pt x="901100" y="37046"/>
                    <a:pt x="884903" y="44245"/>
                  </a:cubicBezTo>
                  <a:cubicBezTo>
                    <a:pt x="856491" y="56873"/>
                    <a:pt x="796413" y="73742"/>
                    <a:pt x="796413" y="73742"/>
                  </a:cubicBezTo>
                  <a:cubicBezTo>
                    <a:pt x="786581" y="88490"/>
                    <a:pt x="781437" y="107822"/>
                    <a:pt x="766916" y="117987"/>
                  </a:cubicBezTo>
                  <a:cubicBezTo>
                    <a:pt x="730893" y="143203"/>
                    <a:pt x="648929" y="176981"/>
                    <a:pt x="648929" y="176981"/>
                  </a:cubicBezTo>
                  <a:cubicBezTo>
                    <a:pt x="617467" y="271369"/>
                    <a:pt x="660727" y="180915"/>
                    <a:pt x="589936" y="235975"/>
                  </a:cubicBezTo>
                  <a:cubicBezTo>
                    <a:pt x="557008" y="261585"/>
                    <a:pt x="501445" y="324465"/>
                    <a:pt x="501445" y="324465"/>
                  </a:cubicBezTo>
                  <a:cubicBezTo>
                    <a:pt x="466234" y="430102"/>
                    <a:pt x="516573" y="309262"/>
                    <a:pt x="442452" y="398207"/>
                  </a:cubicBezTo>
                  <a:cubicBezTo>
                    <a:pt x="358176" y="499338"/>
                    <a:pt x="477567" y="424894"/>
                    <a:pt x="353961" y="486697"/>
                  </a:cubicBezTo>
                  <a:cubicBezTo>
                    <a:pt x="344129" y="501445"/>
                    <a:pt x="335812" y="517325"/>
                    <a:pt x="324465" y="530942"/>
                  </a:cubicBezTo>
                  <a:cubicBezTo>
                    <a:pt x="288980" y="573524"/>
                    <a:pt x="279477" y="575682"/>
                    <a:pt x="235974" y="604684"/>
                  </a:cubicBezTo>
                  <a:cubicBezTo>
                    <a:pt x="226142" y="619432"/>
                    <a:pt x="217825" y="635312"/>
                    <a:pt x="206478" y="648929"/>
                  </a:cubicBezTo>
                  <a:cubicBezTo>
                    <a:pt x="193125" y="664952"/>
                    <a:pt x="173802" y="675820"/>
                    <a:pt x="162232" y="693175"/>
                  </a:cubicBezTo>
                  <a:cubicBezTo>
                    <a:pt x="153609" y="706110"/>
                    <a:pt x="155197" y="723922"/>
                    <a:pt x="147484" y="737420"/>
                  </a:cubicBezTo>
                  <a:cubicBezTo>
                    <a:pt x="135289" y="758762"/>
                    <a:pt x="117526" y="776411"/>
                    <a:pt x="103239" y="796413"/>
                  </a:cubicBezTo>
                  <a:cubicBezTo>
                    <a:pt x="92936" y="810837"/>
                    <a:pt x="87583" y="829585"/>
                    <a:pt x="73742" y="840658"/>
                  </a:cubicBezTo>
                  <a:cubicBezTo>
                    <a:pt x="61603" y="850370"/>
                    <a:pt x="43931" y="849633"/>
                    <a:pt x="29497" y="855407"/>
                  </a:cubicBezTo>
                  <a:cubicBezTo>
                    <a:pt x="19290" y="859490"/>
                    <a:pt x="9832" y="865239"/>
                    <a:pt x="0" y="87015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Szabadkézi sokszög 16"/>
            <p:cNvSpPr/>
            <p:nvPr/>
          </p:nvSpPr>
          <p:spPr>
            <a:xfrm>
              <a:off x="2444885" y="5295918"/>
              <a:ext cx="1637071" cy="1496961"/>
            </a:xfrm>
            <a:custGeom>
              <a:avLst/>
              <a:gdLst>
                <a:gd name="connsiteX0" fmla="*/ 1592826 w 1592826"/>
                <a:gd name="connsiteY0" fmla="*/ 0 h 1430594"/>
                <a:gd name="connsiteX1" fmla="*/ 1548581 w 1592826"/>
                <a:gd name="connsiteY1" fmla="*/ 73742 h 1430594"/>
                <a:gd name="connsiteX2" fmla="*/ 1504336 w 1592826"/>
                <a:gd name="connsiteY2" fmla="*/ 117988 h 1430594"/>
                <a:gd name="connsiteX3" fmla="*/ 1489587 w 1592826"/>
                <a:gd name="connsiteY3" fmla="*/ 162233 h 1430594"/>
                <a:gd name="connsiteX4" fmla="*/ 1401097 w 1592826"/>
                <a:gd name="connsiteY4" fmla="*/ 235975 h 1430594"/>
                <a:gd name="connsiteX5" fmla="*/ 1371600 w 1592826"/>
                <a:gd name="connsiteY5" fmla="*/ 309717 h 1430594"/>
                <a:gd name="connsiteX6" fmla="*/ 1327355 w 1592826"/>
                <a:gd name="connsiteY6" fmla="*/ 339213 h 1430594"/>
                <a:gd name="connsiteX7" fmla="*/ 1283110 w 1592826"/>
                <a:gd name="connsiteY7" fmla="*/ 383459 h 1430594"/>
                <a:gd name="connsiteX8" fmla="*/ 1179871 w 1592826"/>
                <a:gd name="connsiteY8" fmla="*/ 530942 h 1430594"/>
                <a:gd name="connsiteX9" fmla="*/ 1135626 w 1592826"/>
                <a:gd name="connsiteY9" fmla="*/ 589936 h 1430594"/>
                <a:gd name="connsiteX10" fmla="*/ 1091381 w 1592826"/>
                <a:gd name="connsiteY10" fmla="*/ 722671 h 1430594"/>
                <a:gd name="connsiteX11" fmla="*/ 1076633 w 1592826"/>
                <a:gd name="connsiteY11" fmla="*/ 781665 h 1430594"/>
                <a:gd name="connsiteX12" fmla="*/ 1032387 w 1592826"/>
                <a:gd name="connsiteY12" fmla="*/ 825910 h 1430594"/>
                <a:gd name="connsiteX13" fmla="*/ 988142 w 1592826"/>
                <a:gd name="connsiteY13" fmla="*/ 884904 h 1430594"/>
                <a:gd name="connsiteX14" fmla="*/ 958646 w 1592826"/>
                <a:gd name="connsiteY14" fmla="*/ 958646 h 1430594"/>
                <a:gd name="connsiteX15" fmla="*/ 914400 w 1592826"/>
                <a:gd name="connsiteY15" fmla="*/ 1002891 h 1430594"/>
                <a:gd name="connsiteX16" fmla="*/ 796413 w 1592826"/>
                <a:gd name="connsiteY16" fmla="*/ 1106130 h 1430594"/>
                <a:gd name="connsiteX17" fmla="*/ 737420 w 1592826"/>
                <a:gd name="connsiteY17" fmla="*/ 1120878 h 1430594"/>
                <a:gd name="connsiteX18" fmla="*/ 634181 w 1592826"/>
                <a:gd name="connsiteY18" fmla="*/ 1150375 h 1430594"/>
                <a:gd name="connsiteX19" fmla="*/ 427704 w 1592826"/>
                <a:gd name="connsiteY19" fmla="*/ 1165123 h 1430594"/>
                <a:gd name="connsiteX20" fmla="*/ 339213 w 1592826"/>
                <a:gd name="connsiteY20" fmla="*/ 1194620 h 1430594"/>
                <a:gd name="connsiteX21" fmla="*/ 294968 w 1592826"/>
                <a:gd name="connsiteY21" fmla="*/ 1209368 h 1430594"/>
                <a:gd name="connsiteX22" fmla="*/ 235975 w 1592826"/>
                <a:gd name="connsiteY22" fmla="*/ 1238865 h 1430594"/>
                <a:gd name="connsiteX23" fmla="*/ 206478 w 1592826"/>
                <a:gd name="connsiteY23" fmla="*/ 1297859 h 1430594"/>
                <a:gd name="connsiteX24" fmla="*/ 73742 w 1592826"/>
                <a:gd name="connsiteY24" fmla="*/ 1371600 h 1430594"/>
                <a:gd name="connsiteX25" fmla="*/ 44246 w 1592826"/>
                <a:gd name="connsiteY25" fmla="*/ 1415846 h 1430594"/>
                <a:gd name="connsiteX26" fmla="*/ 0 w 1592826"/>
                <a:gd name="connsiteY26" fmla="*/ 1430594 h 143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2826" h="1430594">
                  <a:moveTo>
                    <a:pt x="1592826" y="0"/>
                  </a:moveTo>
                  <a:cubicBezTo>
                    <a:pt x="1578078" y="24581"/>
                    <a:pt x="1565780" y="50809"/>
                    <a:pt x="1548581" y="73742"/>
                  </a:cubicBezTo>
                  <a:cubicBezTo>
                    <a:pt x="1536067" y="90428"/>
                    <a:pt x="1515906" y="100633"/>
                    <a:pt x="1504336" y="117988"/>
                  </a:cubicBezTo>
                  <a:cubicBezTo>
                    <a:pt x="1495713" y="130923"/>
                    <a:pt x="1498211" y="149298"/>
                    <a:pt x="1489587" y="162233"/>
                  </a:cubicBezTo>
                  <a:cubicBezTo>
                    <a:pt x="1466875" y="196300"/>
                    <a:pt x="1433745" y="214210"/>
                    <a:pt x="1401097" y="235975"/>
                  </a:cubicBezTo>
                  <a:cubicBezTo>
                    <a:pt x="1391265" y="260556"/>
                    <a:pt x="1386988" y="288174"/>
                    <a:pt x="1371600" y="309717"/>
                  </a:cubicBezTo>
                  <a:cubicBezTo>
                    <a:pt x="1361297" y="324141"/>
                    <a:pt x="1340972" y="327866"/>
                    <a:pt x="1327355" y="339213"/>
                  </a:cubicBezTo>
                  <a:cubicBezTo>
                    <a:pt x="1311332" y="352566"/>
                    <a:pt x="1296684" y="367623"/>
                    <a:pt x="1283110" y="383459"/>
                  </a:cubicBezTo>
                  <a:cubicBezTo>
                    <a:pt x="1232754" y="442208"/>
                    <a:pt x="1230636" y="463255"/>
                    <a:pt x="1179871" y="530942"/>
                  </a:cubicBezTo>
                  <a:lnTo>
                    <a:pt x="1135626" y="589936"/>
                  </a:lnTo>
                  <a:cubicBezTo>
                    <a:pt x="1103305" y="751545"/>
                    <a:pt x="1143719" y="583101"/>
                    <a:pt x="1091381" y="722671"/>
                  </a:cubicBezTo>
                  <a:cubicBezTo>
                    <a:pt x="1084264" y="741650"/>
                    <a:pt x="1086690" y="764066"/>
                    <a:pt x="1076633" y="781665"/>
                  </a:cubicBezTo>
                  <a:cubicBezTo>
                    <a:pt x="1066285" y="799774"/>
                    <a:pt x="1045961" y="810074"/>
                    <a:pt x="1032387" y="825910"/>
                  </a:cubicBezTo>
                  <a:cubicBezTo>
                    <a:pt x="1016390" y="844573"/>
                    <a:pt x="1000079" y="863416"/>
                    <a:pt x="988142" y="884904"/>
                  </a:cubicBezTo>
                  <a:cubicBezTo>
                    <a:pt x="975285" y="908047"/>
                    <a:pt x="972677" y="936196"/>
                    <a:pt x="958646" y="958646"/>
                  </a:cubicBezTo>
                  <a:cubicBezTo>
                    <a:pt x="947592" y="976333"/>
                    <a:pt x="927753" y="986868"/>
                    <a:pt x="914400" y="1002891"/>
                  </a:cubicBezTo>
                  <a:cubicBezTo>
                    <a:pt x="872353" y="1053347"/>
                    <a:pt x="885425" y="1083877"/>
                    <a:pt x="796413" y="1106130"/>
                  </a:cubicBezTo>
                  <a:cubicBezTo>
                    <a:pt x="776749" y="1111046"/>
                    <a:pt x="756910" y="1115310"/>
                    <a:pt x="737420" y="1120878"/>
                  </a:cubicBezTo>
                  <a:cubicBezTo>
                    <a:pt x="701830" y="1131046"/>
                    <a:pt x="671899" y="1146184"/>
                    <a:pt x="634181" y="1150375"/>
                  </a:cubicBezTo>
                  <a:cubicBezTo>
                    <a:pt x="565602" y="1157995"/>
                    <a:pt x="496530" y="1160207"/>
                    <a:pt x="427704" y="1165123"/>
                  </a:cubicBezTo>
                  <a:lnTo>
                    <a:pt x="339213" y="1194620"/>
                  </a:lnTo>
                  <a:cubicBezTo>
                    <a:pt x="324465" y="1199536"/>
                    <a:pt x="308873" y="1202415"/>
                    <a:pt x="294968" y="1209368"/>
                  </a:cubicBezTo>
                  <a:lnTo>
                    <a:pt x="235975" y="1238865"/>
                  </a:lnTo>
                  <a:cubicBezTo>
                    <a:pt x="226143" y="1258530"/>
                    <a:pt x="222024" y="1282313"/>
                    <a:pt x="206478" y="1297859"/>
                  </a:cubicBezTo>
                  <a:cubicBezTo>
                    <a:pt x="155765" y="1348571"/>
                    <a:pt x="129379" y="1353055"/>
                    <a:pt x="73742" y="1371600"/>
                  </a:cubicBezTo>
                  <a:cubicBezTo>
                    <a:pt x="63910" y="1386349"/>
                    <a:pt x="58087" y="1404773"/>
                    <a:pt x="44246" y="1415846"/>
                  </a:cubicBezTo>
                  <a:cubicBezTo>
                    <a:pt x="32106" y="1425558"/>
                    <a:pt x="0" y="1430594"/>
                    <a:pt x="0" y="143059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21" name="Egyenes összekötő nyíllal 20"/>
            <p:cNvCxnSpPr>
              <a:stCxn id="6" idx="1"/>
              <a:endCxn id="16" idx="11"/>
            </p:cNvCxnSpPr>
            <p:nvPr/>
          </p:nvCxnSpPr>
          <p:spPr>
            <a:xfrm flipH="1">
              <a:off x="5837015" y="3459973"/>
              <a:ext cx="536165" cy="587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nyíllal 22"/>
            <p:cNvCxnSpPr>
              <a:stCxn id="5" idx="3"/>
            </p:cNvCxnSpPr>
            <p:nvPr/>
          </p:nvCxnSpPr>
          <p:spPr>
            <a:xfrm>
              <a:off x="4462800" y="3983193"/>
              <a:ext cx="351164" cy="698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nyíllal 27"/>
            <p:cNvCxnSpPr>
              <a:stCxn id="12" idx="1"/>
            </p:cNvCxnSpPr>
            <p:nvPr/>
          </p:nvCxnSpPr>
          <p:spPr>
            <a:xfrm flipH="1">
              <a:off x="4653637" y="4943530"/>
              <a:ext cx="62204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nyíllal 29"/>
            <p:cNvCxnSpPr>
              <a:stCxn id="13" idx="1"/>
              <a:endCxn id="17" idx="7"/>
            </p:cNvCxnSpPr>
            <p:nvPr/>
          </p:nvCxnSpPr>
          <p:spPr>
            <a:xfrm flipH="1" flipV="1">
              <a:off x="3763637" y="5697166"/>
              <a:ext cx="699163" cy="862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nyíllal 31"/>
            <p:cNvCxnSpPr>
              <a:stCxn id="9" idx="3"/>
              <a:endCxn id="17" idx="9"/>
            </p:cNvCxnSpPr>
            <p:nvPr/>
          </p:nvCxnSpPr>
          <p:spPr>
            <a:xfrm>
              <a:off x="3084546" y="5876002"/>
              <a:ext cx="527510" cy="372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38"/>
            <p:cNvCxnSpPr>
              <a:stCxn id="8" idx="3"/>
            </p:cNvCxnSpPr>
            <p:nvPr/>
          </p:nvCxnSpPr>
          <p:spPr>
            <a:xfrm>
              <a:off x="3769892" y="4943530"/>
              <a:ext cx="656872" cy="461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Szövegdoboz 52"/>
            <p:cNvSpPr txBox="1"/>
            <p:nvPr/>
          </p:nvSpPr>
          <p:spPr>
            <a:xfrm>
              <a:off x="5837015" y="3957382"/>
              <a:ext cx="2592287" cy="52322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B050"/>
                  </a:solidFill>
                </a:rPr>
                <a:t>Biológiai viszonyok megváltozása (flóra, fauna)</a:t>
              </a:r>
            </a:p>
          </p:txBody>
        </p:sp>
        <p:cxnSp>
          <p:nvCxnSpPr>
            <p:cNvPr id="54" name="Egyenes összekötő nyíllal 53"/>
            <p:cNvCxnSpPr/>
            <p:nvPr/>
          </p:nvCxnSpPr>
          <p:spPr>
            <a:xfrm flipH="1">
              <a:off x="4964658" y="4245770"/>
              <a:ext cx="873338" cy="587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zövegdoboz 23"/>
          <p:cNvSpPr txBox="1"/>
          <p:nvPr/>
        </p:nvSpPr>
        <p:spPr>
          <a:xfrm>
            <a:off x="3281139" y="6196867"/>
            <a:ext cx="61097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Ha a tározó felülete &lt; 50 ha, akkor a folyó víztest része, egyébként 3 víztest: </a:t>
            </a:r>
            <a:r>
              <a:rPr lang="hu-HU" dirty="0" err="1" smtClean="0"/>
              <a:t>felvízi</a:t>
            </a:r>
            <a:r>
              <a:rPr lang="hu-HU" dirty="0" smtClean="0"/>
              <a:t> folyó, tározó, </a:t>
            </a:r>
            <a:r>
              <a:rPr lang="hu-HU" dirty="0" err="1" smtClean="0"/>
              <a:t>alvízi</a:t>
            </a:r>
            <a:r>
              <a:rPr lang="hu-HU" dirty="0" smtClean="0"/>
              <a:t> folyó. . </a:t>
            </a:r>
          </a:p>
        </p:txBody>
      </p:sp>
    </p:spTree>
    <p:extLst>
      <p:ext uri="{BB962C8B-B14F-4D97-AF65-F5344CB8AC3E}">
        <p14:creationId xmlns:p14="http://schemas.microsoft.com/office/powerpoint/2010/main" xmlns="" val="287942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1214305"/>
            <a:ext cx="8892480" cy="64633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A környezeti célkitűzések a jó állapot elérhetőségéhez kapcsolódnak: </a:t>
            </a:r>
          </a:p>
          <a:p>
            <a:pPr lvl="0"/>
            <a:r>
              <a:rPr lang="hu-HU" dirty="0" smtClean="0"/>
              <a:t>  </a:t>
            </a:r>
          </a:p>
          <a:p>
            <a:r>
              <a:rPr lang="hu-HU" b="1" dirty="0" smtClean="0">
                <a:solidFill>
                  <a:srgbClr val="0000CC"/>
                </a:solidFill>
              </a:rPr>
              <a:t>1. A </a:t>
            </a:r>
            <a:r>
              <a:rPr lang="hu-HU" b="1" dirty="0">
                <a:solidFill>
                  <a:srgbClr val="0000CC"/>
                </a:solidFill>
              </a:rPr>
              <a:t>jó ökológiai állapot </a:t>
            </a:r>
            <a:r>
              <a:rPr lang="hu-HU" b="1" dirty="0" smtClean="0">
                <a:solidFill>
                  <a:srgbClr val="0000CC"/>
                </a:solidFill>
              </a:rPr>
              <a:t>elérhető </a:t>
            </a:r>
            <a:endParaRPr lang="hu-HU" b="1" dirty="0">
              <a:solidFill>
                <a:srgbClr val="0000CC"/>
              </a:solidFill>
            </a:endParaRPr>
          </a:p>
          <a:p>
            <a:pPr lvl="0"/>
            <a:endParaRPr lang="hu-HU" dirty="0"/>
          </a:p>
          <a:p>
            <a:pPr lvl="1"/>
            <a:r>
              <a:rPr lang="hu-HU" dirty="0" smtClean="0"/>
              <a:t>Záportározók esetén a jó állapot elérhető. </a:t>
            </a:r>
          </a:p>
          <a:p>
            <a:pPr lvl="1"/>
            <a:r>
              <a:rPr lang="hu-HU" dirty="0" smtClean="0"/>
              <a:t>Állandó tározóknál a duzzasztott </a:t>
            </a:r>
            <a:r>
              <a:rPr lang="hu-HU" dirty="0"/>
              <a:t>szakaszon </a:t>
            </a:r>
            <a:r>
              <a:rPr lang="hu-HU" dirty="0" smtClean="0"/>
              <a:t>a viszonyok ellentétesek a jó állapot követelményeivel.  Az </a:t>
            </a:r>
            <a:r>
              <a:rPr lang="hu-HU" dirty="0" err="1" smtClean="0"/>
              <a:t>alvízen</a:t>
            </a:r>
            <a:r>
              <a:rPr lang="hu-HU" dirty="0" smtClean="0"/>
              <a:t> és a </a:t>
            </a:r>
            <a:r>
              <a:rPr lang="hu-HU" dirty="0" err="1" smtClean="0"/>
              <a:t>felvízen</a:t>
            </a:r>
            <a:r>
              <a:rPr lang="hu-HU" dirty="0" smtClean="0"/>
              <a:t> ez kérdéses. Ha </a:t>
            </a:r>
            <a:r>
              <a:rPr lang="hu-HU" dirty="0"/>
              <a:t>a tározó mérete miatt </a:t>
            </a:r>
            <a:r>
              <a:rPr lang="hu-HU" dirty="0" smtClean="0"/>
              <a:t>nem önálló víztest, akkor </a:t>
            </a:r>
            <a:r>
              <a:rPr lang="hu-HU" dirty="0" smtClean="0">
                <a:solidFill>
                  <a:srgbClr val="0000CC"/>
                </a:solidFill>
              </a:rPr>
              <a:t>bizonyos feltételek esetén a jó ökológiai állapot elérhető</a:t>
            </a:r>
            <a:r>
              <a:rPr lang="hu-HU" dirty="0" smtClean="0"/>
              <a:t>. </a:t>
            </a:r>
          </a:p>
          <a:p>
            <a:pPr lvl="0"/>
            <a:endParaRPr lang="hu-HU" dirty="0"/>
          </a:p>
          <a:p>
            <a:pPr lvl="0"/>
            <a:r>
              <a:rPr lang="hu-HU" b="1" dirty="0" smtClean="0">
                <a:solidFill>
                  <a:srgbClr val="0000CC"/>
                </a:solidFill>
              </a:rPr>
              <a:t>2. Erősen módosított jelleg, jó ökológiai potenciál </a:t>
            </a:r>
          </a:p>
          <a:p>
            <a:pPr lvl="0"/>
            <a:endParaRPr lang="hu-HU" dirty="0" smtClean="0"/>
          </a:p>
          <a:p>
            <a:pPr lvl="1"/>
            <a:r>
              <a:rPr lang="hu-HU" dirty="0" smtClean="0"/>
              <a:t>Nagy (&gt; 50 ha) tározó esetén,  vagy ha az előző feltételek nem állnak fenn, </a:t>
            </a:r>
            <a:r>
              <a:rPr lang="hu-HU" dirty="0" smtClean="0">
                <a:solidFill>
                  <a:srgbClr val="0000CC"/>
                </a:solidFill>
              </a:rPr>
              <a:t>a </a:t>
            </a:r>
            <a:r>
              <a:rPr lang="hu-HU" dirty="0">
                <a:solidFill>
                  <a:srgbClr val="0000CC"/>
                </a:solidFill>
              </a:rPr>
              <a:t>VKI a jó állapot elérése alól felmentést ad</a:t>
            </a:r>
            <a:r>
              <a:rPr lang="hu-HU" dirty="0"/>
              <a:t>, </a:t>
            </a:r>
            <a:r>
              <a:rPr lang="hu-HU" dirty="0" smtClean="0"/>
              <a:t>amennyiben ez </a:t>
            </a:r>
            <a:r>
              <a:rPr lang="hu-HU" dirty="0"/>
              <a:t>társadalmi-gazdasági elemzés alapján indokolható. Ez az </a:t>
            </a:r>
            <a:r>
              <a:rPr lang="hu-HU" dirty="0">
                <a:solidFill>
                  <a:srgbClr val="0000CC"/>
                </a:solidFill>
              </a:rPr>
              <a:t>ún. erősen módosított </a:t>
            </a:r>
            <a:r>
              <a:rPr lang="hu-HU" dirty="0" smtClean="0">
                <a:solidFill>
                  <a:srgbClr val="0000CC"/>
                </a:solidFill>
              </a:rPr>
              <a:t>jelleg. </a:t>
            </a:r>
            <a:r>
              <a:rPr lang="hu-HU" dirty="0" smtClean="0"/>
              <a:t> </a:t>
            </a:r>
            <a:endParaRPr lang="hu-HU" dirty="0"/>
          </a:p>
          <a:p>
            <a:pPr lvl="1"/>
            <a:r>
              <a:rPr lang="hu-HU" dirty="0"/>
              <a:t>Ebben az esetben a környezeti célkitűzés csökken: </a:t>
            </a:r>
            <a:r>
              <a:rPr lang="hu-HU" dirty="0">
                <a:solidFill>
                  <a:srgbClr val="0000CC"/>
                </a:solidFill>
              </a:rPr>
              <a:t>az elérendő cél a jó ökológiai potenciál: </a:t>
            </a:r>
          </a:p>
          <a:p>
            <a:pPr lvl="1"/>
            <a:r>
              <a:rPr lang="hu-HU" dirty="0"/>
              <a:t>A duzzasztás és a hosszirányú átjárhatóság </a:t>
            </a:r>
            <a:r>
              <a:rPr lang="hu-HU" dirty="0" smtClean="0"/>
              <a:t>korlátozása elfogadott</a:t>
            </a:r>
            <a:r>
              <a:rPr lang="hu-HU" dirty="0">
                <a:solidFill>
                  <a:srgbClr val="0000CC"/>
                </a:solidFill>
              </a:rPr>
              <a:t>, de </a:t>
            </a:r>
            <a:r>
              <a:rPr lang="hu-HU" dirty="0" smtClean="0">
                <a:solidFill>
                  <a:srgbClr val="0000CC"/>
                </a:solidFill>
              </a:rPr>
              <a:t>a többi hatás csökkentésére/megszüntetésére kiegészítő intézkedések </a:t>
            </a:r>
            <a:r>
              <a:rPr lang="hu-HU" dirty="0" smtClean="0"/>
              <a:t>szükségesek</a:t>
            </a:r>
            <a:r>
              <a:rPr lang="hu-HU" dirty="0" smtClean="0">
                <a:solidFill>
                  <a:srgbClr val="0000CC"/>
                </a:solidFill>
              </a:rPr>
              <a:t>.</a:t>
            </a:r>
            <a:r>
              <a:rPr lang="hu-HU" dirty="0" smtClean="0"/>
              <a:t>. </a:t>
            </a:r>
            <a:endParaRPr lang="hu-HU" dirty="0"/>
          </a:p>
          <a:p>
            <a:pPr lvl="0"/>
            <a:endParaRPr lang="hu-HU" dirty="0">
              <a:solidFill>
                <a:srgbClr val="0000CC"/>
              </a:solidFill>
            </a:endParaRPr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marL="342900" indent="-342900">
              <a:buFont typeface="Wingdings" pitchFamily="2" charset="2"/>
              <a:buChar char="Ø"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xmlns="" val="39603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-26130" y="1299423"/>
            <a:ext cx="4932040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hu-HU" b="1" dirty="0" smtClean="0">
                <a:solidFill>
                  <a:srgbClr val="0000CC"/>
                </a:solidFill>
              </a:rPr>
              <a:t>A </a:t>
            </a:r>
            <a:r>
              <a:rPr lang="hu-HU" b="1" dirty="0">
                <a:solidFill>
                  <a:srgbClr val="0000CC"/>
                </a:solidFill>
              </a:rPr>
              <a:t>jó ökológiai állapot </a:t>
            </a:r>
            <a:r>
              <a:rPr lang="hu-HU" b="1" dirty="0" smtClean="0">
                <a:solidFill>
                  <a:srgbClr val="0000CC"/>
                </a:solidFill>
              </a:rPr>
              <a:t>elérhető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>
                <a:solidFill>
                  <a:srgbClr val="0000CC"/>
                </a:solidFill>
              </a:rPr>
              <a:t>A jó állapot elérésének feltételei állandó tározó esetén: </a:t>
            </a:r>
            <a:r>
              <a:rPr lang="hu-HU" dirty="0" smtClean="0"/>
              <a:t>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/>
              <a:t> </a:t>
            </a:r>
            <a:r>
              <a:rPr lang="hu-HU" dirty="0" smtClean="0"/>
              <a:t>A tározó nem lett kijelölve víztestként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Az összes duzzasztott szakasz kisebb, mint a víztest 50 %-a (egybefüggően 30 %)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Ha a halpopulációban nincsenek vándorló fajok, és a tározók közötti vízgyűjtő nagyobb, mint a teljes vízgyűjtő fele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Ha vannak, akkor vagy megkerülő csatorna, vagy a tározó a víztest felső harmadában</a:t>
            </a:r>
            <a:r>
              <a:rPr lang="hu-HU" dirty="0" smtClean="0">
                <a:solidFill>
                  <a:srgbClr val="0000CC"/>
                </a:solidFill>
              </a:rPr>
              <a:t> </a:t>
            </a:r>
            <a:r>
              <a:rPr lang="hu-HU" dirty="0" smtClean="0"/>
              <a:t>van, vagy egyes mellék-ágakon (nem az összesen!)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+ Hatáscsökkentő </a:t>
            </a:r>
            <a:r>
              <a:rPr lang="hu-HU" dirty="0" smtClean="0"/>
              <a:t>intézkedések</a:t>
            </a:r>
            <a:endParaRPr lang="hu-H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7636" y="2202105"/>
            <a:ext cx="4506364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zövegdoboz 28"/>
          <p:cNvSpPr txBox="1"/>
          <p:nvPr/>
        </p:nvSpPr>
        <p:spPr>
          <a:xfrm>
            <a:off x="5345821" y="1628800"/>
            <a:ext cx="3199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Meglévő tavak a Dél-Dunántúlon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xmlns="" val="40799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5" name="Szövegdoboz 4"/>
          <p:cNvSpPr txBox="1"/>
          <p:nvPr/>
        </p:nvSpPr>
        <p:spPr>
          <a:xfrm>
            <a:off x="190745" y="3690033"/>
            <a:ext cx="9133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00CC"/>
                </a:solidFill>
                <a:sym typeface="Wingdings" pitchFamily="2" charset="2"/>
              </a:rPr>
              <a:t>A </a:t>
            </a:r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leeresztett </a:t>
            </a:r>
            <a:r>
              <a:rPr lang="hu-HU" dirty="0" smtClean="0">
                <a:solidFill>
                  <a:srgbClr val="0000CC"/>
                </a:solidFill>
                <a:sym typeface="Wingdings" pitchFamily="2" charset="2"/>
              </a:rPr>
              <a:t>vízmennyiség változékonysága  </a:t>
            </a:r>
            <a:endParaRPr lang="hu-HU" dirty="0">
              <a:solidFill>
                <a:srgbClr val="0000CC"/>
              </a:solidFill>
              <a:sym typeface="Wingdings" pitchFamily="2" charset="2"/>
            </a:endParaRPr>
          </a:p>
          <a:p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	</a:t>
            </a:r>
            <a:r>
              <a:rPr lang="hu-HU" dirty="0">
                <a:sym typeface="Wingdings" pitchFamily="2" charset="2"/>
              </a:rPr>
              <a:t>A leeresztett víz mennyisége igazodjon az </a:t>
            </a:r>
            <a:r>
              <a:rPr lang="hu-HU" dirty="0" err="1">
                <a:sym typeface="Wingdings" pitchFamily="2" charset="2"/>
              </a:rPr>
              <a:t>alvíz</a:t>
            </a:r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vízjárásához, minőségi igényeihez </a:t>
            </a:r>
            <a:endParaRPr lang="hu-HU" dirty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         Kisvíz idején a felülről érkező vízhozam </a:t>
            </a:r>
            <a:r>
              <a:rPr lang="hu-HU" dirty="0" smtClean="0">
                <a:sym typeface="Wingdings" pitchFamily="2" charset="2"/>
              </a:rPr>
              <a:t>továbbengedése </a:t>
            </a: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  </a:t>
            </a:r>
            <a:r>
              <a:rPr lang="hu-HU" dirty="0" err="1" smtClean="0">
                <a:sym typeface="Wingdings" pitchFamily="2" charset="2"/>
              </a:rPr>
              <a:t>Hígítóvíz</a:t>
            </a:r>
            <a:r>
              <a:rPr lang="hu-HU" dirty="0" smtClean="0">
                <a:sym typeface="Wingdings" pitchFamily="2" charset="2"/>
              </a:rPr>
              <a:t> leeresztése (</a:t>
            </a:r>
            <a:r>
              <a:rPr lang="hu-HU" dirty="0" err="1" smtClean="0">
                <a:sym typeface="Wingdings" pitchFamily="2" charset="2"/>
              </a:rPr>
              <a:t>szennyvzbevezetés</a:t>
            </a:r>
            <a:r>
              <a:rPr lang="hu-HU" dirty="0" smtClean="0">
                <a:sym typeface="Wingdings" pitchFamily="2" charset="2"/>
              </a:rPr>
              <a:t> hatáscsökkentő intézkedése)</a:t>
            </a:r>
            <a:endParaRPr lang="hu-HU" dirty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	  Középvizek és nagyvizek </a:t>
            </a:r>
            <a:r>
              <a:rPr lang="hu-HU" dirty="0" smtClean="0">
                <a:sym typeface="Wingdings" pitchFamily="2" charset="2"/>
              </a:rPr>
              <a:t>megfelelő gyakoriságú  leeresztése is. </a:t>
            </a:r>
          </a:p>
          <a:p>
            <a:r>
              <a:rPr lang="hu-HU" dirty="0">
                <a:sym typeface="Wingdings" pitchFamily="2" charset="2"/>
              </a:rPr>
              <a:t>	</a:t>
            </a:r>
            <a:r>
              <a:rPr lang="hu-HU" dirty="0" smtClean="0">
                <a:sym typeface="Wingdings" pitchFamily="2" charset="2"/>
              </a:rPr>
              <a:t>	</a:t>
            </a:r>
            <a:r>
              <a:rPr lang="hu-HU" dirty="0" smtClean="0">
                <a:solidFill>
                  <a:srgbClr val="0000CC"/>
                </a:solidFill>
                <a:sym typeface="Wingdings" pitchFamily="2" charset="2"/>
              </a:rPr>
              <a:t>. </a:t>
            </a:r>
            <a:endParaRPr lang="hu-HU" dirty="0">
              <a:solidFill>
                <a:srgbClr val="0000CC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96546" y="5565338"/>
            <a:ext cx="7366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CC"/>
                </a:solidFill>
                <a:sym typeface="Wingdings" pitchFamily="2" charset="2"/>
              </a:rPr>
              <a:t>A </a:t>
            </a:r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hosszirányú átjárhatóság biztosítása, ha vándorló </a:t>
            </a:r>
            <a:r>
              <a:rPr lang="hu-HU" dirty="0" smtClean="0">
                <a:solidFill>
                  <a:srgbClr val="0000CC"/>
                </a:solidFill>
                <a:sym typeface="Wingdings" pitchFamily="2" charset="2"/>
              </a:rPr>
              <a:t>fajok jelen vannak</a:t>
            </a:r>
            <a:endParaRPr lang="hu-HU" dirty="0">
              <a:solidFill>
                <a:srgbClr val="0000CC"/>
              </a:solidFill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         Megkerülő csatorna (költséges, ezért csak ritkán indokolható</a:t>
            </a:r>
            <a:r>
              <a:rPr lang="hu-HU" dirty="0" smtClean="0">
                <a:sym typeface="Wingdings" pitchFamily="2" charset="2"/>
              </a:rPr>
              <a:t>)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67886" y="1214305"/>
            <a:ext cx="9300658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2. Erősen módosított jelleg, jó ökológiai potenciál </a:t>
            </a:r>
            <a:r>
              <a:rPr lang="hu-HU" b="1" dirty="0">
                <a:solidFill>
                  <a:srgbClr val="0000CC"/>
                </a:solidFill>
              </a:rPr>
              <a:t>(csak állandó tározók esetén)</a:t>
            </a:r>
          </a:p>
          <a:p>
            <a:pPr lvl="0"/>
            <a:endParaRPr lang="hu-HU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A jó potenciálhoz hatáscsökkentő intézkedésekre van szükség: </a:t>
            </a:r>
          </a:p>
          <a:p>
            <a:pPr lvl="0"/>
            <a:endParaRPr lang="hu-HU" sz="1000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Nem kötelező feladatok: </a:t>
            </a:r>
          </a:p>
          <a:p>
            <a:pPr lvl="0"/>
            <a:endParaRPr lang="hu-HU" sz="1000" dirty="0">
              <a:solidFill>
                <a:srgbClr val="FF0000"/>
              </a:solidFill>
            </a:endParaRPr>
          </a:p>
          <a:p>
            <a:pPr lvl="0"/>
            <a:r>
              <a:rPr lang="hu-HU" dirty="0"/>
              <a:t>A jó ökológiai potenciál elérése azt jelenti, hogy a kötelezőeken </a:t>
            </a:r>
            <a:r>
              <a:rPr lang="hu-HU" dirty="0" smtClean="0"/>
              <a:t>túl meg </a:t>
            </a:r>
            <a:r>
              <a:rPr lang="hu-HU" dirty="0"/>
              <a:t>kell vizsgálni egyéb hatáscsökkentő intézkedések megvalósíthatóságát is</a:t>
            </a:r>
            <a:r>
              <a:rPr lang="hu-HU" dirty="0" smtClean="0"/>
              <a:t>. Ezek </a:t>
            </a:r>
            <a:r>
              <a:rPr lang="hu-HU" dirty="0"/>
              <a:t>közül azokat kell megvalósítani, amelyek költség-ökológiai haszon </a:t>
            </a:r>
            <a:r>
              <a:rPr lang="hu-HU" dirty="0" smtClean="0"/>
              <a:t>aránya megfelelő 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288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 txBox="1">
            <a:spLocks/>
          </p:cNvSpPr>
          <p:nvPr/>
        </p:nvSpPr>
        <p:spPr>
          <a:xfrm>
            <a:off x="486900" y="142183"/>
            <a:ext cx="655272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VGT </a:t>
            </a:r>
            <a:r>
              <a:rPr lang="hu-HU" cap="none" dirty="0" smtClean="0"/>
              <a:t>és</a:t>
            </a:r>
            <a:r>
              <a:rPr lang="hu-HU" dirty="0" smtClean="0"/>
              <a:t> ÁKK </a:t>
            </a:r>
            <a:r>
              <a:rPr lang="hu-HU" cap="none" dirty="0" smtClean="0"/>
              <a:t>összehangolása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862777" y="2142148"/>
            <a:ext cx="3005951" cy="369332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Intézkedések azonos céllal 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2914073" y="2708920"/>
            <a:ext cx="2954655" cy="646331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Kompromisszumot igénylő </a:t>
            </a:r>
          </a:p>
          <a:p>
            <a:pPr algn="ctr"/>
            <a:r>
              <a:rPr lang="hu-HU" dirty="0" smtClean="0"/>
              <a:t>intézkedések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076055" y="3704519"/>
            <a:ext cx="2955433" cy="646331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Ökológia prioritása: </a:t>
            </a:r>
          </a:p>
          <a:p>
            <a:pPr algn="ctr"/>
            <a:r>
              <a:rPr lang="hu-HU" dirty="0" smtClean="0"/>
              <a:t>Alternatív megoldások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001245" y="1581800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70C0"/>
                </a:solidFill>
              </a:rPr>
              <a:t>VGT</a:t>
            </a:r>
            <a:endParaRPr lang="hu-HU" sz="2400" b="1" dirty="0">
              <a:solidFill>
                <a:srgbClr val="0070C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228184" y="15818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70C0"/>
                </a:solidFill>
              </a:rPr>
              <a:t>ÁKKT</a:t>
            </a:r>
            <a:endParaRPr lang="hu-HU" sz="2400" b="1" dirty="0">
              <a:solidFill>
                <a:srgbClr val="0070C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936849" y="4638550"/>
            <a:ext cx="2787943" cy="923330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Árvízvédelem prioritása:</a:t>
            </a:r>
          </a:p>
          <a:p>
            <a:pPr algn="ctr"/>
            <a:r>
              <a:rPr lang="hu-HU" dirty="0" smtClean="0"/>
              <a:t>Meglévő létesítmények</a:t>
            </a:r>
          </a:p>
          <a:p>
            <a:pPr algn="ctr"/>
            <a:r>
              <a:rPr lang="hu-HU" dirty="0" smtClean="0"/>
              <a:t>Erősen módosított jelleg 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852382" y="6093296"/>
            <a:ext cx="3026738" cy="646331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Hatáscsökkentő intézkedések 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076056" y="4638550"/>
            <a:ext cx="2955433" cy="923330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Árvízvédelem prioritása:</a:t>
            </a:r>
          </a:p>
          <a:p>
            <a:pPr algn="ctr"/>
            <a:r>
              <a:rPr lang="hu-HU" dirty="0" smtClean="0"/>
              <a:t>Új létesítmény</a:t>
            </a:r>
          </a:p>
          <a:p>
            <a:pPr algn="ctr"/>
            <a:r>
              <a:rPr lang="hu-HU" dirty="0"/>
              <a:t>(</a:t>
            </a:r>
            <a:r>
              <a:rPr lang="hu-HU" dirty="0" smtClean="0"/>
              <a:t>VKI 4.7 cikk)</a:t>
            </a:r>
          </a:p>
        </p:txBody>
      </p:sp>
      <p:cxnSp>
        <p:nvCxnSpPr>
          <p:cNvPr id="18" name="Egyenes összekötő nyíllal 17"/>
          <p:cNvCxnSpPr/>
          <p:nvPr/>
        </p:nvCxnSpPr>
        <p:spPr>
          <a:xfrm>
            <a:off x="2282247" y="5561880"/>
            <a:ext cx="1161059" cy="531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stCxn id="16" idx="2"/>
          </p:cNvCxnSpPr>
          <p:nvPr/>
        </p:nvCxnSpPr>
        <p:spPr>
          <a:xfrm flipH="1">
            <a:off x="5292080" y="5561880"/>
            <a:ext cx="1261693" cy="531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898377" y="3704519"/>
            <a:ext cx="2864887" cy="646331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Ökológia prioritása:</a:t>
            </a:r>
          </a:p>
          <a:p>
            <a:pPr algn="ctr"/>
            <a:r>
              <a:rPr lang="hu-HU" dirty="0" smtClean="0"/>
              <a:t>Állapotjavító intézkedések </a:t>
            </a:r>
          </a:p>
        </p:txBody>
      </p:sp>
      <p:cxnSp>
        <p:nvCxnSpPr>
          <p:cNvPr id="17" name="Egyenes összekötő nyíllal 16"/>
          <p:cNvCxnSpPr>
            <a:endCxn id="23" idx="0"/>
          </p:cNvCxnSpPr>
          <p:nvPr/>
        </p:nvCxnSpPr>
        <p:spPr>
          <a:xfrm flipH="1">
            <a:off x="2330821" y="3355251"/>
            <a:ext cx="1112485" cy="349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endCxn id="10" idx="0"/>
          </p:cNvCxnSpPr>
          <p:nvPr/>
        </p:nvCxnSpPr>
        <p:spPr>
          <a:xfrm>
            <a:off x="5292080" y="3355251"/>
            <a:ext cx="1261692" cy="349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5706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 smtClean="0"/>
              <a:t>VGT2  Ütemezés,  projektek  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81" y="1340768"/>
            <a:ext cx="8699519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70C0"/>
                </a:solidFill>
              </a:rPr>
              <a:t>Ütemezés:</a:t>
            </a:r>
          </a:p>
          <a:p>
            <a:endParaRPr lang="hu-HU" sz="2400" b="1" dirty="0" smtClean="0">
              <a:solidFill>
                <a:srgbClr val="0070C0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hu-HU" sz="2400" dirty="0" smtClean="0"/>
              <a:t>2021-ig: konkrét, finanszírozható intézkedések </a:t>
            </a:r>
          </a:p>
          <a:p>
            <a:pPr lvl="2"/>
            <a:endParaRPr lang="hu-HU" sz="2000" dirty="0" smtClean="0"/>
          </a:p>
          <a:p>
            <a:pPr lvl="2"/>
            <a:r>
              <a:rPr lang="hu-HU" sz="2000" dirty="0" smtClean="0"/>
              <a:t> „</a:t>
            </a:r>
            <a:r>
              <a:rPr lang="hu-HU" sz="2000" dirty="0"/>
              <a:t>Visszafogott” finanszírozási </a:t>
            </a:r>
            <a:r>
              <a:rPr lang="hu-HU" sz="2000" dirty="0" smtClean="0"/>
              <a:t>lehetőségek, </a:t>
            </a:r>
            <a:r>
              <a:rPr lang="hu-HU" sz="2000" dirty="0"/>
              <a:t>EU források, 2014 </a:t>
            </a:r>
            <a:r>
              <a:rPr lang="hu-HU" sz="2000" dirty="0" smtClean="0"/>
              <a:t>-2020</a:t>
            </a:r>
            <a:endParaRPr lang="hu-HU" sz="2000" dirty="0"/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 smtClean="0"/>
              <a:t>Projektek </a:t>
            </a:r>
            <a:r>
              <a:rPr lang="hu-HU" sz="2000" dirty="0"/>
              <a:t>(nem közvetlenül egy  HM intézkedés, hanem.. egy térség vízgazdálkodási terve vagy  területfejlesztés, településfejlesztés része… </a:t>
            </a:r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/>
              <a:t>KEHOP  (árvíz és belvízvédelem </a:t>
            </a:r>
            <a:r>
              <a:rPr lang="hu-HU" sz="2000" dirty="0">
                <a:sym typeface="Wingdings" pitchFamily="2" charset="2"/>
              </a:rPr>
              <a:t>  összehangolás!!!</a:t>
            </a:r>
            <a:r>
              <a:rPr lang="hu-HU" sz="2000" dirty="0"/>
              <a:t>)</a:t>
            </a:r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 err="1" smtClean="0"/>
              <a:t>TOP-ok</a:t>
            </a:r>
            <a:r>
              <a:rPr lang="hu-HU" sz="2000" dirty="0" smtClean="0"/>
              <a:t>  </a:t>
            </a:r>
            <a:r>
              <a:rPr lang="hu-HU" sz="2000" dirty="0"/>
              <a:t>(Települések)</a:t>
            </a:r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/>
              <a:t>(Vidékfejlesztési Program) </a:t>
            </a:r>
          </a:p>
          <a:p>
            <a:pPr lvl="1"/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17734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A VGT1  TELJESÍTÉSE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-57849" y="1291033"/>
            <a:ext cx="920184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u="sng" dirty="0">
                <a:solidFill>
                  <a:srgbClr val="0070C0"/>
                </a:solidFill>
              </a:rPr>
              <a:t>Tápanyag és szerves anyag terhelések csökkentését célzó </a:t>
            </a:r>
            <a:r>
              <a:rPr lang="hu-HU" sz="2400" b="1" u="sng" dirty="0" smtClean="0">
                <a:solidFill>
                  <a:srgbClr val="0070C0"/>
                </a:solidFill>
              </a:rPr>
              <a:t>intézkedések</a:t>
            </a:r>
          </a:p>
          <a:p>
            <a:endParaRPr lang="hu-HU" sz="2400" b="1" dirty="0">
              <a:solidFill>
                <a:srgbClr val="0070C0"/>
              </a:solidFill>
            </a:endParaRPr>
          </a:p>
          <a:p>
            <a:pPr marL="0" lvl="3"/>
            <a:r>
              <a:rPr lang="hu-HU" sz="2400" b="1" dirty="0" smtClean="0">
                <a:solidFill>
                  <a:srgbClr val="0070C0"/>
                </a:solidFill>
              </a:rPr>
              <a:t>	</a:t>
            </a:r>
            <a:r>
              <a:rPr lang="hu-HU" b="1" dirty="0">
                <a:solidFill>
                  <a:srgbClr val="00B0F0"/>
                </a:solidFill>
              </a:rPr>
              <a:t>Településekről összegyűjtött kommunális szennyvizek elvezetése, tisztítása, </a:t>
            </a:r>
            <a:r>
              <a:rPr lang="hu-HU" b="1" dirty="0" smtClean="0">
                <a:solidFill>
                  <a:srgbClr val="00B0F0"/>
                </a:solidFill>
              </a:rPr>
              <a:t>	elhelyezése</a:t>
            </a:r>
            <a:endParaRPr lang="hu-HU" b="1" dirty="0">
              <a:solidFill>
                <a:srgbClr val="00B0F0"/>
              </a:solidFill>
            </a:endParaRPr>
          </a:p>
          <a:p>
            <a:r>
              <a:rPr lang="hu-HU" b="1" dirty="0" smtClean="0">
                <a:solidFill>
                  <a:srgbClr val="0070C0"/>
                </a:solidFill>
              </a:rPr>
              <a:t>	</a:t>
            </a:r>
            <a:r>
              <a:rPr lang="hu-HU" b="1" dirty="0">
                <a:solidFill>
                  <a:srgbClr val="00B0F0"/>
                </a:solidFill>
              </a:rPr>
              <a:t>Településekről származó egyéb szennyezésekkel kapcsolatos intézkedések</a:t>
            </a:r>
          </a:p>
          <a:p>
            <a:pPr marL="0" lvl="3"/>
            <a:r>
              <a:rPr lang="hu-HU" dirty="0" smtClean="0"/>
              <a:t>	</a:t>
            </a:r>
          </a:p>
          <a:p>
            <a:pPr marL="0" lvl="3"/>
            <a:r>
              <a:rPr lang="hu-HU" b="1" dirty="0">
                <a:solidFill>
                  <a:srgbClr val="00B0F0"/>
                </a:solidFill>
              </a:rPr>
              <a:t>	</a:t>
            </a:r>
            <a:r>
              <a:rPr lang="hu-HU" b="1" dirty="0" smtClean="0">
                <a:solidFill>
                  <a:srgbClr val="00B0F0"/>
                </a:solidFill>
              </a:rPr>
              <a:t>Ipari </a:t>
            </a:r>
            <a:r>
              <a:rPr lang="hu-HU" b="1" dirty="0">
                <a:solidFill>
                  <a:srgbClr val="00B0F0"/>
                </a:solidFill>
              </a:rPr>
              <a:t>forrásból származó közvetlen szennyezések</a:t>
            </a:r>
          </a:p>
          <a:p>
            <a:pPr marL="0" lvl="3"/>
            <a:r>
              <a:rPr lang="hu-HU" dirty="0" smtClean="0"/>
              <a:t>	</a:t>
            </a:r>
          </a:p>
          <a:p>
            <a:pPr marL="0" lvl="3"/>
            <a:r>
              <a:rPr lang="hu-HU" b="1" dirty="0">
                <a:solidFill>
                  <a:srgbClr val="00B0F0"/>
                </a:solidFill>
              </a:rPr>
              <a:t>	</a:t>
            </a:r>
            <a:r>
              <a:rPr lang="hu-HU" b="1" dirty="0" smtClean="0">
                <a:solidFill>
                  <a:srgbClr val="00B0F0"/>
                </a:solidFill>
              </a:rPr>
              <a:t>Mezőgazdasági </a:t>
            </a:r>
            <a:r>
              <a:rPr lang="hu-HU" b="1" dirty="0">
                <a:solidFill>
                  <a:srgbClr val="00B0F0"/>
                </a:solidFill>
              </a:rPr>
              <a:t>tevékenységből származó tápanyag és </a:t>
            </a:r>
            <a:r>
              <a:rPr lang="hu-HU" b="1" dirty="0" smtClean="0">
                <a:solidFill>
                  <a:srgbClr val="00B0F0"/>
                </a:solidFill>
              </a:rPr>
              <a:t>szerves anyag 	terhelések </a:t>
            </a:r>
            <a:r>
              <a:rPr lang="hu-HU" b="1" dirty="0">
                <a:solidFill>
                  <a:srgbClr val="00B0F0"/>
                </a:solidFill>
              </a:rPr>
              <a:t>csökkentése, illetve környezetfenntartó szerepének </a:t>
            </a:r>
            <a:r>
              <a:rPr lang="hu-HU" b="1" dirty="0" smtClean="0">
                <a:solidFill>
                  <a:srgbClr val="00B0F0"/>
                </a:solidFill>
              </a:rPr>
              <a:t>növelése</a:t>
            </a:r>
          </a:p>
          <a:p>
            <a:pPr marL="0" lvl="3"/>
            <a:r>
              <a:rPr lang="hu-HU" b="1" dirty="0" smtClean="0">
                <a:solidFill>
                  <a:srgbClr val="00B0F0"/>
                </a:solidFill>
              </a:rPr>
              <a:t>	</a:t>
            </a:r>
          </a:p>
          <a:p>
            <a:pPr marL="0" lvl="3"/>
            <a:r>
              <a:rPr lang="hu-HU" b="1" dirty="0" smtClean="0">
                <a:solidFill>
                  <a:srgbClr val="00B0F0"/>
                </a:solidFill>
              </a:rPr>
              <a:t>	Jó </a:t>
            </a:r>
            <a:r>
              <a:rPr lang="hu-HU" b="1" dirty="0">
                <a:solidFill>
                  <a:srgbClr val="00B0F0"/>
                </a:solidFill>
              </a:rPr>
              <a:t>halászati és horgászati gyakorlat kialakítása és elterjesztése</a:t>
            </a:r>
          </a:p>
          <a:p>
            <a:pPr marL="0" lvl="3"/>
            <a:endParaRPr lang="hu-HU" b="1" dirty="0">
              <a:solidFill>
                <a:srgbClr val="00B0F0"/>
              </a:solidFill>
            </a:endParaRPr>
          </a:p>
          <a:p>
            <a:pPr marL="0" lvl="3"/>
            <a:r>
              <a:rPr lang="hu-HU" b="1" dirty="0" smtClean="0">
                <a:solidFill>
                  <a:srgbClr val="00B0F0"/>
                </a:solidFill>
              </a:rPr>
              <a:t>	</a:t>
            </a:r>
            <a:r>
              <a:rPr lang="hu-HU" b="1" dirty="0">
                <a:solidFill>
                  <a:srgbClr val="00B0F0"/>
                </a:solidFill>
              </a:rPr>
              <a:t>Egyéb szennyezések megelőzése, illetve szennyezések kárelhárítása, </a:t>
            </a:r>
            <a:r>
              <a:rPr lang="hu-HU" b="1" dirty="0" smtClean="0">
                <a:solidFill>
                  <a:srgbClr val="00B0F0"/>
                </a:solidFill>
              </a:rPr>
              <a:t>	kármentesítése</a:t>
            </a:r>
            <a:endParaRPr lang="hu-HU" b="1" dirty="0">
              <a:solidFill>
                <a:srgbClr val="00B0F0"/>
              </a:solidFill>
            </a:endParaRPr>
          </a:p>
          <a:p>
            <a:pPr marL="0" lvl="3"/>
            <a:endParaRPr lang="hu-HU" b="1" dirty="0" smtClean="0">
              <a:solidFill>
                <a:srgbClr val="00B0F0"/>
              </a:solidFill>
            </a:endParaRPr>
          </a:p>
          <a:p>
            <a:pPr marL="0" lvl="3"/>
            <a:endParaRPr lang="hu-HU" b="1" dirty="0">
              <a:solidFill>
                <a:srgbClr val="00B0F0"/>
              </a:solidFill>
            </a:endParaRPr>
          </a:p>
          <a:p>
            <a:pPr marL="0" lvl="3"/>
            <a:endParaRPr lang="hu-HU" b="1" dirty="0" smtClean="0">
              <a:solidFill>
                <a:srgbClr val="00B0F0"/>
              </a:solidFill>
            </a:endParaRPr>
          </a:p>
          <a:p>
            <a:pPr marL="0" lvl="3"/>
            <a:endParaRPr lang="hu-HU" b="1" dirty="0">
              <a:solidFill>
                <a:srgbClr val="00B0F0"/>
              </a:solidFill>
            </a:endParaRPr>
          </a:p>
          <a:p>
            <a:pPr marL="0" lvl="3"/>
            <a:endParaRPr lang="hu-HU" b="1" dirty="0">
              <a:solidFill>
                <a:srgbClr val="00B0F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7023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dirty="0" smtClean="0"/>
              <a:t>Pontszerű szennyezések további csökkentése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u-HU" sz="2200" dirty="0" smtClean="0"/>
              <a:t>Szennyvízprogram VKI terminológiával alapintézkedés befejeződik KEHOP forrásból, de sok helyen szükség lesz további intézkedésekre a víztest jó állapotának elérésére. Új szennyvízprogram. </a:t>
            </a:r>
          </a:p>
          <a:p>
            <a:pPr algn="just"/>
            <a:r>
              <a:rPr lang="hu-HU" sz="2200" dirty="0"/>
              <a:t>Új szennyvíztisztító telep </a:t>
            </a:r>
            <a:r>
              <a:rPr lang="hu-HU" sz="2200" dirty="0" smtClean="0"/>
              <a:t>létesítése</a:t>
            </a:r>
            <a:r>
              <a:rPr lang="hu-HU" sz="2200" dirty="0"/>
              <a:t>, meglévő </a:t>
            </a:r>
            <a:r>
              <a:rPr lang="hu-HU" sz="2200" dirty="0" smtClean="0"/>
              <a:t>szennyvíztisztító telepek  </a:t>
            </a:r>
            <a:r>
              <a:rPr lang="hu-HU" sz="2200" dirty="0"/>
              <a:t>korszerűsítése (rekonstrukció, kapacitás növelés, technológia </a:t>
            </a:r>
            <a:r>
              <a:rPr lang="hu-HU" sz="2200" dirty="0" smtClean="0"/>
              <a:t>fejlesztés </a:t>
            </a:r>
          </a:p>
          <a:p>
            <a:pPr algn="just"/>
            <a:r>
              <a:rPr lang="hu-HU" sz="2200" dirty="0"/>
              <a:t>Alternatív szennyvíz elhelyezési mód (pl. tisztított szennyvíz nyárfás elhelyezése, átvezetés másik befogadóba), a befogadó felszín alatti vagy felszíni víztest jó állapotának veszélyeztetése </a:t>
            </a:r>
            <a:r>
              <a:rPr lang="hu-HU" sz="2200" dirty="0" smtClean="0"/>
              <a:t>nélkül</a:t>
            </a:r>
          </a:p>
          <a:p>
            <a:pPr algn="just"/>
            <a:r>
              <a:rPr lang="hu-HU" sz="2200" dirty="0" smtClean="0"/>
              <a:t>Finanszírozási lehetőség megteremtése</a:t>
            </a:r>
            <a:endParaRPr lang="hu-HU" sz="220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367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Ivóvíz-minőség javítása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Az ivóvízminőség-javító program befejeződik KEHOP forrásokból. De az öt paraméteren kívüli problémák megoldása jogszabályi kötelesség. </a:t>
            </a:r>
          </a:p>
          <a:p>
            <a:r>
              <a:rPr lang="hu-HU" sz="2400" dirty="0" smtClean="0"/>
              <a:t>Ólom, vas, mangán stb.</a:t>
            </a:r>
          </a:p>
          <a:p>
            <a:r>
              <a:rPr lang="hu-HU" sz="2400" dirty="0" smtClean="0"/>
              <a:t>Új Ivóvízminőség-javító program </a:t>
            </a:r>
          </a:p>
          <a:p>
            <a:r>
              <a:rPr lang="hu-HU" sz="2400" dirty="0" err="1"/>
              <a:t>Vízbázisvédelem</a:t>
            </a:r>
            <a:r>
              <a:rPr lang="hu-HU" sz="2400" dirty="0"/>
              <a:t>, biztonságba helyezés (sok helyen nem történt </a:t>
            </a:r>
            <a:r>
              <a:rPr lang="hu-HU" sz="2400" dirty="0" smtClean="0"/>
              <a:t>meg, a határozatokat nem adták ki)</a:t>
            </a:r>
          </a:p>
          <a:p>
            <a:r>
              <a:rPr lang="hu-HU" sz="2400" dirty="0" smtClean="0"/>
              <a:t>Finanszírozási lehetőségek átgondolni</a:t>
            </a: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22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1"/>
          <p:cNvSpPr>
            <a:spLocks noGrp="1"/>
          </p:cNvSpPr>
          <p:nvPr>
            <p:ph type="title"/>
          </p:nvPr>
        </p:nvSpPr>
        <p:spPr>
          <a:xfrm>
            <a:off x="457200" y="458899"/>
            <a:ext cx="8229600" cy="491902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dirty="0" smtClean="0"/>
              <a:t>Csapadékvíz-gazdálkodás és </a:t>
            </a:r>
            <a:r>
              <a:rPr lang="hu-HU" altLang="hu-HU" dirty="0" err="1" smtClean="0"/>
              <a:t>víziközművek</a:t>
            </a:r>
            <a:endParaRPr lang="hu-HU" altLang="hu-HU" dirty="0" smtClean="0"/>
          </a:p>
        </p:txBody>
      </p:sp>
      <p:sp>
        <p:nvSpPr>
          <p:cNvPr id="25603" name="Tartalom helye 2"/>
          <p:cNvSpPr>
            <a:spLocks noGrp="1"/>
          </p:cNvSpPr>
          <p:nvPr>
            <p:ph idx="1"/>
          </p:nvPr>
        </p:nvSpPr>
        <p:spPr>
          <a:xfrm>
            <a:off x="684213" y="1268413"/>
            <a:ext cx="8229600" cy="5572125"/>
          </a:xfrm>
        </p:spPr>
        <p:txBody>
          <a:bodyPr>
            <a:normAutofit/>
          </a:bodyPr>
          <a:lstStyle/>
          <a:p>
            <a:r>
              <a:rPr lang="hu-HU" sz="2000" dirty="0" smtClean="0"/>
              <a:t>Cél:  A vízvisszatartásra, vízhasznosításra ösztönzés , a színvonalas szolgáltatás</a:t>
            </a:r>
          </a:p>
          <a:p>
            <a:r>
              <a:rPr lang="hu-HU" sz="2000" dirty="0" smtClean="0"/>
              <a:t>Ma is érintett mind az egyesített, mind az elválasztott rendszernél a </a:t>
            </a:r>
            <a:r>
              <a:rPr lang="hu-HU" sz="2000" dirty="0" err="1" smtClean="0"/>
              <a:t>víziközmű</a:t>
            </a:r>
            <a:r>
              <a:rPr lang="hu-HU" sz="2000" dirty="0" smtClean="0"/>
              <a:t> szektor.  </a:t>
            </a:r>
            <a:endParaRPr lang="hu-HU" sz="2000" dirty="0"/>
          </a:p>
          <a:p>
            <a:r>
              <a:rPr lang="hu-HU" sz="2000" dirty="0" smtClean="0"/>
              <a:t>Egyesített rendszereknél a kapacitások méretezése a csapadékvíztől függ. Jelentős költségmegtakarítási lehetőségek vannak megfelelő csapadékvíz-gazdálkodás esetén, ami csatornadíj csökkenést jelenthet.</a:t>
            </a:r>
          </a:p>
          <a:p>
            <a:r>
              <a:rPr lang="hu-HU" sz="2000" dirty="0" smtClean="0"/>
              <a:t>Elválasztott rendszereknél az infiltráció (30%)  jelentős részben a nem megfelelő csapadékvíz-elvezetés miatt van</a:t>
            </a:r>
            <a:endParaRPr lang="hu-HU" sz="2000" dirty="0"/>
          </a:p>
          <a:p>
            <a:r>
              <a:rPr lang="hu-HU" sz="2000" dirty="0" smtClean="0"/>
              <a:t>Javasolt, hogy a csapadékvíz-gazdálkodás a </a:t>
            </a:r>
            <a:r>
              <a:rPr lang="hu-HU" sz="2000" dirty="0" err="1"/>
              <a:t>víziközmű</a:t>
            </a:r>
            <a:r>
              <a:rPr lang="hu-HU" sz="2000" dirty="0"/>
              <a:t> szolgáltatás </a:t>
            </a:r>
            <a:r>
              <a:rPr lang="hu-HU" sz="2000" dirty="0" smtClean="0"/>
              <a:t>részeként működjön , </a:t>
            </a:r>
            <a:r>
              <a:rPr lang="hu-HU" sz="2000" dirty="0"/>
              <a:t>de számviteli szétválasztással, önálló pénzügyi nyilvántartásokkal. </a:t>
            </a:r>
            <a:endParaRPr lang="hu-HU" sz="20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73F50-446C-4039-923B-05D6BA0A804E}" type="slidenum">
              <a:rPr lang="hu-HU" smtClean="0"/>
              <a:pPr>
                <a:defRPr/>
              </a:pPr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3613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004331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felszín alatti vizeket érintő jelentős terhelések, hatásuk, és intézkedések </a:t>
            </a:r>
            <a:endParaRPr lang="hu-HU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77695464"/>
              </p:ext>
            </p:extLst>
          </p:nvPr>
        </p:nvGraphicFramePr>
        <p:xfrm>
          <a:off x="179512" y="1222374"/>
          <a:ext cx="5111750" cy="3496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Csoportba foglalás 8"/>
          <p:cNvGrpSpPr/>
          <p:nvPr/>
        </p:nvGrpSpPr>
        <p:grpSpPr>
          <a:xfrm>
            <a:off x="5758454" y="1448111"/>
            <a:ext cx="2386761" cy="596690"/>
            <a:chOff x="2722948" y="838888"/>
            <a:chExt cx="2386761" cy="596690"/>
          </a:xfrm>
        </p:grpSpPr>
        <p:sp>
          <p:nvSpPr>
            <p:cNvPr id="10" name="Lekerekített téglalap 9"/>
            <p:cNvSpPr/>
            <p:nvPr/>
          </p:nvSpPr>
          <p:spPr>
            <a:xfrm>
              <a:off x="2722948" y="838888"/>
              <a:ext cx="2386761" cy="5966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ekerekített téglalap 4"/>
            <p:cNvSpPr/>
            <p:nvPr/>
          </p:nvSpPr>
          <p:spPr>
            <a:xfrm>
              <a:off x="2740424" y="856364"/>
              <a:ext cx="2351809" cy="5617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100" kern="12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Pontszerű szennyezőforrások </a:t>
              </a:r>
              <a:endParaRPr lang="hu-HU" sz="2100" kern="12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" name="Csoportba foglalás 11"/>
          <p:cNvGrpSpPr/>
          <p:nvPr/>
        </p:nvGrpSpPr>
        <p:grpSpPr>
          <a:xfrm>
            <a:off x="5790534" y="2185986"/>
            <a:ext cx="2386761" cy="884722"/>
            <a:chOff x="2722948" y="1644420"/>
            <a:chExt cx="2386761" cy="596690"/>
          </a:xfrm>
        </p:grpSpPr>
        <p:sp>
          <p:nvSpPr>
            <p:cNvPr id="13" name="Lekerekített téglalap 12"/>
            <p:cNvSpPr/>
            <p:nvPr/>
          </p:nvSpPr>
          <p:spPr>
            <a:xfrm>
              <a:off x="2722948" y="1644420"/>
              <a:ext cx="2386761" cy="5966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Lekerekített téglalap 4"/>
            <p:cNvSpPr/>
            <p:nvPr/>
          </p:nvSpPr>
          <p:spPr>
            <a:xfrm>
              <a:off x="2740424" y="1661896"/>
              <a:ext cx="2351809" cy="5617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600" kern="1200" dirty="0" smtClean="0"/>
                <a:t>pontszerű szennyeződések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1900" kern="1200" dirty="0"/>
            </a:p>
          </p:txBody>
        </p:sp>
      </p:grpSp>
      <p:sp>
        <p:nvSpPr>
          <p:cNvPr id="26" name="Jobbra nyíl 25"/>
          <p:cNvSpPr/>
          <p:nvPr/>
        </p:nvSpPr>
        <p:spPr>
          <a:xfrm rot="5400000">
            <a:off x="6931704" y="2056786"/>
            <a:ext cx="104420" cy="10442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tx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8" name="Szögletes összekötő 27"/>
          <p:cNvCxnSpPr/>
          <p:nvPr/>
        </p:nvCxnSpPr>
        <p:spPr>
          <a:xfrm rot="5400000">
            <a:off x="6007971" y="2562652"/>
            <a:ext cx="238854" cy="1351785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Jobb oldali kapcsos zárójel 2"/>
          <p:cNvSpPr/>
          <p:nvPr/>
        </p:nvSpPr>
        <p:spPr>
          <a:xfrm rot="5400000">
            <a:off x="2522860" y="2203821"/>
            <a:ext cx="425053" cy="5111751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223218" y="5006181"/>
            <a:ext cx="302433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Jelentős terhelés azonosítása</a:t>
            </a:r>
            <a:endParaRPr lang="hu-HU" sz="1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218503" y="5729164"/>
            <a:ext cx="30243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Intézkedés a jelentős terhelések csökkentésére, megszüntetésére  </a:t>
            </a:r>
            <a:endParaRPr lang="hu-HU" sz="1400" dirty="0"/>
          </a:p>
        </p:txBody>
      </p:sp>
      <p:sp>
        <p:nvSpPr>
          <p:cNvPr id="2" name="Lefelé nyíl 1"/>
          <p:cNvSpPr/>
          <p:nvPr/>
        </p:nvSpPr>
        <p:spPr>
          <a:xfrm>
            <a:off x="2730671" y="5421387"/>
            <a:ext cx="45719" cy="239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12443" cy="864096"/>
          </a:xfrm>
        </p:spPr>
        <p:txBody>
          <a:bodyPr/>
          <a:lstStyle/>
          <a:p>
            <a:r>
              <a:rPr lang="hu-HU" dirty="0" smtClean="0"/>
              <a:t>Terhelés 2: A felszín alatti vizek kémiai állapotát befolyásoló terhelések</a:t>
            </a:r>
            <a:endParaRPr lang="hu-HU" dirty="0"/>
          </a:p>
        </p:txBody>
      </p:sp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8746291"/>
              </p:ext>
            </p:extLst>
          </p:nvPr>
        </p:nvGraphicFramePr>
        <p:xfrm>
          <a:off x="129816" y="1434074"/>
          <a:ext cx="8352928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864"/>
                <a:gridCol w="1914075"/>
                <a:gridCol w="1470301"/>
                <a:gridCol w="1800200"/>
                <a:gridCol w="1606488"/>
              </a:tblGrid>
              <a:tr h="129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u="none" strike="noStrike" dirty="0" smtClean="0">
                          <a:effectLst/>
                        </a:rPr>
                        <a:t>Hajtóerő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/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Pontszerű terhelés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Szennyező</a:t>
                      </a:r>
                      <a:r>
                        <a:rPr lang="hu-HU" sz="1200" baseline="0" dirty="0" smtClean="0"/>
                        <a:t> anyag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Diffúz  terhelés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Szennyező</a:t>
                      </a:r>
                      <a:r>
                        <a:rPr lang="hu-HU" sz="1200" baseline="0" dirty="0" smtClean="0"/>
                        <a:t> anyag</a:t>
                      </a:r>
                      <a:endParaRPr lang="hu-HU" sz="1200" dirty="0" smtClean="0"/>
                    </a:p>
                    <a:p>
                      <a:pPr algn="ctr"/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Mezőgazdaság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állattartó telepek </a:t>
                      </a:r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nitrát, ammónium</a:t>
                      </a:r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növénytermesztés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nitrát,</a:t>
                      </a:r>
                      <a:r>
                        <a:rPr lang="hu-HU" sz="1200" baseline="0" dirty="0" smtClean="0"/>
                        <a:t> peszticidek, növényvédőszerek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Erdészet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Ipar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múltbéli szennyezés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felhagyott ipari telepek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havária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toxikus</a:t>
                      </a:r>
                      <a:r>
                        <a:rPr lang="hu-HU" sz="1200" baseline="0" dirty="0" smtClean="0"/>
                        <a:t> fémek</a:t>
                      </a:r>
                    </a:p>
                    <a:p>
                      <a:r>
                        <a:rPr lang="hu-HU" sz="1200" baseline="0" dirty="0" smtClean="0"/>
                        <a:t>ásvány olaj</a:t>
                      </a:r>
                    </a:p>
                    <a:p>
                      <a:r>
                        <a:rPr lang="hu-HU" sz="1200" baseline="0" dirty="0" smtClean="0"/>
                        <a:t>szerves anyagok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Bányászat</a:t>
                      </a:r>
                      <a:endParaRPr lang="hu-HU" sz="12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ammónium, öregségi vizek</a:t>
                      </a:r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Településfejlesztés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hulladéklerakók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illegális szemétlerakás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</a:t>
                      </a:r>
                      <a:endParaRPr lang="hu-HU" sz="1200" dirty="0" smtClean="0"/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szennyvízhálózat hiánya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szennyvízhálózathoz nem kapcsolt kibocsátások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</a:t>
                      </a: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Egyéb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engedély nélküli, műszakilag nem</a:t>
                      </a:r>
                      <a:r>
                        <a:rPr lang="hu-HU" sz="1200" baseline="0" dirty="0" smtClean="0"/>
                        <a:t> megfelelő kutak</a:t>
                      </a:r>
                      <a:endParaRPr lang="hu-H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hu-HU" sz="1200" dirty="0" smtClean="0"/>
                        <a:t>a szennyezett talajvizet</a:t>
                      </a:r>
                      <a:r>
                        <a:rPr lang="hu-HU" sz="1200" baseline="0" dirty="0" smtClean="0"/>
                        <a:t> direkt úton a mélyebb rétegekbe juttatja</a:t>
                      </a:r>
                      <a:endParaRPr lang="hu-H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Lefelé nyíl 14"/>
          <p:cNvSpPr/>
          <p:nvPr/>
        </p:nvSpPr>
        <p:spPr>
          <a:xfrm>
            <a:off x="6703843" y="5661248"/>
            <a:ext cx="288032" cy="5420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4905367" y="6241087"/>
            <a:ext cx="37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Víztest szintű jelentős terhelés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4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16632"/>
            <a:ext cx="7652403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</a:t>
            </a:r>
            <a:r>
              <a:rPr lang="hu-HU" dirty="0" smtClean="0"/>
              <a:t>A Vízkivételek fenntarthatóságának érdekében</a:t>
            </a:r>
            <a:endParaRPr lang="hu-HU" dirty="0"/>
          </a:p>
        </p:txBody>
      </p:sp>
      <p:sp>
        <p:nvSpPr>
          <p:cNvPr id="4" name="Tartalom helye 3"/>
          <p:cNvSpPr txBox="1">
            <a:spLocks noGrp="1"/>
          </p:cNvSpPr>
          <p:nvPr>
            <p:ph sz="half" idx="1"/>
          </p:nvPr>
        </p:nvSpPr>
        <p:spPr>
          <a:xfrm>
            <a:off x="447989" y="1916832"/>
            <a:ext cx="821848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Vízkivételek szabályozása a fenntarthatóság </a:t>
            </a:r>
            <a:r>
              <a:rPr lang="hu-HU" sz="1600" dirty="0" smtClean="0"/>
              <a:t>követelményeinek megfelelően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Az engedélyezési eljárás jogszabály rendszerének módosítása, összehangolása, egyszerűsítése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Energia </a:t>
            </a:r>
            <a:r>
              <a:rPr lang="hu-HU" sz="1600" dirty="0"/>
              <a:t>célra hasznosított termálvíz visszasajtolásának </a:t>
            </a:r>
            <a:r>
              <a:rPr lang="hu-HU" sz="1600" dirty="0" smtClean="0"/>
              <a:t>szabályozása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Természetes vízvisszatartás (</a:t>
            </a:r>
            <a:r>
              <a:rPr lang="hu-HU" altLang="hu-HU" sz="1600" dirty="0">
                <a:latin typeface="Arial Unicode MS" panose="020B0604020202020204" pitchFamily="34" charset="-128"/>
              </a:rPr>
              <a:t>települési </a:t>
            </a:r>
            <a:r>
              <a:rPr lang="hu-HU" altLang="hu-HU" sz="1600" dirty="0" smtClean="0">
                <a:latin typeface="Arial Unicode MS" panose="020B0604020202020204" pitchFamily="34" charset="-128"/>
              </a:rPr>
              <a:t>csapadékvíz-gazdálkodás</a:t>
            </a:r>
            <a:r>
              <a:rPr lang="hu-HU" altLang="hu-HU" sz="1400" dirty="0" smtClean="0"/>
              <a:t>, </a:t>
            </a:r>
            <a:r>
              <a:rPr lang="hu-HU" sz="1600" dirty="0" smtClean="0"/>
              <a:t>helyes belvíz-gazdálkodási gyakorlat)</a:t>
            </a:r>
          </a:p>
        </p:txBody>
      </p:sp>
    </p:spTree>
    <p:extLst>
      <p:ext uri="{BB962C8B-B14F-4D97-AF65-F5344CB8AC3E}">
        <p14:creationId xmlns:p14="http://schemas.microsoft.com/office/powerpoint/2010/main" xmlns="" val="16072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7652403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a </a:t>
            </a:r>
            <a:r>
              <a:rPr lang="hu-HU" dirty="0" smtClean="0"/>
              <a:t>pontszerű terhelések </a:t>
            </a:r>
            <a:r>
              <a:rPr lang="hu-HU" dirty="0"/>
              <a:t>csökkentésére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7200" dirty="0" smtClean="0"/>
              <a:t>A </a:t>
            </a:r>
            <a:r>
              <a:rPr lang="hu-HU" sz="7200" dirty="0"/>
              <a:t>Szennyvíz Program </a:t>
            </a:r>
            <a:r>
              <a:rPr lang="hu-HU" sz="7200" dirty="0" smtClean="0"/>
              <a:t>megvalósítása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7200" dirty="0" smtClean="0"/>
              <a:t>Szennyezett </a:t>
            </a:r>
            <a:r>
              <a:rPr lang="hu-HU" sz="7200" dirty="0"/>
              <a:t>terület kármentesítése (feltárás, megfigyelés, biztosítás, felszámolás)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7200" dirty="0"/>
              <a:t>A kármentesítés jó gyakorlatainak továbbfejlesztése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7200" dirty="0"/>
              <a:t>Kommunális hulladéklerakók megfelelő kialakítása, ellenőrzése,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7200" dirty="0"/>
              <a:t>Felhagyott kommunális hulladéklerakók rekultivációja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7200" dirty="0"/>
              <a:t>Iparterületeken lévő hulladéklerakók megfelelő kialakítása, ellenőrzése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7200" dirty="0"/>
              <a:t>Állattartótelepek korszerűsítése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7200" dirty="0"/>
              <a:t>Szakszerűtlenül kiképzett kutak ellenőrzése, rekonstrukciója, felszámolása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7200" dirty="0"/>
              <a:t>Szénhidrogén termeléshez, feltáráshoz használt kutakból kitermelt folyadék visszasajtolásának szabályozása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7200" dirty="0" smtClean="0"/>
              <a:t>Csapadékvíz </a:t>
            </a:r>
            <a:r>
              <a:rPr lang="hu-HU" sz="7200" dirty="0"/>
              <a:t>szennyvízcsatornára történő rákötéseinek csökkentése, különösen </a:t>
            </a:r>
            <a:r>
              <a:rPr lang="hu-HU" sz="7200" dirty="0" smtClean="0"/>
              <a:t>a felszín </a:t>
            </a:r>
            <a:r>
              <a:rPr lang="hu-HU" sz="7200" dirty="0"/>
              <a:t>alatti víz szempontjából fokozottan </a:t>
            </a:r>
            <a:r>
              <a:rPr lang="hu-HU" sz="7200" dirty="0" smtClean="0"/>
              <a:t>érzékeny</a:t>
            </a:r>
            <a:endParaRPr lang="hu-HU" sz="72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6898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Intézkedések a Mezőgazdasági </a:t>
            </a:r>
            <a:r>
              <a:rPr lang="hu-HU" dirty="0"/>
              <a:t>eredetű tápanyagszennyezés </a:t>
            </a:r>
            <a:r>
              <a:rPr lang="hu-HU" dirty="0" smtClean="0"/>
              <a:t>csökkentésére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u-HU" sz="1200" b="1" dirty="0"/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Tápanyag </a:t>
            </a:r>
            <a:r>
              <a:rPr lang="hu-HU" sz="1400" dirty="0"/>
              <a:t>kihelyezés tényleges korlátozása szántó és ültetvény területeken az </a:t>
            </a:r>
            <a:r>
              <a:rPr lang="hu-HU" sz="1400" dirty="0" smtClean="0"/>
              <a:t>EU Nitrát </a:t>
            </a:r>
            <a:r>
              <a:rPr lang="hu-HU" sz="1400" dirty="0"/>
              <a:t>Irányelvben és a Közös Agrárpolitikára vonatkozó rendeletben </a:t>
            </a:r>
            <a:r>
              <a:rPr lang="hu-HU" sz="1400" dirty="0" smtClean="0"/>
              <a:t>foglaltak szerint</a:t>
            </a:r>
            <a:r>
              <a:rPr lang="hu-HU" sz="1400" dirty="0"/>
              <a:t>, nitrát-érzékeny </a:t>
            </a:r>
            <a:r>
              <a:rPr lang="hu-HU" sz="1400" dirty="0" smtClean="0"/>
              <a:t>területeken, vízbázisok védőterületein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 Tápanyag </a:t>
            </a:r>
            <a:r>
              <a:rPr lang="hu-HU" sz="1400" dirty="0"/>
              <a:t>kihelyezés tényleges korlátozása az alapot meghaladó mértékben </a:t>
            </a:r>
            <a:r>
              <a:rPr lang="hu-HU" sz="1400" dirty="0" smtClean="0"/>
              <a:t>önkéntes agrár-környezetvédelmi </a:t>
            </a:r>
            <a:r>
              <a:rPr lang="hu-HU" sz="1400" dirty="0"/>
              <a:t>célprogram (ÁKG) </a:t>
            </a:r>
            <a:r>
              <a:rPr lang="hu-HU" sz="1400" dirty="0" smtClean="0"/>
              <a:t>keretében (helyes környezeti gyakorlatok</a:t>
            </a:r>
            <a:r>
              <a:rPr lang="hu-HU" sz="1400" dirty="0"/>
              <a:t>, </a:t>
            </a:r>
            <a:r>
              <a:rPr lang="hu-HU" sz="1400" dirty="0" smtClean="0"/>
              <a:t>gazdasági </a:t>
            </a:r>
            <a:r>
              <a:rPr lang="hu-HU" sz="1400" dirty="0"/>
              <a:t>ösztönzők alkalmazása, </a:t>
            </a:r>
            <a:r>
              <a:rPr lang="hu-HU" sz="1400" dirty="0" smtClean="0"/>
              <a:t>önkéntes megállapodások</a:t>
            </a:r>
            <a:r>
              <a:rPr lang="hu-HU" sz="1400" b="1" dirty="0" smtClean="0"/>
              <a:t>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Tápanyag-gazdálkodási </a:t>
            </a:r>
            <a:r>
              <a:rPr lang="hu-HU" sz="1400" dirty="0"/>
              <a:t>terv alapján történő tápanyag kihelyezés szántók </a:t>
            </a:r>
            <a:r>
              <a:rPr lang="hu-HU" sz="1400" dirty="0" smtClean="0"/>
              <a:t>esetében agrár-környezetvédelmi </a:t>
            </a:r>
            <a:r>
              <a:rPr lang="hu-HU" sz="1400" dirty="0"/>
              <a:t>célprogramok (ÁKG) </a:t>
            </a:r>
            <a:r>
              <a:rPr lang="hu-HU" sz="1400" dirty="0" smtClean="0"/>
              <a:t>keretében ( helyes környezeti gyakorlatok, gazdasági </a:t>
            </a:r>
            <a:r>
              <a:rPr lang="hu-HU" sz="1400" dirty="0"/>
              <a:t>ösztönzők alkalmazása</a:t>
            </a:r>
            <a:r>
              <a:rPr lang="hu-HU" sz="1400" dirty="0" smtClean="0"/>
              <a:t>, önkéntes megállapodások</a:t>
            </a:r>
            <a:r>
              <a:rPr lang="hu-HU" sz="1400" b="1" dirty="0" smtClean="0"/>
              <a:t>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Művelési </a:t>
            </a:r>
            <a:r>
              <a:rPr lang="hu-HU" sz="1400" dirty="0"/>
              <a:t>ág váltás, (szántó-gyep, szántó - erdő, szántó-vizes élőhely konverzió</a:t>
            </a:r>
            <a:r>
              <a:rPr lang="hu-HU" sz="1400" dirty="0" smtClean="0"/>
              <a:t>) (gazdasági </a:t>
            </a:r>
            <a:r>
              <a:rPr lang="hu-HU" sz="1400" dirty="0"/>
              <a:t>ösztönzők alkalmazása, </a:t>
            </a:r>
            <a:r>
              <a:rPr lang="hu-HU" sz="1400" dirty="0" smtClean="0"/>
              <a:t>önkéntes megállapodások)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/>
              <a:t>A szennyvíziszap mezőgazdasági területen való hasznosításának </a:t>
            </a:r>
            <a:r>
              <a:rPr lang="hu-HU" sz="1400" dirty="0" smtClean="0"/>
              <a:t> szabályozása(követelmények </a:t>
            </a:r>
            <a:r>
              <a:rPr lang="hu-HU" sz="1400" dirty="0"/>
              <a:t>és tilalmak</a:t>
            </a:r>
            <a:r>
              <a:rPr lang="hu-HU" sz="1400" dirty="0" smtClean="0"/>
              <a:t>).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A </a:t>
            </a:r>
            <a:r>
              <a:rPr lang="hu-HU" sz="1400" dirty="0"/>
              <a:t>szennyvíziszap mezőgazdasági kihelyezésének elősegítése, technológiai </a:t>
            </a:r>
            <a:r>
              <a:rPr lang="hu-HU" sz="1400" dirty="0" smtClean="0"/>
              <a:t>fejlesztéssel (</a:t>
            </a:r>
            <a:r>
              <a:rPr lang="hu-HU" sz="1400" dirty="0"/>
              <a:t>komposzt), </a:t>
            </a:r>
            <a:r>
              <a:rPr lang="hu-HU" sz="1400" dirty="0" smtClean="0"/>
              <a:t>tartamkísérletekkel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Szennyvíziszap </a:t>
            </a:r>
            <a:r>
              <a:rPr lang="hu-HU" sz="1400" dirty="0"/>
              <a:t>mezőgazdasági elhelyezésének összehangolása az </a:t>
            </a:r>
            <a:r>
              <a:rPr lang="hu-HU" sz="1400" dirty="0" smtClean="0"/>
              <a:t>agrár-környezetvédelmi célprogramokkal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Növényvédő </a:t>
            </a:r>
            <a:r>
              <a:rPr lang="hu-HU" sz="1400" dirty="0"/>
              <a:t>szerek alkalmazásának szabályozása </a:t>
            </a:r>
            <a:r>
              <a:rPr lang="hu-HU" sz="1400" b="1" dirty="0"/>
              <a:t>EU Peszticid </a:t>
            </a:r>
            <a:r>
              <a:rPr lang="hu-HU" sz="1400" b="1" dirty="0" smtClean="0"/>
              <a:t>Irányelvalapján </a:t>
            </a:r>
            <a:r>
              <a:rPr lang="hu-HU" sz="1400" dirty="0" smtClean="0"/>
              <a:t>(</a:t>
            </a:r>
            <a:r>
              <a:rPr lang="hu-HU" sz="1400" dirty="0"/>
              <a:t>szántó, ültetvények és legelő </a:t>
            </a:r>
            <a:r>
              <a:rPr lang="hu-HU" sz="1400" dirty="0" smtClean="0"/>
              <a:t>esetén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Növényvédő szerek </a:t>
            </a:r>
            <a:r>
              <a:rPr lang="hu-HU" sz="1400" dirty="0"/>
              <a:t>alkalmazásának korlátozása agrár-környezetvédelmi </a:t>
            </a:r>
            <a:r>
              <a:rPr lang="hu-HU" sz="1400" dirty="0" smtClean="0"/>
              <a:t>célprogram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xmlns="" val="32303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Településekről, épített infrastruktúrából és a közlekedésből származó szennyezések</a:t>
            </a:r>
            <a:br>
              <a:rPr lang="hu-HU" dirty="0"/>
            </a:br>
            <a:r>
              <a:rPr lang="hu-HU" dirty="0"/>
              <a:t>megelőzése és szabályozása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081" y="1436711"/>
            <a:ext cx="8435280" cy="518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Települési eredetű, belterületi növénytermesztésből, állattartásból, </a:t>
            </a:r>
            <a:r>
              <a:rPr lang="hu-HU" sz="1600" dirty="0" smtClean="0"/>
              <a:t>közterületekről származó </a:t>
            </a:r>
            <a:r>
              <a:rPr lang="hu-HU" sz="1600" dirty="0"/>
              <a:t>terhelések </a:t>
            </a:r>
            <a:r>
              <a:rPr lang="hu-HU" sz="1600" dirty="0" smtClean="0"/>
              <a:t>csökkentése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Illegális hulladéklerakók felszámolása, a hulladéklerakás ellenőrzése, </a:t>
            </a:r>
            <a:r>
              <a:rPr lang="hu-HU" sz="1600" dirty="0" smtClean="0"/>
              <a:t>bírságolása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 </a:t>
            </a:r>
            <a:r>
              <a:rPr lang="hu-HU" sz="1600" dirty="0"/>
              <a:t>Szennyvíz Program megvalósítása (csatornázás, egyedi szennyvízkezelés</a:t>
            </a:r>
            <a:r>
              <a:rPr lang="hu-HU" sz="16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További csatornarákötések elősegítése és </a:t>
            </a:r>
            <a:r>
              <a:rPr lang="hu-HU" sz="1600" dirty="0" smtClean="0"/>
              <a:t>megvalósítása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Csatornahálózatok </a:t>
            </a:r>
            <a:r>
              <a:rPr lang="hu-HU" sz="1600" dirty="0" smtClean="0"/>
              <a:t>rekonstrukciója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Belterületi területhasználatok vízbázis védelmi </a:t>
            </a:r>
            <a:r>
              <a:rPr lang="hu-HU" sz="1600" smtClean="0"/>
              <a:t>szempontú felülvizsgálata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xmlns="" val="348389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Intézkedések ivóvízbázisaink érdekében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081" y="1436711"/>
            <a:ext cx="8435280" cy="518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6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Ugyanazok az intézkedések, mint az előzőekben, csak fokozott hatósági ellenőrzés mellett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 123/1997 (VII.18.) vízbázis védelmi kormány rendelet módosítása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A jogszabály szerint köteles vízbázisok védőterületeinek kijelölése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Helyes területhasználatok alkalmazása vízbázis védelmi területeken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xmlns="" val="15567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artalom helye 1"/>
          <p:cNvSpPr>
            <a:spLocks noGrp="1"/>
          </p:cNvSpPr>
          <p:nvPr>
            <p:ph idx="1"/>
          </p:nvPr>
        </p:nvSpPr>
        <p:spPr>
          <a:xfrm>
            <a:off x="179388" y="1268760"/>
            <a:ext cx="8785225" cy="5233988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hu-HU" altLang="zh-CN" sz="2000" dirty="0" smtClean="0">
                <a:latin typeface="Arial" charset="0"/>
                <a:cs typeface="Arial" charset="0"/>
              </a:rPr>
              <a:t>Települési </a:t>
            </a:r>
            <a:r>
              <a:rPr lang="hu-HU" altLang="zh-CN" sz="2000" dirty="0">
                <a:latin typeface="Arial" charset="0"/>
                <a:cs typeface="Arial" charset="0"/>
              </a:rPr>
              <a:t>Szennyvíz Irányelv - Szennyvíz Program végrehajtása intenzív a VGT1 időszakban (</a:t>
            </a:r>
            <a:r>
              <a:rPr lang="hu-HU" sz="2000" dirty="0">
                <a:latin typeface="Arial" charset="0"/>
                <a:cs typeface="Arial" charset="0"/>
              </a:rPr>
              <a:t>485,45 Mrd Ft)</a:t>
            </a:r>
            <a:r>
              <a:rPr lang="hu-HU" altLang="zh-CN" sz="2000" dirty="0">
                <a:latin typeface="Arial" charset="0"/>
                <a:cs typeface="Arial" charset="0"/>
              </a:rPr>
              <a:t>, de 2015.12.22-ig nem lesz teljes, VGT2-ben folytatás, KEHOP időszak első felében befejezés (270 Mrd Ft).</a:t>
            </a:r>
          </a:p>
          <a:p>
            <a:pPr algn="just"/>
            <a:r>
              <a:rPr lang="hu-HU" sz="2000" dirty="0"/>
              <a:t>A befogadók terhelhetőségének megállapításához szükséges a környezetminőségi (</a:t>
            </a:r>
            <a:r>
              <a:rPr lang="hu-HU" sz="2000" dirty="0" err="1"/>
              <a:t>immissziós</a:t>
            </a:r>
            <a:r>
              <a:rPr lang="hu-HU" sz="2000" dirty="0"/>
              <a:t>) határértékek jogszabályban való </a:t>
            </a:r>
            <a:r>
              <a:rPr lang="hu-HU" sz="2000" dirty="0" smtClean="0"/>
              <a:t>rögzítése. </a:t>
            </a:r>
            <a:r>
              <a:rPr lang="hu-HU" altLang="zh-CN" sz="2000" dirty="0" smtClean="0">
                <a:latin typeface="Arial" charset="0"/>
                <a:cs typeface="Arial" charset="0"/>
              </a:rPr>
              <a:t>Kibocsátások </a:t>
            </a:r>
            <a:r>
              <a:rPr lang="hu-HU" altLang="zh-CN" sz="2000" dirty="0">
                <a:latin typeface="Arial" charset="0"/>
                <a:cs typeface="Arial" charset="0"/>
              </a:rPr>
              <a:t>értékelése környezetminőségi (</a:t>
            </a:r>
            <a:r>
              <a:rPr lang="hu-HU" altLang="zh-CN" sz="2000" dirty="0" err="1">
                <a:latin typeface="Arial" charset="0"/>
                <a:cs typeface="Arial" charset="0"/>
              </a:rPr>
              <a:t>immissziós</a:t>
            </a:r>
            <a:r>
              <a:rPr lang="hu-HU" altLang="zh-CN" sz="2000" dirty="0">
                <a:latin typeface="Arial" charset="0"/>
                <a:cs typeface="Arial" charset="0"/>
              </a:rPr>
              <a:t>) határértékek alapján a VGT1 időszakban, </a:t>
            </a:r>
            <a:r>
              <a:rPr lang="hu-HU" sz="2000" dirty="0"/>
              <a:t>10/2010. (VIII. 18.) VM </a:t>
            </a:r>
            <a:r>
              <a:rPr lang="hu-HU" sz="2000" dirty="0" smtClean="0"/>
              <a:t>rendelet.</a:t>
            </a:r>
          </a:p>
          <a:p>
            <a:pPr algn="just"/>
            <a:r>
              <a:rPr lang="hu-HU" sz="2000" dirty="0"/>
              <a:t>Időszakos vízfolyásba történő bevezetésre vonatkozó szabályozás </a:t>
            </a:r>
            <a:r>
              <a:rPr lang="hu-HU" sz="2000" dirty="0" smtClean="0"/>
              <a:t>felülvizsgálata nem történt meg.</a:t>
            </a:r>
          </a:p>
          <a:p>
            <a:pPr algn="just"/>
            <a:r>
              <a:rPr lang="hu-HU" sz="2000" dirty="0" smtClean="0"/>
              <a:t> </a:t>
            </a:r>
            <a:r>
              <a:rPr lang="hu-HU" altLang="zh-CN" sz="2000" dirty="0" smtClean="0">
                <a:latin typeface="Arial" charset="0"/>
                <a:cs typeface="Arial" charset="0"/>
              </a:rPr>
              <a:t>2000 LE alatti települések szennyvízelvezetését a </a:t>
            </a:r>
            <a:r>
              <a:rPr lang="hu-HU" altLang="zh-CN" sz="2000" dirty="0" err="1" smtClean="0">
                <a:latin typeface="Arial" charset="0"/>
                <a:cs typeface="Arial" charset="0"/>
              </a:rPr>
              <a:t>ROP-ok</a:t>
            </a:r>
            <a:r>
              <a:rPr lang="hu-HU" altLang="zh-CN" sz="2000" dirty="0" smtClean="0">
                <a:latin typeface="Arial" charset="0"/>
                <a:cs typeface="Arial" charset="0"/>
              </a:rPr>
              <a:t> támogatták a VGT1 időszakban, szinte kivétel nélkül csatornázási beruházások valósultak meg a kistelepüléseknél, egyedi nem kedvelt. </a:t>
            </a:r>
            <a:r>
              <a:rPr lang="hu-HU" sz="2000" dirty="0" smtClean="0"/>
              <a:t>VM </a:t>
            </a:r>
            <a:r>
              <a:rPr lang="hu-HU" sz="2000" dirty="0"/>
              <a:t>útmutató készült a 2000 LE alatti települések egyedi szennyvíz-elvezetési- és tisztítási megoldásainak kialakításához</a:t>
            </a:r>
            <a:r>
              <a:rPr lang="hu-HU" sz="2000" dirty="0" smtClean="0"/>
              <a:t>.</a:t>
            </a:r>
            <a:endParaRPr lang="hu-HU" altLang="zh-CN" sz="2000" dirty="0" smtClean="0">
              <a:latin typeface="Arial" charset="0"/>
              <a:cs typeface="Arial" charset="0"/>
            </a:endParaRPr>
          </a:p>
          <a:p>
            <a:pPr algn="just" eaLnBrk="1" hangingPunct="1"/>
            <a:r>
              <a:rPr lang="hu-HU" altLang="zh-CN" sz="2000" dirty="0" smtClean="0">
                <a:latin typeface="Arial" charset="0"/>
                <a:cs typeface="Arial" charset="0"/>
              </a:rPr>
              <a:t>VGT1 időszak végére a szennyvíziszapok mindössze 2 %-át ártalmatlanítják lerakással, 98 %-a hasznosításra kerül.</a:t>
            </a:r>
          </a:p>
          <a:p>
            <a:pPr algn="just"/>
            <a:r>
              <a:rPr lang="hu-HU" sz="2000" dirty="0"/>
              <a:t>A belterületi </a:t>
            </a:r>
            <a:r>
              <a:rPr lang="hu-HU" sz="2000" dirty="0" smtClean="0"/>
              <a:t>csapadékvíz-gazdálkodásra vonatkozó szabályozás hiányában </a:t>
            </a:r>
            <a:r>
              <a:rPr lang="hu-HU" altLang="zh-CN" sz="2000" dirty="0">
                <a:latin typeface="Arial" charset="0"/>
                <a:cs typeface="Arial" charset="0"/>
              </a:rPr>
              <a:t>nem VKI konform csapadék-gazdálkodási projektek valósultak meg</a:t>
            </a:r>
            <a:r>
              <a:rPr lang="hu-HU" sz="2000" dirty="0" smtClean="0"/>
              <a:t> </a:t>
            </a:r>
            <a:endParaRPr lang="hu-HU" altLang="zh-CN" sz="20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Cím 3"/>
          <p:cNvSpPr>
            <a:spLocks noGrp="1"/>
          </p:cNvSpPr>
          <p:nvPr>
            <p:ph type="title"/>
          </p:nvPr>
        </p:nvSpPr>
        <p:spPr bwMode="auto">
          <a:xfrm>
            <a:off x="447675" y="44450"/>
            <a:ext cx="4411663" cy="863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u-HU" dirty="0" smtClean="0"/>
              <a:t>A VGT1  TELJESÍTÉSE </a:t>
            </a:r>
            <a:endParaRPr lang="hu-HU" cap="none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7614" y="1340768"/>
            <a:ext cx="91363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/>
              <a:t>A terhelés </a:t>
            </a:r>
            <a:r>
              <a:rPr lang="hu-HU" sz="2800" b="1" dirty="0" smtClean="0"/>
              <a:t>neve</a:t>
            </a:r>
            <a:endParaRPr lang="hu-HU" sz="2800" b="1" dirty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2800" b="1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 smtClean="0"/>
              <a:t>(</a:t>
            </a:r>
            <a:r>
              <a:rPr lang="hu-HU" sz="2800" b="1" dirty="0"/>
              <a:t>hajtóerő és </a:t>
            </a:r>
            <a:r>
              <a:rPr lang="hu-HU" sz="2800" b="1" dirty="0" smtClean="0"/>
              <a:t>forrás)</a:t>
            </a: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sz="2400" b="1" dirty="0"/>
              <a:t>Pontszerű </a:t>
            </a:r>
            <a:r>
              <a:rPr lang="hu-HU" sz="2400" b="1" dirty="0" smtClean="0"/>
              <a:t>szennyezések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hu-HU" dirty="0" smtClean="0"/>
              <a:t>	Települési </a:t>
            </a:r>
            <a:r>
              <a:rPr lang="hu-HU" dirty="0"/>
              <a:t>szennyvíz bevezetése </a:t>
            </a:r>
            <a:r>
              <a:rPr lang="hu-HU" b="1" dirty="0"/>
              <a:t>felszíni </a:t>
            </a:r>
            <a:r>
              <a:rPr lang="hu-HU" b="1" dirty="0" smtClean="0"/>
              <a:t>befogadóba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Egyesített </a:t>
            </a:r>
            <a:r>
              <a:rPr lang="hu-HU" b="1" dirty="0"/>
              <a:t>rendszerrel érkező nem kezelt, hígított szennyvíz bevezetése </a:t>
            </a:r>
            <a:r>
              <a:rPr lang="hu-HU" b="1" dirty="0" smtClean="0"/>
              <a:t>	felszíni befogadóba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hu-HU" dirty="0" smtClean="0"/>
              <a:t>	IED  </a:t>
            </a:r>
            <a:r>
              <a:rPr lang="hu-HU" dirty="0"/>
              <a:t>(Ipari Emissziós Irányelv) alá tartozó üzemekből </a:t>
            </a:r>
            <a:r>
              <a:rPr lang="hu-HU" b="1" dirty="0"/>
              <a:t>felszíni </a:t>
            </a:r>
            <a:r>
              <a:rPr lang="hu-HU" b="1" dirty="0" smtClean="0"/>
              <a:t>vízbe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hu-HU" dirty="0" smtClean="0"/>
              <a:t>	IED </a:t>
            </a:r>
            <a:r>
              <a:rPr lang="hu-HU" dirty="0"/>
              <a:t>alá nem tartozó üzemekből </a:t>
            </a:r>
            <a:r>
              <a:rPr lang="hu-HU" b="1" dirty="0"/>
              <a:t>felszíni </a:t>
            </a:r>
            <a:r>
              <a:rPr lang="hu-HU" b="1" dirty="0" smtClean="0"/>
              <a:t>vízbe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hu-HU" b="1" dirty="0"/>
              <a:t>	</a:t>
            </a:r>
            <a:r>
              <a:rPr lang="hu-HU" dirty="0"/>
              <a:t>Felhagyott szennyezett  területek  (ipar, </a:t>
            </a:r>
            <a:r>
              <a:rPr lang="hu-HU" b="1" dirty="0"/>
              <a:t>hulladék, honvédelmi, közlekedés</a:t>
            </a:r>
            <a:r>
              <a:rPr lang="hu-HU" dirty="0"/>
              <a:t>) </a:t>
            </a:r>
            <a:r>
              <a:rPr lang="hu-HU" b="1" dirty="0" smtClean="0"/>
              <a:t> 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Létező hulladéklerakók </a:t>
            </a:r>
            <a:r>
              <a:rPr lang="hu-HU" b="1" dirty="0"/>
              <a:t>(kommunális, ipari)</a:t>
            </a:r>
            <a:r>
              <a:rPr lang="hu-HU" dirty="0"/>
              <a:t> </a:t>
            </a:r>
            <a:endParaRPr lang="hu-HU" b="1" dirty="0" smtClean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Bányavíz bevezetés </a:t>
            </a:r>
            <a:r>
              <a:rPr lang="hu-HU" b="1" dirty="0"/>
              <a:t>felszíni vízbe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Halastó és horgásztó</a:t>
            </a:r>
            <a:endParaRPr lang="hu-HU" b="1" dirty="0" smtClean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Egyéb</a:t>
            </a:r>
            <a:r>
              <a:rPr lang="hu-HU" b="1" dirty="0"/>
              <a:t>: Termálvíz bevezetés felszíni vízbe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b="1" dirty="0"/>
              <a:t>Egyéb: Hűtővíz bevezetés felszíni vízbe</a:t>
            </a:r>
            <a:endParaRPr lang="hu-HU" b="1" dirty="0" smtClean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b="1" dirty="0"/>
              <a:t>Egyéb: Állattartó </a:t>
            </a:r>
            <a:r>
              <a:rPr lang="hu-HU" b="1" dirty="0" err="1"/>
              <a:t>-telepekről</a:t>
            </a:r>
            <a:r>
              <a:rPr lang="hu-HU" b="1" dirty="0"/>
              <a:t> származó szennyvíz, szennyezés 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b="1" dirty="0"/>
              <a:t>Egyéb: Belvíz és városi csapadékvíz bevezetése felszíni befogadóba </a:t>
            </a:r>
            <a:endParaRPr lang="hu-HU" b="1" dirty="0" smtClean="0"/>
          </a:p>
          <a:p>
            <a:pPr lvl="1" algn="just">
              <a:lnSpc>
                <a:spcPts val="1400"/>
              </a:lnSpc>
              <a:spcBef>
                <a:spcPts val="600"/>
              </a:spcBef>
            </a:pPr>
            <a:r>
              <a:rPr lang="hu-HU" b="1" dirty="0"/>
              <a:t>Egyéb: </a:t>
            </a:r>
            <a:r>
              <a:rPr lang="hu-HU" b="1" dirty="0" err="1"/>
              <a:t>Szakszerüt-lenül</a:t>
            </a:r>
            <a:r>
              <a:rPr lang="hu-HU" b="1" dirty="0"/>
              <a:t> kiképzett kutak</a:t>
            </a:r>
            <a:endParaRPr lang="hu-HU" b="1" dirty="0" smtClean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endParaRPr lang="hu-HU" dirty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051720" y="260648"/>
            <a:ext cx="5160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TERHELÉSEK, BEAVATKOZÁSOK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75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7614" y="1340768"/>
            <a:ext cx="9136385" cy="565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/>
              <a:t>A terhelés </a:t>
            </a:r>
            <a:r>
              <a:rPr lang="hu-HU" sz="2800" b="1" dirty="0" smtClean="0"/>
              <a:t>neve</a:t>
            </a:r>
            <a:endParaRPr lang="hu-HU" sz="2800" b="1" dirty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2800" b="1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 smtClean="0"/>
              <a:t>(</a:t>
            </a:r>
            <a:r>
              <a:rPr lang="hu-HU" sz="2800" b="1" dirty="0"/>
              <a:t>hajtóerő és </a:t>
            </a:r>
            <a:r>
              <a:rPr lang="hu-HU" sz="2800" b="1" dirty="0" smtClean="0"/>
              <a:t>forrás)</a:t>
            </a: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sz="2400" b="1" dirty="0" smtClean="0"/>
              <a:t>Diffúz szennyezések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dirty="0" smtClean="0"/>
              <a:t>	Települési </a:t>
            </a:r>
            <a:r>
              <a:rPr lang="hu-HU" dirty="0"/>
              <a:t>lefolyásból </a:t>
            </a:r>
            <a:r>
              <a:rPr lang="hu-HU" b="1" dirty="0"/>
              <a:t>(kertek, burkolt felületek, közterület, légköri kiülepedés</a:t>
            </a:r>
            <a:r>
              <a:rPr lang="hu-HU" b="1" dirty="0" smtClean="0"/>
              <a:t>)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Mezőgazdasági területről </a:t>
            </a:r>
            <a:r>
              <a:rPr lang="hu-HU" b="1" dirty="0"/>
              <a:t>(szántó, ültetvény, legelő)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Erdészeti tevékenységből </a:t>
            </a:r>
            <a:endParaRPr lang="hu-HU" b="1" dirty="0" smtClean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Közlekedésből </a:t>
            </a:r>
            <a:endParaRPr lang="hu-HU" b="1" dirty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Csatornahálózatba nem bekapcsolt forrásból </a:t>
            </a:r>
            <a:endParaRPr lang="hu-HU" b="1" dirty="0" smtClean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Bányákból</a:t>
            </a:r>
            <a:endParaRPr lang="hu-HU" b="1" dirty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 smtClean="0"/>
              <a:t>Halászatból</a:t>
            </a:r>
            <a:r>
              <a:rPr lang="hu-HU" dirty="0"/>
              <a:t>, horgászatból </a:t>
            </a:r>
            <a:endParaRPr lang="hu-HU" b="1" dirty="0" smtClean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b="1" dirty="0"/>
              <a:t>Egyéb: Szennyezett üledékből 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endParaRPr lang="hu-HU" b="1" dirty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sz="2400" b="1" dirty="0" smtClean="0"/>
              <a:t>Vízkivételek és </a:t>
            </a:r>
            <a:r>
              <a:rPr lang="hu-HU" sz="2400" b="1" dirty="0"/>
              <a:t>átvezetések</a:t>
            </a:r>
            <a:endParaRPr lang="hu-HU" sz="2400" b="1" dirty="0" smtClean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Mezőgazdasági céllal </a:t>
            </a:r>
            <a:endParaRPr lang="hu-HU" b="1" dirty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Közüzemi vízellátás céljára </a:t>
            </a:r>
            <a:endParaRPr lang="hu-HU" b="1" dirty="0" smtClean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b="1" dirty="0" smtClean="0"/>
              <a:t>	</a:t>
            </a:r>
            <a:r>
              <a:rPr lang="hu-HU" dirty="0"/>
              <a:t>Ipari </a:t>
            </a:r>
            <a:r>
              <a:rPr lang="hu-HU" dirty="0" smtClean="0"/>
              <a:t>célra</a:t>
            </a:r>
            <a:endParaRPr lang="hu-HU" b="1" dirty="0"/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dirty="0" smtClean="0"/>
              <a:t> 	</a:t>
            </a:r>
            <a:r>
              <a:rPr lang="hu-HU" dirty="0"/>
              <a:t>Hűtővíz </a:t>
            </a:r>
            <a:r>
              <a:rPr lang="hu-HU" dirty="0" smtClean="0"/>
              <a:t>célra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dirty="0"/>
              <a:t>	Halgazdaság és rekreáció (horgászat) </a:t>
            </a:r>
            <a:r>
              <a:rPr lang="hu-HU" dirty="0" smtClean="0"/>
              <a:t>számára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hu-HU" dirty="0"/>
              <a:t>	</a:t>
            </a:r>
            <a:r>
              <a:rPr lang="hu-HU" b="1" dirty="0" smtClean="0"/>
              <a:t>Egyéb</a:t>
            </a:r>
            <a:r>
              <a:rPr lang="hu-HU" b="1" dirty="0"/>
              <a:t>: Termálvíz hasznosítása</a:t>
            </a:r>
            <a:r>
              <a:rPr lang="hu-HU" dirty="0" smtClean="0"/>
              <a:t> </a:t>
            </a:r>
            <a:endParaRPr lang="hu-HU" dirty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051720" y="260648"/>
            <a:ext cx="5160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TERHELÉSEK, BEAVATKOZÁSOK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2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7614" y="1340768"/>
            <a:ext cx="9136385" cy="6427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/>
              <a:t>A terhelés </a:t>
            </a:r>
            <a:r>
              <a:rPr lang="hu-HU" sz="2800" b="1" dirty="0" smtClean="0"/>
              <a:t>neve</a:t>
            </a:r>
            <a:endParaRPr lang="hu-HU" sz="2800" b="1" dirty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2800" b="1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 smtClean="0"/>
              <a:t>(</a:t>
            </a:r>
            <a:r>
              <a:rPr lang="hu-HU" sz="2800" b="1" dirty="0"/>
              <a:t>hajtóerő és </a:t>
            </a:r>
            <a:r>
              <a:rPr lang="hu-HU" sz="2800" b="1" dirty="0" smtClean="0"/>
              <a:t>forrás)</a:t>
            </a: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400" b="1" dirty="0"/>
              <a:t>Vonalvezetés/mederforma/ parti sáv/ morfológiai </a:t>
            </a:r>
            <a:r>
              <a:rPr lang="hu-HU" sz="2400" b="1" dirty="0" smtClean="0"/>
              <a:t>módosítása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Árvízvédelmi </a:t>
            </a:r>
            <a:r>
              <a:rPr lang="hu-HU" dirty="0" smtClean="0"/>
              <a:t>céllal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Mezőgazdasági </a:t>
            </a:r>
            <a:r>
              <a:rPr lang="hu-HU" dirty="0" smtClean="0"/>
              <a:t>céllal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Hajózás miatt </a:t>
            </a:r>
            <a:endParaRPr lang="hu-HU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b="1" dirty="0"/>
              <a:t>Egyéb: Belterületi szakaszok </a:t>
            </a:r>
            <a:r>
              <a:rPr lang="hu-HU" b="1" dirty="0" smtClean="0"/>
              <a:t>miatt</a:t>
            </a: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b="1" dirty="0"/>
              <a:t>Egyéb: Rekreációs céllal állóvizek 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400" b="1" dirty="0"/>
              <a:t>Gátak, fenékküszöbök, zsilipek, elzárások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/>
              <a:t>Energiatermelés miatt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/>
              <a:t>Árvízvédelmi céllal</a:t>
            </a: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 smtClean="0"/>
              <a:t>Ivóvíz ellátási </a:t>
            </a:r>
            <a:r>
              <a:rPr lang="hu-HU" dirty="0"/>
              <a:t>céllal 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 smtClean="0"/>
              <a:t>Mezőgazdasági céllal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 smtClean="0"/>
              <a:t>Rekreációs </a:t>
            </a:r>
            <a:r>
              <a:rPr lang="hu-HU" dirty="0"/>
              <a:t>céllal </a:t>
            </a:r>
            <a:endParaRPr lang="hu-HU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Ipari </a:t>
            </a:r>
            <a:r>
              <a:rPr lang="hu-HU" dirty="0" smtClean="0"/>
              <a:t>céllal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Hajózás </a:t>
            </a:r>
            <a:r>
              <a:rPr lang="hu-HU" dirty="0" smtClean="0"/>
              <a:t>céljára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Egyéb, Halgazdálkodás céljára</a:t>
            </a:r>
            <a:r>
              <a:rPr lang="hu-HU" b="1" dirty="0" smtClean="0"/>
              <a:t> </a:t>
            </a:r>
            <a:endParaRPr lang="hu-HU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dirty="0"/>
              <a:t>	</a:t>
            </a: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051720" y="260648"/>
            <a:ext cx="5160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TERHELÉSEK, BEAVATKOZÁSOK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4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7614" y="1340768"/>
            <a:ext cx="9136385" cy="6427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/>
              <a:t>A terhelés </a:t>
            </a:r>
            <a:r>
              <a:rPr lang="hu-HU" sz="2800" b="1" dirty="0" smtClean="0"/>
              <a:t>neve</a:t>
            </a:r>
            <a:endParaRPr lang="hu-HU" sz="2800" b="1" dirty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2800" b="1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 smtClean="0"/>
              <a:t>(</a:t>
            </a:r>
            <a:r>
              <a:rPr lang="hu-HU" sz="2800" b="1" dirty="0"/>
              <a:t>hajtóerő és </a:t>
            </a:r>
            <a:r>
              <a:rPr lang="hu-HU" sz="2800" b="1" dirty="0" smtClean="0"/>
              <a:t>forrás)</a:t>
            </a: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400" b="1" dirty="0"/>
              <a:t>Vonalvezetés/mederforma/ parti sáv/ morfológiai </a:t>
            </a:r>
            <a:r>
              <a:rPr lang="hu-HU" sz="2400" b="1" dirty="0" smtClean="0"/>
              <a:t>módosítása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Árvízvédelmi </a:t>
            </a:r>
            <a:r>
              <a:rPr lang="hu-HU" dirty="0" smtClean="0"/>
              <a:t>céllal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Mezőgazdasági </a:t>
            </a:r>
            <a:r>
              <a:rPr lang="hu-HU" dirty="0" smtClean="0"/>
              <a:t>céllal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Hajózás miatt </a:t>
            </a:r>
            <a:endParaRPr lang="hu-HU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b="1" dirty="0"/>
              <a:t>Egyéb: Belterületi szakaszok </a:t>
            </a:r>
            <a:r>
              <a:rPr lang="hu-HU" b="1" dirty="0" smtClean="0"/>
              <a:t>miatt</a:t>
            </a: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b="1" dirty="0"/>
              <a:t>Egyéb: Rekreációs céllal állóvizek 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400" b="1" dirty="0"/>
              <a:t>Gátak, fenékküszöbök, zsilipek, elzárások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/>
              <a:t>Energiatermelés miatt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/>
              <a:t>Árvízvédelmi céllal</a:t>
            </a: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 smtClean="0"/>
              <a:t>Ivóvíz ellátási </a:t>
            </a:r>
            <a:r>
              <a:rPr lang="hu-HU" dirty="0"/>
              <a:t>céllal 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 smtClean="0"/>
              <a:t>Mezőgazdasági céllal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 smtClean="0"/>
              <a:t>Rekreációs </a:t>
            </a:r>
            <a:r>
              <a:rPr lang="hu-HU" dirty="0"/>
              <a:t>céllal </a:t>
            </a:r>
            <a:endParaRPr lang="hu-HU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Ipari </a:t>
            </a:r>
            <a:r>
              <a:rPr lang="hu-HU" dirty="0" smtClean="0"/>
              <a:t>céllal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Hajózás </a:t>
            </a:r>
            <a:r>
              <a:rPr lang="hu-HU" dirty="0" smtClean="0"/>
              <a:t>céljára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Egyéb, Halgazdálkodás céljára</a:t>
            </a:r>
            <a:r>
              <a:rPr lang="hu-HU" b="1" dirty="0" smtClean="0"/>
              <a:t> </a:t>
            </a:r>
            <a:endParaRPr lang="hu-HU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dirty="0"/>
              <a:t>	</a:t>
            </a: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051720" y="260648"/>
            <a:ext cx="5160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TERHELÉSEK, BEAVATKOZÁSOK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8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7614" y="1340768"/>
            <a:ext cx="913638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/>
              <a:t>A terhelés </a:t>
            </a:r>
            <a:r>
              <a:rPr lang="hu-HU" sz="2800" b="1" dirty="0" smtClean="0"/>
              <a:t>neve</a:t>
            </a:r>
            <a:endParaRPr lang="hu-HU" sz="2800" b="1" dirty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2800" b="1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 smtClean="0"/>
              <a:t>(</a:t>
            </a:r>
            <a:r>
              <a:rPr lang="hu-HU" sz="2800" b="1" dirty="0"/>
              <a:t>hajtóerő és </a:t>
            </a:r>
            <a:r>
              <a:rPr lang="hu-HU" sz="2800" b="1" dirty="0" smtClean="0"/>
              <a:t>forrás)</a:t>
            </a: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400" b="1" dirty="0"/>
              <a:t>Változások a </a:t>
            </a:r>
            <a:r>
              <a:rPr lang="hu-HU" sz="2400" b="1" dirty="0" smtClean="0"/>
              <a:t>vízjárásban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 smtClean="0"/>
              <a:t>Mezőgazdaság </a:t>
            </a:r>
            <a:r>
              <a:rPr lang="hu-HU" dirty="0"/>
              <a:t>miatt </a:t>
            </a:r>
            <a:r>
              <a:rPr lang="hu-HU" dirty="0" smtClean="0"/>
              <a:t> </a:t>
            </a: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strike="sngStrike" dirty="0"/>
              <a:t>Hajózás miatt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/>
              <a:t>Vízenergia-termelés miatt</a:t>
            </a: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/>
              <a:t>Közüzemi vízellátás miatt</a:t>
            </a:r>
            <a:endParaRPr lang="hu-HU" b="1" dirty="0" smtClean="0"/>
          </a:p>
          <a:p>
            <a:pPr lvl="1">
              <a:lnSpc>
                <a:spcPts val="1400"/>
              </a:lnSpc>
              <a:spcBef>
                <a:spcPts val="600"/>
              </a:spcBef>
            </a:pPr>
            <a:r>
              <a:rPr lang="hu-HU" dirty="0"/>
              <a:t>Halgazdálkodás miatt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b="1" dirty="0"/>
              <a:t>Egyéb: Természetvédelem </a:t>
            </a:r>
            <a:r>
              <a:rPr lang="hu-HU" b="1" dirty="0" smtClean="0"/>
              <a:t>miatt</a:t>
            </a: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b="1" dirty="0"/>
              <a:t>Egyéb: Szennyvíz-bevezetés miatt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b="1" dirty="0"/>
              <a:t>Egyéb: Helytelen vízmegosztás árapasztó csatorna és főmeder között</a:t>
            </a:r>
          </a:p>
          <a:p>
            <a:pPr lvl="1">
              <a:lnSpc>
                <a:spcPts val="1400"/>
              </a:lnSpc>
              <a:spcBef>
                <a:spcPts val="600"/>
              </a:spcBef>
            </a:pPr>
            <a:r>
              <a:rPr lang="hu-HU" dirty="0" smtClean="0"/>
              <a:t>Felszíni </a:t>
            </a:r>
            <a:r>
              <a:rPr lang="hu-HU" dirty="0"/>
              <a:t>vizek és vizes </a:t>
            </a:r>
            <a:r>
              <a:rPr lang="hu-HU" b="1" dirty="0"/>
              <a:t>élőhelyek</a:t>
            </a:r>
            <a:r>
              <a:rPr lang="hu-HU" dirty="0"/>
              <a:t> kiszáradása</a:t>
            </a: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400" b="1" dirty="0"/>
              <a:t>Egyéb </a:t>
            </a:r>
            <a:r>
              <a:rPr lang="hu-HU" sz="2400" b="1" dirty="0" smtClean="0"/>
              <a:t>terhelések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/>
              <a:t>Felszíni vízbe juttatott idegen fajok vagy </a:t>
            </a:r>
            <a:r>
              <a:rPr lang="hu-HU" dirty="0" smtClean="0"/>
              <a:t>kórokozók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dirty="0"/>
              <a:t>	Állatok/növények tenyésztése//termelése és kivétele 	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dirty="0" smtClean="0"/>
              <a:t>	Szemetelés</a:t>
            </a:r>
            <a:r>
              <a:rPr lang="hu-HU" dirty="0"/>
              <a:t>, illegális hulladéklerakás, </a:t>
            </a:r>
            <a:r>
              <a:rPr lang="hu-HU" b="1" dirty="0"/>
              <a:t>úszószemét</a:t>
            </a:r>
            <a:r>
              <a:rPr lang="hu-HU" dirty="0"/>
              <a:t> </a:t>
            </a:r>
            <a:endParaRPr lang="hu-HU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dirty="0" smtClean="0"/>
              <a:t>	Felszín </a:t>
            </a:r>
            <a:r>
              <a:rPr lang="hu-HU" dirty="0"/>
              <a:t>alatti vizekbe mesterséges beszivárogtatás, </a:t>
            </a:r>
            <a:r>
              <a:rPr lang="hu-HU" b="1" dirty="0" smtClean="0"/>
              <a:t>visszasajtolás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	</a:t>
            </a:r>
            <a:r>
              <a:rPr lang="hu-HU" dirty="0" smtClean="0"/>
              <a:t>Felszín </a:t>
            </a:r>
            <a:r>
              <a:rPr lang="hu-HU" dirty="0"/>
              <a:t>alatti víz jelentős süllyedése </a:t>
            </a:r>
            <a:r>
              <a:rPr lang="hu-HU" b="1" dirty="0"/>
              <a:t>nem vízigények kielégítése miatt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051720" y="260648"/>
            <a:ext cx="5160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TERHELÉSEK, BEAVATKOZÁSOK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8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0" y="1484784"/>
            <a:ext cx="9144001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/>
              <a:t>A terhelés </a:t>
            </a:r>
            <a:r>
              <a:rPr lang="hu-HU" sz="2800" b="1" dirty="0" smtClean="0"/>
              <a:t>neve</a:t>
            </a:r>
            <a:endParaRPr lang="hu-HU" sz="2800" b="1" dirty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2800" b="1" dirty="0" smtClean="0"/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800" b="1" dirty="0" smtClean="0"/>
              <a:t>(</a:t>
            </a:r>
            <a:r>
              <a:rPr lang="hu-HU" sz="2800" b="1" dirty="0"/>
              <a:t>hajtóerő és </a:t>
            </a:r>
            <a:r>
              <a:rPr lang="hu-HU" sz="2800" b="1" dirty="0" smtClean="0"/>
              <a:t>forrás)</a:t>
            </a: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400" b="1" dirty="0"/>
              <a:t>Egyéb terhelések, Védett területeket érő </a:t>
            </a:r>
            <a:r>
              <a:rPr lang="hu-HU" sz="2400" b="1" dirty="0" smtClean="0"/>
              <a:t>terhelések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Védett </a:t>
            </a:r>
            <a:r>
              <a:rPr lang="hu-HU" b="1" dirty="0"/>
              <a:t>természeti területeket károsító vízjárás változás </a:t>
            </a:r>
            <a:endParaRPr lang="hu-HU" b="1" dirty="0" smtClean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b="1" dirty="0"/>
              <a:t>Védett természeti területeket károsító szennyezés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Ivóvízbázisok területét </a:t>
            </a:r>
            <a:r>
              <a:rPr lang="hu-HU" b="1" dirty="0"/>
              <a:t>érintő szennyezések </a:t>
            </a:r>
            <a:r>
              <a:rPr lang="hu-HU" b="1" dirty="0" smtClean="0"/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b="1" dirty="0"/>
              <a:t>Fürdőhelyeket érő szennyezések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dirty="0"/>
              <a:t>Ismeretlen eredetű hazai vagy külföldi terhelések </a:t>
            </a:r>
            <a:endParaRPr lang="hu-HU" b="1" dirty="0" smtClean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	</a:t>
            </a:r>
            <a:r>
              <a:rPr lang="hu-HU" strike="sngStrike" dirty="0"/>
              <a:t>Régi </a:t>
            </a:r>
            <a:r>
              <a:rPr lang="hu-HU" strike="sngStrike" dirty="0" smtClean="0"/>
              <a:t>szennyezések</a:t>
            </a: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2400" b="1" dirty="0"/>
              <a:t>Balesetekből származó szennyezések </a:t>
            </a:r>
            <a:endParaRPr lang="hu-HU" sz="2400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 smtClean="0"/>
          </a:p>
        </p:txBody>
      </p:sp>
      <p:sp>
        <p:nvSpPr>
          <p:cNvPr id="3" name="Szövegdoboz 2"/>
          <p:cNvSpPr txBox="1"/>
          <p:nvPr/>
        </p:nvSpPr>
        <p:spPr>
          <a:xfrm>
            <a:off x="2051720" y="260648"/>
            <a:ext cx="5160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TERHELÉSEK, BEAVATKOZÁSOK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9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-14858" y="1177751"/>
            <a:ext cx="952683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Intézkedési csomagok (KTM</a:t>
            </a:r>
            <a:r>
              <a:rPr lang="hu-HU" sz="2400" b="1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Szennyvíztisztító telepek </a:t>
            </a:r>
            <a:r>
              <a:rPr lang="hu-HU" dirty="0"/>
              <a:t>építése és </a:t>
            </a:r>
            <a:r>
              <a:rPr lang="hu-HU" dirty="0" smtClean="0"/>
              <a:t>korszerűsítése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Mezőgazdasági eredetű</a:t>
            </a:r>
            <a:r>
              <a:rPr lang="hu-HU" b="1" dirty="0" smtClean="0"/>
              <a:t> </a:t>
            </a:r>
            <a:r>
              <a:rPr lang="hu-HU" dirty="0" smtClean="0"/>
              <a:t>tápanyagszennyezés csökkentése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dirty="0"/>
              <a:t>Mezőgazdasági eredetű </a:t>
            </a:r>
            <a:r>
              <a:rPr lang="hu-HU" dirty="0" err="1"/>
              <a:t>peszticid</a:t>
            </a:r>
            <a:r>
              <a:rPr lang="hu-HU" dirty="0"/>
              <a:t> szennyezés csökkentése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b="1" dirty="0"/>
              <a:t>Bekövetkezett szennyezések csökkentése, felszámolása, beleértve a felhagyott</a:t>
            </a:r>
            <a:r>
              <a:rPr lang="hu-HU" dirty="0"/>
              <a:t> szennyezett területek kármentesítését 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dirty="0"/>
              <a:t>Hosszirányú átjárhatóság helyreállítása, </a:t>
            </a:r>
            <a:r>
              <a:rPr lang="hu-HU" b="1" dirty="0"/>
              <a:t>duzzasztás csökkentése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dirty="0"/>
              <a:t>A </a:t>
            </a:r>
            <a:r>
              <a:rPr lang="hu-HU" dirty="0" err="1"/>
              <a:t>hidromorfológiai</a:t>
            </a:r>
            <a:r>
              <a:rPr lang="hu-HU" dirty="0"/>
              <a:t> viszonyok javítása, a hosszirányú átjárhatóságon kívül 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dirty="0"/>
              <a:t>A vízjárási viszonyok javítása illetve az ökológiai kisvíz helyreállítása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b="1" dirty="0"/>
              <a:t>Ökológiai szempontok érvényesítése a fenntartható vízhasználatok megvalósításában</a:t>
            </a:r>
          </a:p>
          <a:p>
            <a:pPr>
              <a:lnSpc>
                <a:spcPct val="150000"/>
              </a:lnSpc>
            </a:pPr>
            <a:r>
              <a:rPr lang="hu-HU" dirty="0"/>
              <a:t>A víz hatékony felhasználását elősegítő műszaki intézkedések, az öntözés, az ipar, az energiatermelés és a háztartás területén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dirty="0"/>
              <a:t>Vízár politikai intézkedések a költségmegtérülés alkalmazása érdekében a </a:t>
            </a:r>
            <a:r>
              <a:rPr lang="hu-HU" dirty="0" smtClean="0"/>
              <a:t>lakossági, az ipari és a mezőgazdasági </a:t>
            </a:r>
            <a:r>
              <a:rPr lang="hu-HU" dirty="0"/>
              <a:t>vízi szolgáltatás területén</a:t>
            </a:r>
            <a:endParaRPr lang="hu-HU" b="1" dirty="0"/>
          </a:p>
          <a:p>
            <a:pPr>
              <a:lnSpc>
                <a:spcPct val="150000"/>
              </a:lnSpc>
            </a:pP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75856" y="323364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INTÉZKEDÉSEK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02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0" y="1484784"/>
            <a:ext cx="9144001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 smtClean="0"/>
          </a:p>
        </p:txBody>
      </p:sp>
      <p:sp>
        <p:nvSpPr>
          <p:cNvPr id="2" name="Szövegdoboz 1"/>
          <p:cNvSpPr txBox="1"/>
          <p:nvPr/>
        </p:nvSpPr>
        <p:spPr>
          <a:xfrm>
            <a:off x="0" y="1087189"/>
            <a:ext cx="9540552" cy="1154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Intézkedési csomagok (KTM</a:t>
            </a:r>
            <a:r>
              <a:rPr lang="hu-HU" sz="2400" b="1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hu-HU" dirty="0"/>
              <a:t>Tanácsadó szolgáltatás a mezőgazdaság részére</a:t>
            </a:r>
          </a:p>
          <a:p>
            <a:pPr>
              <a:lnSpc>
                <a:spcPct val="150000"/>
              </a:lnSpc>
            </a:pPr>
            <a:r>
              <a:rPr lang="hu-HU" dirty="0"/>
              <a:t>Ivóvízbázisok védelmét szolgáló intézkedések (védőterületek, </a:t>
            </a:r>
            <a:r>
              <a:rPr lang="hu-HU" dirty="0" err="1"/>
              <a:t>pufferzónák</a:t>
            </a:r>
            <a:r>
              <a:rPr lang="hu-HU" dirty="0"/>
              <a:t>)</a:t>
            </a:r>
          </a:p>
          <a:p>
            <a:pPr>
              <a:lnSpc>
                <a:spcPct val="150000"/>
              </a:lnSpc>
            </a:pPr>
            <a:r>
              <a:rPr lang="hu-HU" dirty="0"/>
              <a:t>Kutatás, tudásbázis fejlesztés a bizonytalanság csökkentése érdekében</a:t>
            </a:r>
          </a:p>
          <a:p>
            <a:pPr>
              <a:lnSpc>
                <a:spcPct val="150000"/>
              </a:lnSpc>
            </a:pPr>
            <a:r>
              <a:rPr lang="hu-HU" dirty="0"/>
              <a:t>Elsőbbségi veszélyes anyagok kibocsátásának megszüntetése és elsőbbségi anyagok kibocsátásának csökkentése</a:t>
            </a:r>
          </a:p>
          <a:p>
            <a:pPr>
              <a:lnSpc>
                <a:spcPct val="150000"/>
              </a:lnSpc>
            </a:pPr>
            <a:r>
              <a:rPr lang="hu-HU" dirty="0"/>
              <a:t>Ipari szennyvíztisztítók korszerűsítése, bővítése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Talajerózióból </a:t>
            </a:r>
            <a:r>
              <a:rPr lang="hu-HU" dirty="0"/>
              <a:t>és/vagy felszíni lefolyásból származó hordalék- és </a:t>
            </a:r>
            <a:r>
              <a:rPr lang="hu-HU" dirty="0" smtClean="0"/>
              <a:t>szennyezőanyag terhelés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dirty="0" err="1"/>
              <a:t>Invazív</a:t>
            </a:r>
            <a:r>
              <a:rPr lang="hu-HU" dirty="0"/>
              <a:t>, tájidegen fajok és betegségek terjedésének megelőzése és szabályozása 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dirty="0"/>
              <a:t>A rekreáció (beleértve a horgászatot is) káros hatásainak megelőzése és szabályozása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dirty="0"/>
              <a:t>A halászat és egyéb olyan tevékenységek káros hatásainak megelőzése és szabályozása, amelyek állatok és növények eltávolításával járnak 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dirty="0"/>
              <a:t>Településekről, épített infrastruktúrából és közlekedésből származó szennyezések megelőzése és szabályozása 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dirty="0"/>
              <a:t>Erdészeti tevékenységből eredő szennyezés megelőzése és </a:t>
            </a:r>
            <a:r>
              <a:rPr lang="hu-HU" dirty="0" smtClean="0"/>
              <a:t>szabályozása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dirty="0"/>
              <a:t>A természetes vízvisszatartást elősegítő </a:t>
            </a:r>
            <a:r>
              <a:rPr lang="hu-HU" dirty="0" smtClean="0"/>
              <a:t>intézkedések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strike="sngStrike" dirty="0"/>
              <a:t>A savasodás ellensúlyozására szolgáló intézkedések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b="1" dirty="0"/>
              <a:t>Halgazdasági hasznosítás káros hatásainak megelőzése és szabályozása </a:t>
            </a:r>
          </a:p>
          <a:p>
            <a:pPr>
              <a:lnSpc>
                <a:spcPct val="150000"/>
              </a:lnSpc>
            </a:pPr>
            <a:r>
              <a:rPr lang="hu-HU" b="1" dirty="0"/>
              <a:t>Termálvizek kezelése a vízfolyásokba történő bevezetés előtt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b="1" dirty="0"/>
              <a:t>Hűtővizek felszíni vízbe történő bevezetésének szabályozása </a:t>
            </a:r>
          </a:p>
          <a:p>
            <a:pPr>
              <a:lnSpc>
                <a:spcPct val="150000"/>
              </a:lnSpc>
            </a:pPr>
            <a:r>
              <a:rPr lang="hu-HU" b="1" dirty="0"/>
              <a:t>Mezőgazdasági telepekről (állattartásból) származó terhelés csökkentése 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b="1" dirty="0"/>
              <a:t>Hordalék- és tápanyag-visszatartás felszíni befogadókba történő bevezetés előtt </a:t>
            </a:r>
          </a:p>
          <a:p>
            <a:pPr>
              <a:lnSpc>
                <a:spcPct val="150000"/>
              </a:lnSpc>
            </a:pPr>
            <a:r>
              <a:rPr lang="hu-HU" b="1" dirty="0"/>
              <a:t>Beszivárogtatás, visszasajtolás korszerűsítése, szabályozása</a:t>
            </a: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b="1" dirty="0"/>
              <a:t>Nem vízigények kielégítését szolgáló felszín alatti vízelvonások szabályozása, a hatások enyhítése</a:t>
            </a:r>
          </a:p>
          <a:p>
            <a:pPr>
              <a:lnSpc>
                <a:spcPct val="150000"/>
              </a:lnSpc>
            </a:pPr>
            <a:endParaRPr lang="hu-HU" b="1" dirty="0"/>
          </a:p>
          <a:p>
            <a:pPr>
              <a:lnSpc>
                <a:spcPct val="150000"/>
              </a:lnSpc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275856" y="245839"/>
            <a:ext cx="256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INTÉZKEDÉSEK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3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0" y="1124744"/>
            <a:ext cx="9144001" cy="819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Intézkedési csomagok (KTM)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ct val="150000"/>
              </a:lnSpc>
            </a:pPr>
            <a:r>
              <a:rPr lang="hu-HU" dirty="0"/>
              <a:t>Erdészeti tevékenységből eredő szennyezés megelőzése és szabályozása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dirty="0"/>
              <a:t>A természetes vízvisszatartást elősegítő intézkedések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strike="sngStrike" dirty="0"/>
              <a:t>A savasodás ellensúlyozására szolgáló intézkedések</a:t>
            </a:r>
            <a:endParaRPr lang="hu-HU" b="1" dirty="0"/>
          </a:p>
          <a:p>
            <a:pPr>
              <a:lnSpc>
                <a:spcPct val="150000"/>
              </a:lnSpc>
            </a:pPr>
            <a:r>
              <a:rPr lang="hu-HU" b="1" dirty="0"/>
              <a:t>Halgazdasági hasznosítás káros hatásainak megelőzése és szabályozása </a:t>
            </a:r>
          </a:p>
          <a:p>
            <a:pPr>
              <a:lnSpc>
                <a:spcPct val="150000"/>
              </a:lnSpc>
            </a:pPr>
            <a:r>
              <a:rPr lang="hu-HU" b="1" dirty="0"/>
              <a:t>Termálvizek kezelése a vízfolyásokba történő bevezetés előtt</a:t>
            </a:r>
          </a:p>
          <a:p>
            <a:pPr>
              <a:lnSpc>
                <a:spcPct val="150000"/>
              </a:lnSpc>
            </a:pPr>
            <a:r>
              <a:rPr lang="hu-HU" b="1" dirty="0"/>
              <a:t>Hűtővizek felszíni vízbe történő bevezetésének szabályozása </a:t>
            </a:r>
          </a:p>
          <a:p>
            <a:pPr>
              <a:lnSpc>
                <a:spcPct val="150000"/>
              </a:lnSpc>
            </a:pPr>
            <a:r>
              <a:rPr lang="hu-HU" b="1" dirty="0"/>
              <a:t>Mezőgazdasági telepekről (állattartásból) származó terhelés csökkentése </a:t>
            </a:r>
          </a:p>
          <a:p>
            <a:pPr>
              <a:lnSpc>
                <a:spcPct val="150000"/>
              </a:lnSpc>
            </a:pPr>
            <a:r>
              <a:rPr lang="hu-HU" b="1" dirty="0"/>
              <a:t>Hordalék- és tápanyag-visszatartás felszíni befogadókba történő bevezetés előtt </a:t>
            </a:r>
          </a:p>
          <a:p>
            <a:pPr>
              <a:lnSpc>
                <a:spcPct val="150000"/>
              </a:lnSpc>
            </a:pPr>
            <a:r>
              <a:rPr lang="hu-HU" b="1" dirty="0"/>
              <a:t>Beszivárogtatás, visszasajtolás korszerűsítése, szabályozása</a:t>
            </a:r>
          </a:p>
          <a:p>
            <a:pPr>
              <a:lnSpc>
                <a:spcPct val="150000"/>
              </a:lnSpc>
            </a:pPr>
            <a:r>
              <a:rPr lang="hu-HU" b="1" dirty="0"/>
              <a:t>Nem vízigények kielégítését szolgáló felszín alatti vízelvonások szabályozása, a hatások enyhítése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hu-HU" b="1" dirty="0"/>
              <a:t>Károsodott vízi és vizes és szárazföldi élőhelyek védelme a vízjárást befolyásoló hatásokkal szemben, az egyéb intézkedéseken felül 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hu-HU" b="1" dirty="0"/>
              <a:t>Károsodott vízi és vizes és szárazföldi élőhelyek </a:t>
            </a:r>
            <a:r>
              <a:rPr lang="hu-HU" b="1" dirty="0" smtClean="0"/>
              <a:t>védelme </a:t>
            </a:r>
            <a:r>
              <a:rPr lang="hu-HU" b="1" dirty="0"/>
              <a:t>vízminőségi hatásokkal szemben, az egyéb intézkedéseken </a:t>
            </a:r>
            <a:r>
              <a:rPr lang="hu-HU" b="1" dirty="0" smtClean="0"/>
              <a:t>felül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Fürdőhelyek </a:t>
            </a:r>
            <a:r>
              <a:rPr lang="hu-HU" b="1" dirty="0"/>
              <a:t>védelmét biztosító speciális intézkedések 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Szakszerűtlenül </a:t>
            </a:r>
            <a:r>
              <a:rPr lang="hu-HU" b="1" dirty="0"/>
              <a:t>kiképzett kutak ellenőrzése, rekonstrukciója, felszámolása</a:t>
            </a: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/>
              <a:t>Balesetből </a:t>
            </a:r>
            <a:r>
              <a:rPr lang="hu-HU" b="1" dirty="0"/>
              <a:t>származó szennyezések </a:t>
            </a:r>
            <a:r>
              <a:rPr lang="hu-HU" b="1" dirty="0" smtClean="0"/>
              <a:t>megelőzése Károsodott </a:t>
            </a:r>
            <a:r>
              <a:rPr lang="hu-HU" b="1" dirty="0"/>
              <a:t>vízi és vizes és szárazföldi élőhelyek </a:t>
            </a:r>
            <a:endParaRPr lang="hu-HU" dirty="0" smtClean="0"/>
          </a:p>
        </p:txBody>
      </p:sp>
      <p:sp>
        <p:nvSpPr>
          <p:cNvPr id="3" name="Téglalap 2"/>
          <p:cNvSpPr/>
          <p:nvPr/>
        </p:nvSpPr>
        <p:spPr>
          <a:xfrm>
            <a:off x="3203848" y="404664"/>
            <a:ext cx="256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INTÉZKEDÉSEK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33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0" y="1484784"/>
            <a:ext cx="9144001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 smtClean="0"/>
          </a:p>
        </p:txBody>
      </p:sp>
      <p:sp>
        <p:nvSpPr>
          <p:cNvPr id="2" name="Szövegdoboz 1"/>
          <p:cNvSpPr txBox="1"/>
          <p:nvPr/>
        </p:nvSpPr>
        <p:spPr>
          <a:xfrm>
            <a:off x="0" y="1253951"/>
            <a:ext cx="9144001" cy="857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Intézkedési csomagok (KTM</a:t>
            </a:r>
            <a:r>
              <a:rPr lang="hu-HU" sz="2400" b="1" dirty="0" smtClean="0"/>
              <a:t>)</a:t>
            </a:r>
          </a:p>
          <a:p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hu-HU" b="1" dirty="0"/>
              <a:t>Károsodott vízi és vizes és szárazföldi élőhelyek védelme a vízjárást befolyásoló hatásokkal szemben, az egyéb intézkedéseken felül 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hu-HU" b="1" dirty="0"/>
              <a:t>Károsodott vízi és vizes és szárazföldi élőhelyek védelme vízminőségi hatásokkal szemben, az egyéb intézkedéseken felül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Fürdőhelyek védelmét biztosító speciális intézkedések 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Szakszerűtlenül kiképzett kutak ellenőrzése, rekonstrukciója, felszámolása</a:t>
            </a:r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/>
              <a:t>Balesetből származó szennyezések megelőzése Károsodott vízi és vizes és szárazföldi élőhelyek </a:t>
            </a:r>
            <a:endParaRPr lang="hu-HU" dirty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/>
          </a:p>
        </p:txBody>
      </p:sp>
      <p:sp>
        <p:nvSpPr>
          <p:cNvPr id="4" name="Téglalap 3"/>
          <p:cNvSpPr/>
          <p:nvPr/>
        </p:nvSpPr>
        <p:spPr>
          <a:xfrm>
            <a:off x="3275856" y="404664"/>
            <a:ext cx="256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INTÉZKEDÉSEK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3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A VGT1  TELJESÍTÉSE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-1141" y="1700808"/>
            <a:ext cx="9144000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hu-HU" sz="2400" b="1" u="sng" dirty="0">
                <a:solidFill>
                  <a:srgbClr val="0070C0"/>
                </a:solidFill>
              </a:rPr>
              <a:t>Vízfolyások és állóvizek </a:t>
            </a:r>
            <a:r>
              <a:rPr lang="hu-HU" sz="2400" b="1" u="sng" dirty="0" err="1">
                <a:solidFill>
                  <a:srgbClr val="0070C0"/>
                </a:solidFill>
              </a:rPr>
              <a:t>hidromorfológiai</a:t>
            </a:r>
            <a:r>
              <a:rPr lang="hu-HU" sz="2400" b="1" u="sng" dirty="0">
                <a:solidFill>
                  <a:srgbClr val="0070C0"/>
                </a:solidFill>
              </a:rPr>
              <a:t> állapotát javító </a:t>
            </a:r>
            <a:r>
              <a:rPr lang="hu-HU" sz="2400" b="1" u="sng" dirty="0" smtClean="0">
                <a:solidFill>
                  <a:srgbClr val="0070C0"/>
                </a:solidFill>
              </a:rPr>
              <a:t>intézkedések</a:t>
            </a:r>
          </a:p>
          <a:p>
            <a:pPr marL="0" lvl="2"/>
            <a:endParaRPr lang="hu-HU" sz="2000" b="1" dirty="0" smtClean="0">
              <a:solidFill>
                <a:srgbClr val="00B0F0"/>
              </a:solidFill>
            </a:endParaRPr>
          </a:p>
          <a:p>
            <a:pPr marL="0" lvl="2"/>
            <a:r>
              <a:rPr lang="hu-HU" sz="2000" b="1" dirty="0" smtClean="0">
                <a:solidFill>
                  <a:srgbClr val="00B0F0"/>
                </a:solidFill>
              </a:rPr>
              <a:t>Vízfolyások </a:t>
            </a:r>
            <a:r>
              <a:rPr lang="hu-HU" sz="2000" b="1" dirty="0">
                <a:solidFill>
                  <a:srgbClr val="00B0F0"/>
                </a:solidFill>
              </a:rPr>
              <a:t>és állóvizek medrét érintő intézkedések</a:t>
            </a:r>
            <a:endParaRPr lang="hu-HU" sz="2000" b="1" u="sng" dirty="0" smtClean="0">
              <a:solidFill>
                <a:srgbClr val="00B0F0"/>
              </a:solidFill>
            </a:endParaRPr>
          </a:p>
          <a:p>
            <a:pPr marL="0" lvl="2"/>
            <a:endParaRPr lang="hu-HU" sz="2000" b="1" dirty="0" smtClean="0">
              <a:solidFill>
                <a:srgbClr val="00B0F0"/>
              </a:solidFill>
            </a:endParaRPr>
          </a:p>
          <a:p>
            <a:pPr marL="0" lvl="2"/>
            <a:r>
              <a:rPr lang="hu-HU" sz="2000" b="1" dirty="0" smtClean="0">
                <a:solidFill>
                  <a:srgbClr val="00B0F0"/>
                </a:solidFill>
              </a:rPr>
              <a:t>Vízfolyások </a:t>
            </a:r>
            <a:r>
              <a:rPr lang="hu-HU" sz="2000" b="1" dirty="0">
                <a:solidFill>
                  <a:srgbClr val="00B0F0"/>
                </a:solidFill>
              </a:rPr>
              <a:t>árterére vagy hullámterére, valamint az állóvizek parti sávjára vonatkozó intézkedések</a:t>
            </a:r>
          </a:p>
          <a:p>
            <a:pPr marL="0" lvl="2"/>
            <a:endParaRPr lang="hu-HU" sz="2000" b="1" dirty="0" smtClean="0">
              <a:solidFill>
                <a:srgbClr val="00B0F0"/>
              </a:solidFill>
            </a:endParaRPr>
          </a:p>
          <a:p>
            <a:pPr marL="0" lvl="2"/>
            <a:r>
              <a:rPr lang="hu-HU" sz="2000" b="1" dirty="0" smtClean="0">
                <a:solidFill>
                  <a:srgbClr val="00B0F0"/>
                </a:solidFill>
              </a:rPr>
              <a:t>A </a:t>
            </a:r>
            <a:r>
              <a:rPr lang="hu-HU" sz="2000" b="1" dirty="0" err="1">
                <a:solidFill>
                  <a:srgbClr val="00B0F0"/>
                </a:solidFill>
              </a:rPr>
              <a:t>hidromorfológai</a:t>
            </a:r>
            <a:r>
              <a:rPr lang="hu-HU" sz="2000" b="1" dirty="0">
                <a:solidFill>
                  <a:srgbClr val="00B0F0"/>
                </a:solidFill>
              </a:rPr>
              <a:t> viszonyokat jelentősen befolyásoló vízhasználatok módosítása </a:t>
            </a:r>
          </a:p>
          <a:p>
            <a:pPr marL="0" lvl="2"/>
            <a:endParaRPr lang="hu-HU" sz="2000" b="1" u="sng" dirty="0" smtClean="0">
              <a:solidFill>
                <a:srgbClr val="0070C0"/>
              </a:solidFill>
            </a:endParaRPr>
          </a:p>
          <a:p>
            <a:pPr marL="0" lvl="2"/>
            <a:r>
              <a:rPr lang="hu-HU" sz="2400" b="1" u="sng" dirty="0" smtClean="0">
                <a:solidFill>
                  <a:srgbClr val="0070C0"/>
                </a:solidFill>
              </a:rPr>
              <a:t>Fenntartható </a:t>
            </a:r>
            <a:r>
              <a:rPr lang="hu-HU" sz="2400" b="1" u="sng" dirty="0">
                <a:solidFill>
                  <a:srgbClr val="0070C0"/>
                </a:solidFill>
              </a:rPr>
              <a:t>vízhasználatok a vizek mennyiségi védelme érdekében</a:t>
            </a:r>
          </a:p>
          <a:p>
            <a:pPr marL="0" lvl="2"/>
            <a:endParaRPr lang="hu-HU" sz="2000" b="1" dirty="0" smtClean="0">
              <a:solidFill>
                <a:srgbClr val="00B0F0"/>
              </a:solidFill>
            </a:endParaRPr>
          </a:p>
          <a:p>
            <a:pPr marL="0" lvl="2"/>
            <a:r>
              <a:rPr lang="hu-HU" sz="2000" b="1" dirty="0" smtClean="0">
                <a:solidFill>
                  <a:srgbClr val="00B0F0"/>
                </a:solidFill>
              </a:rPr>
              <a:t>Megfelelő </a:t>
            </a:r>
            <a:r>
              <a:rPr lang="hu-HU" sz="2000" b="1" dirty="0">
                <a:solidFill>
                  <a:srgbClr val="00B0F0"/>
                </a:solidFill>
              </a:rPr>
              <a:t>ivóvízminőséget biztosító intézkedések </a:t>
            </a:r>
          </a:p>
          <a:p>
            <a:pPr marL="0" lvl="2"/>
            <a:endParaRPr lang="hu-HU" b="1" u="sng" dirty="0" smtClean="0">
              <a:solidFill>
                <a:srgbClr val="0070C0"/>
              </a:solidFill>
            </a:endParaRPr>
          </a:p>
          <a:p>
            <a:pPr marL="0" lvl="2"/>
            <a:endParaRPr lang="hu-HU" sz="2400" b="1" u="sng" dirty="0">
              <a:solidFill>
                <a:srgbClr val="0070C0"/>
              </a:solidFill>
            </a:endParaRPr>
          </a:p>
          <a:p>
            <a:pPr marL="0" lvl="2"/>
            <a:endParaRPr lang="hu-HU" sz="2400" b="1" u="sng" dirty="0" smtClean="0">
              <a:solidFill>
                <a:srgbClr val="0070C0"/>
              </a:solidFill>
            </a:endParaRPr>
          </a:p>
          <a:p>
            <a:pPr marL="0" lvl="2"/>
            <a:endParaRPr lang="hu-HU" sz="2400" b="1" u="sng" dirty="0">
              <a:solidFill>
                <a:srgbClr val="0070C0"/>
              </a:solidFill>
            </a:endParaRPr>
          </a:p>
          <a:p>
            <a:pPr marL="0" lvl="2"/>
            <a:endParaRPr lang="hu-HU" sz="2400" b="1" u="sng" dirty="0" smtClean="0">
              <a:solidFill>
                <a:srgbClr val="0070C0"/>
              </a:solidFill>
            </a:endParaRPr>
          </a:p>
          <a:p>
            <a:pPr marL="0" lvl="2"/>
            <a:endParaRPr lang="hu-HU" sz="2400" b="1" u="sng" dirty="0">
              <a:solidFill>
                <a:srgbClr val="0070C0"/>
              </a:solidFill>
            </a:endParaRPr>
          </a:p>
          <a:p>
            <a:pPr marL="0" lvl="2"/>
            <a:endParaRPr lang="hu-HU" sz="2400" b="1" u="sng" dirty="0" smtClean="0">
              <a:solidFill>
                <a:srgbClr val="0070C0"/>
              </a:solidFill>
            </a:endParaRPr>
          </a:p>
          <a:p>
            <a:pPr marL="0" lvl="2"/>
            <a:endParaRPr lang="hu-HU" sz="2400" b="1" u="sng" dirty="0">
              <a:solidFill>
                <a:srgbClr val="0070C0"/>
              </a:solidFill>
            </a:endParaRPr>
          </a:p>
          <a:p>
            <a:pPr marL="0" lvl="2"/>
            <a:r>
              <a:rPr lang="hu-HU" sz="2400" b="1" u="sng" dirty="0" smtClean="0">
                <a:solidFill>
                  <a:srgbClr val="0070C0"/>
                </a:solidFill>
              </a:rPr>
              <a:t> </a:t>
            </a:r>
            <a:endParaRPr lang="hu-HU" sz="2400" b="1" u="sng" dirty="0">
              <a:solidFill>
                <a:srgbClr val="0070C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7023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A VGT2 TÁRSADALMASÍTÁSA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081" y="1436711"/>
            <a:ext cx="8435280" cy="518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600" dirty="0" smtClean="0"/>
          </a:p>
          <a:p>
            <a:pPr>
              <a:buNone/>
            </a:pPr>
            <a:r>
              <a:rPr lang="hu-HU" b="1" dirty="0" smtClean="0"/>
              <a:t>Véleményeket </a:t>
            </a:r>
            <a:r>
              <a:rPr lang="hu-HU" b="1" dirty="0" smtClean="0"/>
              <a:t>várunk:</a:t>
            </a:r>
          </a:p>
          <a:p>
            <a:pPr>
              <a:buNone/>
            </a:pPr>
            <a:r>
              <a:rPr lang="hu-HU" sz="2400" b="1" dirty="0" smtClean="0"/>
              <a:t>	</a:t>
            </a:r>
          </a:p>
          <a:p>
            <a:pPr>
              <a:buNone/>
            </a:pPr>
            <a:r>
              <a:rPr lang="hu-HU" sz="2400" b="1" dirty="0" smtClean="0"/>
              <a:t>	</a:t>
            </a:r>
            <a:r>
              <a:rPr lang="hu-HU" sz="2400" b="1" dirty="0" smtClean="0"/>
              <a:t>a </a:t>
            </a:r>
            <a:r>
              <a:rPr lang="hu-HU" sz="2400" b="1" dirty="0" smtClean="0"/>
              <a:t>VGT1-ben alkalmazott intézkedésekkel, a végrehajtási tapasztalatokkal, problémákkal,</a:t>
            </a:r>
          </a:p>
          <a:p>
            <a:pPr>
              <a:buNone/>
            </a:pPr>
            <a:endParaRPr lang="hu-HU" sz="2400" b="1" dirty="0" smtClean="0"/>
          </a:p>
          <a:p>
            <a:pPr>
              <a:buNone/>
            </a:pPr>
            <a:r>
              <a:rPr lang="hu-HU" sz="2400" b="1" dirty="0" smtClean="0"/>
              <a:t>	</a:t>
            </a:r>
            <a:r>
              <a:rPr lang="hu-HU" sz="2400" b="1" dirty="0" smtClean="0"/>
              <a:t>a </a:t>
            </a:r>
            <a:r>
              <a:rPr lang="hu-HU" sz="2400" b="1" dirty="0" smtClean="0"/>
              <a:t>javasolt szabályozási irányokkal, megközelítésekkel, </a:t>
            </a:r>
          </a:p>
          <a:p>
            <a:pPr>
              <a:buNone/>
            </a:pPr>
            <a:endParaRPr lang="hu-HU" sz="2400" b="1" dirty="0" smtClean="0"/>
          </a:p>
          <a:p>
            <a:pPr>
              <a:buNone/>
            </a:pPr>
            <a:r>
              <a:rPr lang="hu-HU" sz="2400" b="1" dirty="0" smtClean="0"/>
              <a:t>	</a:t>
            </a:r>
            <a:r>
              <a:rPr lang="hu-HU" sz="2400" b="1" dirty="0" smtClean="0"/>
              <a:t>bármely </a:t>
            </a:r>
            <a:r>
              <a:rPr lang="hu-HU" sz="2400" b="1" dirty="0" smtClean="0"/>
              <a:t>egyéb javaslattal kapcsolatban.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5567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vpf.vizugy.hu/reg/ovf/genpic/ddvizig_logo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2425" y="5270361"/>
            <a:ext cx="819150" cy="60879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artalom helye 1"/>
          <p:cNvSpPr>
            <a:spLocks noGrp="1"/>
          </p:cNvSpPr>
          <p:nvPr>
            <p:ph idx="4294967295"/>
          </p:nvPr>
        </p:nvSpPr>
        <p:spPr>
          <a:xfrm>
            <a:off x="179388" y="1435100"/>
            <a:ext cx="8785225" cy="5233988"/>
          </a:xfrm>
        </p:spPr>
        <p:txBody>
          <a:bodyPr>
            <a:normAutofit/>
          </a:bodyPr>
          <a:lstStyle/>
          <a:p>
            <a:pPr eaLnBrk="1" hangingPunct="1"/>
            <a:r>
              <a:rPr lang="hu-HU" sz="1800" dirty="0" smtClean="0">
                <a:latin typeface="Arial" charset="0"/>
                <a:cs typeface="Arial" charset="0"/>
              </a:rPr>
              <a:t>VGT1 időszakban az </a:t>
            </a:r>
            <a:r>
              <a:rPr lang="hu-HU" sz="1800" dirty="0" err="1" smtClean="0">
                <a:latin typeface="Arial" charset="0"/>
                <a:cs typeface="Arial" charset="0"/>
              </a:rPr>
              <a:t>UMVP-ben</a:t>
            </a:r>
            <a:r>
              <a:rPr lang="hu-HU" sz="1800" dirty="0" smtClean="0">
                <a:latin typeface="Arial" charset="0"/>
                <a:cs typeface="Arial" charset="0"/>
              </a:rPr>
              <a:t> kevesebb VKI intézkedés, mint VP-ben</a:t>
            </a:r>
          </a:p>
          <a:p>
            <a:pPr lvl="1" eaLnBrk="1" hangingPunct="1"/>
            <a:r>
              <a:rPr lang="hu-HU" altLang="zh-CN" sz="1800" dirty="0" err="1" smtClean="0">
                <a:latin typeface="Arial" charset="0"/>
                <a:cs typeface="Arial" charset="0"/>
              </a:rPr>
              <a:t>Vízminőségvédelmi</a:t>
            </a:r>
            <a:r>
              <a:rPr lang="hu-HU" altLang="zh-CN" sz="1800" dirty="0" smtClean="0">
                <a:latin typeface="Arial" charset="0"/>
                <a:cs typeface="Arial" charset="0"/>
              </a:rPr>
              <a:t> zónarendszer </a:t>
            </a:r>
          </a:p>
          <a:p>
            <a:pPr lvl="1" eaLnBrk="1" hangingPunct="1"/>
            <a:r>
              <a:rPr lang="hu-HU" altLang="zh-CN" sz="1800" dirty="0" smtClean="0">
                <a:latin typeface="Arial" charset="0"/>
                <a:cs typeface="Arial" charset="0"/>
              </a:rPr>
              <a:t>Jó gyakorlatokat az agrár-környezetvédelmi program támogatja (</a:t>
            </a:r>
            <a:r>
              <a:rPr lang="hu-HU" altLang="zh-CN" sz="1800" dirty="0" err="1" smtClean="0">
                <a:latin typeface="Arial" charset="0"/>
                <a:cs typeface="Arial" charset="0"/>
              </a:rPr>
              <a:t>UMVP-ben</a:t>
            </a:r>
            <a:r>
              <a:rPr lang="hu-HU" altLang="zh-CN" sz="1800" dirty="0" smtClean="0">
                <a:latin typeface="Arial" charset="0"/>
                <a:cs typeface="Arial" charset="0"/>
              </a:rPr>
              <a:t>/VGT1-ben is támogatta, de most többfélét)</a:t>
            </a:r>
          </a:p>
          <a:p>
            <a:pPr lvl="1" eaLnBrk="1" hangingPunct="1"/>
            <a:r>
              <a:rPr lang="hu-HU" sz="1800" dirty="0" smtClean="0">
                <a:latin typeface="Arial" charset="0"/>
                <a:cs typeface="Arial" charset="0"/>
              </a:rPr>
              <a:t>„Zöldítés” + </a:t>
            </a:r>
            <a:r>
              <a:rPr lang="hu-HU" sz="1800" dirty="0" err="1" smtClean="0">
                <a:latin typeface="Arial" charset="0"/>
                <a:cs typeface="Arial" charset="0"/>
              </a:rPr>
              <a:t>partmenti</a:t>
            </a:r>
            <a:r>
              <a:rPr lang="hu-HU" sz="1800" dirty="0" smtClean="0">
                <a:latin typeface="Arial" charset="0"/>
                <a:cs typeface="Arial" charset="0"/>
              </a:rPr>
              <a:t> vízvédelmi sáv ökológiai jelentőségű területként </a:t>
            </a:r>
            <a:r>
              <a:rPr lang="hu-HU" sz="1800" dirty="0" err="1" smtClean="0">
                <a:latin typeface="Arial" charset="0"/>
                <a:cs typeface="Arial" charset="0"/>
              </a:rPr>
              <a:t>törénő</a:t>
            </a:r>
            <a:r>
              <a:rPr lang="hu-HU" sz="1800" dirty="0" smtClean="0">
                <a:latin typeface="Arial" charset="0"/>
                <a:cs typeface="Arial" charset="0"/>
              </a:rPr>
              <a:t> kijelölése és támogatása nem termelő beruházásként</a:t>
            </a:r>
          </a:p>
          <a:p>
            <a:pPr lvl="1" eaLnBrk="1" hangingPunct="1"/>
            <a:r>
              <a:rPr lang="hu-HU" sz="1800" dirty="0" smtClean="0">
                <a:latin typeface="Arial" charset="0"/>
                <a:cs typeface="Arial" charset="0"/>
              </a:rPr>
              <a:t>Nitrát-érzékeny területek bővítésre kerültek +23,1%</a:t>
            </a:r>
          </a:p>
          <a:p>
            <a:pPr lvl="1" eaLnBrk="1" hangingPunct="1"/>
            <a:r>
              <a:rPr lang="hu-HU" sz="1800" dirty="0" smtClean="0">
                <a:latin typeface="Arial" charset="0"/>
                <a:cs typeface="Arial" charset="0"/>
              </a:rPr>
              <a:t>Erózió-érzékeny területek bővítése folyamatban (lehatárolás !)</a:t>
            </a:r>
          </a:p>
          <a:p>
            <a:pPr lvl="1" eaLnBrk="1" hangingPunct="1"/>
            <a:r>
              <a:rPr lang="hu-HU" sz="1800" dirty="0" smtClean="0">
                <a:latin typeface="Arial" charset="0"/>
                <a:cs typeface="Arial" charset="0"/>
              </a:rPr>
              <a:t>VTT tározók területén tájgazdálkodás támogatása (</a:t>
            </a:r>
            <a:r>
              <a:rPr lang="hu-HU" sz="1800" dirty="0" err="1" smtClean="0">
                <a:latin typeface="Arial" charset="0"/>
                <a:cs typeface="Arial" charset="0"/>
              </a:rPr>
              <a:t>UMVP-ben</a:t>
            </a:r>
            <a:r>
              <a:rPr lang="hu-HU" sz="1800" dirty="0" smtClean="0">
                <a:latin typeface="Arial" charset="0"/>
                <a:cs typeface="Arial" charset="0"/>
              </a:rPr>
              <a:t>/VGT1 időszakban is)</a:t>
            </a:r>
          </a:p>
          <a:p>
            <a:pPr lvl="1" eaLnBrk="1" hangingPunct="1"/>
            <a:r>
              <a:rPr lang="hu-HU" sz="1800" dirty="0" smtClean="0">
                <a:latin typeface="Arial" charset="0"/>
                <a:cs typeface="Arial" charset="0"/>
              </a:rPr>
              <a:t>Emellett a növényvédő szermaradvány bemosódásának csökkentése, korlátozása, megakadályozása (Stratégia végrehajtása)</a:t>
            </a:r>
          </a:p>
          <a:p>
            <a:r>
              <a:rPr lang="hu-HU" sz="1800" dirty="0"/>
              <a:t>Vízfolyások és állóvizek ökológiai állapotának javítására és fenntartására vonatkozó ökológiai szempontú műszaki követelmények kidolgozása (jogi szabályozás, műszaki irányelvek</a:t>
            </a:r>
            <a:r>
              <a:rPr lang="hu-HU" sz="1800" dirty="0" smtClean="0"/>
              <a:t>):</a:t>
            </a:r>
            <a:r>
              <a:rPr lang="hu-HU" sz="1800" dirty="0"/>
              <a:t>Kifejezetten műszaki irányelvek, útmutató nem készült.</a:t>
            </a:r>
            <a:endParaRPr lang="hu-HU" sz="1800" dirty="0">
              <a:latin typeface="Arial" charset="0"/>
              <a:cs typeface="Arial" charset="0"/>
            </a:endParaRPr>
          </a:p>
          <a:p>
            <a:pPr lvl="0"/>
            <a:endParaRPr lang="hu-HU" sz="2100" dirty="0"/>
          </a:p>
        </p:txBody>
      </p:sp>
      <p:sp>
        <p:nvSpPr>
          <p:cNvPr id="11267" name="Cím 3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hu-HU" dirty="0" smtClean="0"/>
              <a:t>A VGT1  TELJESÍTÉSE </a:t>
            </a:r>
            <a:endParaRPr lang="hu-HU" cap="none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artalom helye 1"/>
          <p:cNvSpPr>
            <a:spLocks noGrp="1"/>
          </p:cNvSpPr>
          <p:nvPr>
            <p:ph idx="4294967295"/>
          </p:nvPr>
        </p:nvSpPr>
        <p:spPr>
          <a:xfrm>
            <a:off x="0" y="1435100"/>
            <a:ext cx="9144000" cy="5233988"/>
          </a:xfrm>
        </p:spPr>
        <p:txBody>
          <a:bodyPr>
            <a:normAutofit lnSpcReduction="10000"/>
          </a:bodyPr>
          <a:lstStyle/>
          <a:p>
            <a:pPr lvl="1" algn="just"/>
            <a:r>
              <a:rPr lang="hu-HU" sz="2000" dirty="0" smtClean="0">
                <a:latin typeface="Arial" charset="0"/>
                <a:cs typeface="Arial" charset="0"/>
              </a:rPr>
              <a:t>Árvízjárta </a:t>
            </a:r>
            <a:r>
              <a:rPr lang="hu-HU" sz="2000" dirty="0" smtClean="0">
                <a:latin typeface="Arial" charset="0"/>
                <a:cs typeface="Arial" charset="0"/>
              </a:rPr>
              <a:t>területek</a:t>
            </a:r>
            <a:r>
              <a:rPr lang="hu-HU" sz="2000" dirty="0">
                <a:latin typeface="Arial" charset="0"/>
                <a:cs typeface="Arial" charset="0"/>
              </a:rPr>
              <a:t>(nagyvízi meder</a:t>
            </a:r>
            <a:r>
              <a:rPr lang="hu-HU" sz="2000" dirty="0" smtClean="0">
                <a:latin typeface="Arial" charset="0"/>
                <a:cs typeface="Arial" charset="0"/>
              </a:rPr>
              <a:t>),  belvíz-érzékeny területek kijelölés folyamatban az Árvíz Irányelvvel összhangban</a:t>
            </a:r>
          </a:p>
          <a:p>
            <a:pPr lvl="1" algn="just" eaLnBrk="1" hangingPunct="1"/>
            <a:r>
              <a:rPr lang="hu-HU" sz="2000" dirty="0" smtClean="0">
                <a:latin typeface="Arial" charset="0"/>
                <a:cs typeface="Arial" charset="0"/>
              </a:rPr>
              <a:t>belvíz-elvezető rendszer vízvisszatartási szempontok szerinti átalakítására (</a:t>
            </a:r>
            <a:r>
              <a:rPr lang="hu-HU" sz="2000" dirty="0" err="1" smtClean="0">
                <a:latin typeface="Arial" charset="0"/>
                <a:cs typeface="Arial" charset="0"/>
              </a:rPr>
              <a:t>KEHOP-ban</a:t>
            </a:r>
            <a:r>
              <a:rPr lang="hu-HU" sz="2000" dirty="0" smtClean="0">
                <a:latin typeface="Arial" charset="0"/>
                <a:cs typeface="Arial" charset="0"/>
              </a:rPr>
              <a:t> zsilipek, tiltók is beépítésre kerülnek a tervszerű vízvisszatartás és vízkormányzás érdekében) – nemcsak mennyiségi szempontból, hanem tápanyagterhelés csökkentés miatt is pozitív intézkedés</a:t>
            </a:r>
          </a:p>
          <a:p>
            <a:pPr lvl="1" algn="just" eaLnBrk="1" hangingPunct="1"/>
            <a:r>
              <a:rPr lang="hu-HU" altLang="zh-CN" sz="2000" dirty="0" smtClean="0">
                <a:latin typeface="Arial" charset="0"/>
                <a:cs typeface="Arial" charset="0"/>
              </a:rPr>
              <a:t>Belvizek, árvizek </a:t>
            </a:r>
            <a:r>
              <a:rPr lang="hu-HU" altLang="zh-CN" sz="2000" dirty="0" err="1" smtClean="0">
                <a:latin typeface="Arial" charset="0"/>
                <a:cs typeface="Arial" charset="0"/>
              </a:rPr>
              <a:t>tározása</a:t>
            </a:r>
            <a:r>
              <a:rPr lang="hu-HU" altLang="zh-CN" sz="2000" dirty="0" smtClean="0">
                <a:latin typeface="Arial" charset="0"/>
                <a:cs typeface="Arial" charset="0"/>
              </a:rPr>
              <a:t> és VKI kompenzáció</a:t>
            </a:r>
            <a:r>
              <a:rPr lang="hu-HU" sz="2000" dirty="0" smtClean="0">
                <a:latin typeface="Arial" charset="0"/>
                <a:cs typeface="Arial" charset="0"/>
              </a:rPr>
              <a:t> a VP-ben sincs (ezenkívül szükséges lenne az együttes (gazdálkodói csoport) pályázati lehetőségre, mert a belvíz (árvíz), </a:t>
            </a:r>
            <a:r>
              <a:rPr lang="hu-HU" sz="2000" dirty="0" err="1" smtClean="0">
                <a:latin typeface="Arial" charset="0"/>
                <a:cs typeface="Arial" charset="0"/>
              </a:rPr>
              <a:t>mélyfekvésű</a:t>
            </a:r>
            <a:r>
              <a:rPr lang="hu-HU" sz="2000" dirty="0" smtClean="0">
                <a:latin typeface="Arial" charset="0"/>
                <a:cs typeface="Arial" charset="0"/>
              </a:rPr>
              <a:t> terület „nem ismeri” a parcella határt</a:t>
            </a:r>
          </a:p>
          <a:p>
            <a:pPr lvl="1" algn="just"/>
            <a:r>
              <a:rPr lang="hu-HU" sz="2000" dirty="0"/>
              <a:t>A nyílt ártér létrehozására kijelölt területekre kompenzációs </a:t>
            </a:r>
            <a:r>
              <a:rPr lang="hu-HU" sz="2000" dirty="0" smtClean="0"/>
              <a:t>kifizetések</a:t>
            </a:r>
          </a:p>
          <a:p>
            <a:pPr lvl="1" algn="just"/>
            <a:r>
              <a:rPr lang="hu-HU" sz="2000" dirty="0"/>
              <a:t>Az agár támogatások keretében zonális „hullámtéri/ártéri gazdálkodási” célprogramok (ártéri erdő, hullámtéri szántó stb.) létrehozása:</a:t>
            </a:r>
          </a:p>
          <a:p>
            <a:pPr lvl="1" algn="just"/>
            <a:r>
              <a:rPr lang="hu-HU" sz="2000" dirty="0"/>
              <a:t>A vízfolyások hosszirányú átjárhatóságának </a:t>
            </a:r>
            <a:r>
              <a:rPr lang="hu-HU" sz="2000" dirty="0" smtClean="0"/>
              <a:t>biztosítása, (</a:t>
            </a:r>
            <a:r>
              <a:rPr lang="hu-HU" sz="2000" dirty="0"/>
              <a:t>jogi szabályozás, műszaki irányelvek</a:t>
            </a:r>
            <a:r>
              <a:rPr lang="hu-HU" sz="2000" dirty="0" smtClean="0"/>
              <a:t>)</a:t>
            </a:r>
          </a:p>
          <a:p>
            <a:pPr lvl="1" algn="just"/>
            <a:r>
              <a:rPr lang="hu-HU" sz="2000" dirty="0"/>
              <a:t>Az engedély nélküli vízhasználatok csökkentése, </a:t>
            </a:r>
            <a:r>
              <a:rPr lang="hu-HU" sz="2000" dirty="0" smtClean="0"/>
              <a:t>megszüntetése.</a:t>
            </a:r>
            <a:endParaRPr lang="hu-HU" sz="2000" dirty="0"/>
          </a:p>
          <a:p>
            <a:pPr lvl="1" algn="just"/>
            <a:endParaRPr lang="hu-HU" sz="2000" dirty="0" smtClean="0">
              <a:latin typeface="Arial" charset="0"/>
              <a:cs typeface="Arial" charset="0"/>
            </a:endParaRPr>
          </a:p>
        </p:txBody>
      </p:sp>
      <p:sp>
        <p:nvSpPr>
          <p:cNvPr id="12291" name="Cím 3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u-HU" dirty="0" smtClean="0"/>
              <a:t>A VGT1  TELJESÍTÉSE </a:t>
            </a:r>
            <a:endParaRPr lang="hu-HU" cap="none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artalom helye 1"/>
          <p:cNvSpPr>
            <a:spLocks noGrp="1"/>
          </p:cNvSpPr>
          <p:nvPr>
            <p:ph idx="4294967295"/>
          </p:nvPr>
        </p:nvSpPr>
        <p:spPr>
          <a:xfrm>
            <a:off x="447675" y="1412875"/>
            <a:ext cx="8445500" cy="5329238"/>
          </a:xfrm>
        </p:spPr>
        <p:txBody>
          <a:bodyPr/>
          <a:lstStyle/>
          <a:p>
            <a:pPr algn="just"/>
            <a:r>
              <a:rPr lang="hu-HU" altLang="zh-CN" sz="2000" dirty="0">
                <a:latin typeface="Arial" charset="0"/>
                <a:cs typeface="Arial" charset="0"/>
              </a:rPr>
              <a:t>Ivóvízminőség </a:t>
            </a:r>
            <a:r>
              <a:rPr lang="hu-HU" altLang="zh-CN" sz="2000" dirty="0" smtClean="0">
                <a:latin typeface="Arial" charset="0"/>
                <a:cs typeface="Arial" charset="0"/>
              </a:rPr>
              <a:t>javító beruházások VGT1 időszakban jelentős előrehaladás KEOP 146,17 Mrd Ft, </a:t>
            </a:r>
            <a:r>
              <a:rPr lang="hu-HU" altLang="zh-CN" sz="2000" dirty="0" err="1" smtClean="0">
                <a:latin typeface="Arial" charset="0"/>
                <a:cs typeface="Arial" charset="0"/>
              </a:rPr>
              <a:t>KEHOP-ban</a:t>
            </a:r>
            <a:r>
              <a:rPr lang="hu-HU" altLang="zh-CN" sz="2000" dirty="0" smtClean="0">
                <a:latin typeface="Arial" charset="0"/>
                <a:cs typeface="Arial" charset="0"/>
              </a:rPr>
              <a:t> további 55 Mrd Ft (alapintézkedés határidős végrehajtása érdekében kormányzati kényszerintézkedésre és ideiglenes megoldásokra volt szükség)</a:t>
            </a:r>
          </a:p>
          <a:p>
            <a:pPr algn="just" eaLnBrk="1" hangingPunct="1"/>
            <a:r>
              <a:rPr lang="hu-HU" altLang="zh-CN" sz="2000" dirty="0" smtClean="0">
                <a:latin typeface="Arial" charset="0"/>
                <a:cs typeface="Arial" charset="0"/>
              </a:rPr>
              <a:t>VGT2-ben rekonstrukciós beruházások prioritása nőtt (vízminőségi és mennyiségi szempontból is előnyös), probléma a finanszírozás – esetleg „EFSI” EIB hitelből?  </a:t>
            </a:r>
          </a:p>
          <a:p>
            <a:pPr algn="just" eaLnBrk="1" hangingPunct="1"/>
            <a:r>
              <a:rPr lang="hu-HU" sz="2000" dirty="0" err="1" smtClean="0">
                <a:latin typeface="Arial" charset="0"/>
                <a:cs typeface="Arial" charset="0"/>
              </a:rPr>
              <a:t>Ivóvízbiztonsági</a:t>
            </a:r>
            <a:r>
              <a:rPr lang="hu-HU" sz="2000" dirty="0" smtClean="0">
                <a:latin typeface="Arial" charset="0"/>
                <a:cs typeface="Arial" charset="0"/>
              </a:rPr>
              <a:t> terv készítése a 201/2001. (X. 25.) Korm. rendelet  szerint VGT1 időszakban elkészült 42 db vízművek saját, illetve KEOP forrásból, VGT2-ben 50 fő felettiek is szintén vízművek saját és KEHOP forrásból</a:t>
            </a:r>
          </a:p>
          <a:p>
            <a:pPr algn="just" eaLnBrk="1" hangingPunct="1"/>
            <a:r>
              <a:rPr lang="hu-HU" sz="2000" dirty="0" smtClean="0">
                <a:latin typeface="Arial" charset="0"/>
                <a:cs typeface="Arial" charset="0"/>
              </a:rPr>
              <a:t>Vízbázis-védelmi Program VGT1 alatt f</a:t>
            </a:r>
            <a:r>
              <a:rPr lang="sv-SE" sz="2000" dirty="0" smtClean="0">
                <a:latin typeface="Arial" charset="0"/>
                <a:cs typeface="Arial" charset="0"/>
              </a:rPr>
              <a:t>olytatódott, de nem fejeződött be</a:t>
            </a:r>
            <a:r>
              <a:rPr lang="hu-HU" sz="2000" dirty="0" smtClean="0">
                <a:latin typeface="Arial" charset="0"/>
                <a:cs typeface="Arial" charset="0"/>
              </a:rPr>
              <a:t>: 150 sérülékeny vb és 220 vizsgálandó vb.</a:t>
            </a:r>
          </a:p>
          <a:p>
            <a:pPr algn="just" eaLnBrk="1" hangingPunct="1"/>
            <a:r>
              <a:rPr lang="hu-HU" sz="2000" dirty="0" smtClean="0">
                <a:latin typeface="Arial" charset="0"/>
                <a:cs typeface="Arial" charset="0"/>
              </a:rPr>
              <a:t>VGT2-ben a </a:t>
            </a:r>
            <a:r>
              <a:rPr lang="hu-HU" sz="2000" dirty="0" smtClean="0">
                <a:latin typeface="Arial" charset="0"/>
                <a:cs typeface="Arial" charset="0"/>
              </a:rPr>
              <a:t>vízbázis védelem </a:t>
            </a:r>
            <a:r>
              <a:rPr lang="hu-HU" sz="2000" dirty="0" smtClean="0">
                <a:latin typeface="Arial" charset="0"/>
                <a:cs typeface="Arial" charset="0"/>
              </a:rPr>
              <a:t>és a vízbiztonsági terv összehangolása, de finanszírozás a </a:t>
            </a:r>
            <a:r>
              <a:rPr lang="hu-HU" sz="2000" dirty="0" smtClean="0">
                <a:latin typeface="Arial" charset="0"/>
                <a:cs typeface="Arial" charset="0"/>
              </a:rPr>
              <a:t>vízbázis védelemre </a:t>
            </a:r>
            <a:r>
              <a:rPr lang="hu-HU" sz="2000" dirty="0" smtClean="0">
                <a:latin typeface="Arial" charset="0"/>
                <a:cs typeface="Arial" charset="0"/>
              </a:rPr>
              <a:t>nem megoldott (</a:t>
            </a:r>
            <a:r>
              <a:rPr lang="hu-HU" sz="2000" dirty="0" err="1" smtClean="0">
                <a:latin typeface="Arial" charset="0"/>
                <a:cs typeface="Arial" charset="0"/>
              </a:rPr>
              <a:t>KEHOP-ban</a:t>
            </a:r>
            <a:r>
              <a:rPr lang="hu-HU" sz="2000" dirty="0" smtClean="0">
                <a:latin typeface="Arial" charset="0"/>
                <a:cs typeface="Arial" charset="0"/>
              </a:rPr>
              <a:t> sincs) vízmű csak saját forrásból nem képes</a:t>
            </a:r>
          </a:p>
        </p:txBody>
      </p:sp>
      <p:sp>
        <p:nvSpPr>
          <p:cNvPr id="13315" name="Cím 3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u-HU" dirty="0" smtClean="0"/>
              <a:t>A VGT1  TELJESÍTÉSE </a:t>
            </a:r>
            <a:endParaRPr lang="hu-HU" cap="none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2560</TotalTime>
  <Words>4303</Words>
  <Application>Microsoft Office PowerPoint</Application>
  <PresentationFormat>Diavetítés a képernyőre (4:3 oldalarány)</PresentationFormat>
  <Paragraphs>918</Paragraphs>
  <Slides>61</Slides>
  <Notes>6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61</vt:i4>
      </vt:variant>
    </vt:vector>
  </HeadingPairs>
  <TitlesOfParts>
    <vt:vector size="62" baseType="lpstr">
      <vt:lpstr>Office-téma</vt:lpstr>
      <vt:lpstr>A VÍZGYŰJTŐ - GAZDÁLKODÁSI TERV FELÜLVIZSGÁLATA   TERÜLETi  FÓRUM   Víztestekre vonatkozó intézkedések (VGT2 8. fejezet)    Schubert József                                    2015.07.21. </vt:lpstr>
      <vt:lpstr>A VGT1  TELJESÍTÉSE </vt:lpstr>
      <vt:lpstr>A VGT1  TELJESÍTÉSE </vt:lpstr>
      <vt:lpstr>A VGT1  TELJESÍTÉSE </vt:lpstr>
      <vt:lpstr>A VGT1  TELJESÍTÉSE </vt:lpstr>
      <vt:lpstr>A VGT1  TELJESÍTÉSE </vt:lpstr>
      <vt:lpstr>A VGT1  TELJESÍTÉSE </vt:lpstr>
      <vt:lpstr>A VGT1  TELJESÍTÉSE </vt:lpstr>
      <vt:lpstr>A VGT1  TELJESÍTÉSE </vt:lpstr>
      <vt:lpstr>A VGT1  TELJESÍTÉSE </vt:lpstr>
      <vt:lpstr>A VGT1  TELJESÍTÉSE </vt:lpstr>
      <vt:lpstr>A VGT1  TELJESÍTÉSE </vt:lpstr>
      <vt:lpstr>A VGT1  TELJESÍTÉSE </vt:lpstr>
      <vt:lpstr>A VGT1  TELJESÍTÉSE </vt:lpstr>
      <vt:lpstr>A VGT1  TELJESÍTÉSE </vt:lpstr>
      <vt:lpstr>16. dia</vt:lpstr>
      <vt:lpstr>VGT2  Ütemezés,  projektek  </vt:lpstr>
      <vt:lpstr>DPSIR   Driver Pressure Status Impact Response A VGT2  tervezési metodikája </vt:lpstr>
      <vt:lpstr>Intézkedések Programja, 2015-2027 </vt:lpstr>
      <vt:lpstr>DPSIR MODELL ALKALMAZÁSA AZ INTÉZKEDÉSEK TERVEZÉSÉHEZ</vt:lpstr>
      <vt:lpstr>AZ INTÉZKEDÉSEK Kapcsolódása a ”DPSIR” metodikához VÍZMINŐSÉG VISZONYLATBAN</vt:lpstr>
      <vt:lpstr> Intézkedések DPSIR besorolása </vt:lpstr>
      <vt:lpstr>Intézkedések Programja, 2015-2027 </vt:lpstr>
      <vt:lpstr>Terhelések és hatások: pontszerű szennyvízbevezetések</vt:lpstr>
      <vt:lpstr>Intézkedések tervezése: Szennyvízbevezetésből származó terhelés csökkentése</vt:lpstr>
      <vt:lpstr>Következtetése, javaslatok – további teendők</vt:lpstr>
      <vt:lpstr> EU Jelentési útmutató    Sablonok </vt:lpstr>
      <vt:lpstr>VGT2   Hidromorfológiai beavatkozások és intézkedések</vt:lpstr>
      <vt:lpstr>VGT2   Hidromorfológiai beavatkozások és intézkedések</vt:lpstr>
      <vt:lpstr>VGT2   Hidromorfológiai beavatkozások és intézkedések</vt:lpstr>
      <vt:lpstr>VGT2   intézkedési program tervezése</vt:lpstr>
      <vt:lpstr>Hidromorfológiai problémák megoldása  Árvízcsúcs csökkentés mederbeli tározással</vt:lpstr>
      <vt:lpstr>Hidromorfológiai problémák megoldása  A TÁROzÓ CÉLJA</vt:lpstr>
      <vt:lpstr>Hidromorfológiai problémák megoldása  A tározás befolyásolja a vízfolyások állapotát</vt:lpstr>
      <vt:lpstr>Hidromorfológiai problémák megoldása  KÖNYEZETI CÉLKITŰZÉSEK ÉS Intézkedések</vt:lpstr>
      <vt:lpstr>Hidromorfológiai problémák megoldása  KÖNYEZETI CÉLKITŰZÉSEK ÉS Intézkedések</vt:lpstr>
      <vt:lpstr>Hidromorfológiai problémák megoldása  KÖNYEZETI CÉLKITŰZÉSEK ÉS Intézkedések</vt:lpstr>
      <vt:lpstr>38. dia</vt:lpstr>
      <vt:lpstr>VGT2  Ütemezés,  projektek  </vt:lpstr>
      <vt:lpstr>Pontszerű szennyezések további csökkentése</vt:lpstr>
      <vt:lpstr>Ivóvíz-minőség javítása</vt:lpstr>
      <vt:lpstr>Csapadékvíz-gazdálkodás és víziközművek</vt:lpstr>
      <vt:lpstr>A felszín alatti vizeket érintő jelentős terhelések, hatásuk, és intézkedések </vt:lpstr>
      <vt:lpstr>Terhelés 2: A felszín alatti vizek kémiai állapotát befolyásoló terhelések</vt:lpstr>
      <vt:lpstr>Intézkedések A Vízkivételek fenntarthatóságának érdekében</vt:lpstr>
      <vt:lpstr>Intézkedések a pontszerű terhelések csökkentésére</vt:lpstr>
      <vt:lpstr>Intézkedések a Mezőgazdasági eredetű tápanyagszennyezés csökkentésére</vt:lpstr>
      <vt:lpstr>Településekről, épített infrastruktúrából és a közlekedésből származó szennyezések megelőzése és szabályozása</vt:lpstr>
      <vt:lpstr>Intézkedések ivóvízbázisaink érdekében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A VGT2 TÁRSADALMASÍTÁSA</vt:lpstr>
      <vt:lpstr>KÖSZÖNÖM  A FIGYELMET!</vt:lpstr>
    </vt:vector>
  </TitlesOfParts>
  <Company>novak.adam@gmail.com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schubertj</cp:lastModifiedBy>
  <cp:revision>197</cp:revision>
  <dcterms:created xsi:type="dcterms:W3CDTF">2014-03-03T11:13:53Z</dcterms:created>
  <dcterms:modified xsi:type="dcterms:W3CDTF">2015-07-21T06:26:41Z</dcterms:modified>
</cp:coreProperties>
</file>