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89" r:id="rId3"/>
    <p:sldId id="296" r:id="rId4"/>
    <p:sldId id="292" r:id="rId5"/>
    <p:sldId id="281" r:id="rId6"/>
    <p:sldId id="276" r:id="rId7"/>
    <p:sldId id="278" r:id="rId8"/>
    <p:sldId id="279" r:id="rId9"/>
    <p:sldId id="280" r:id="rId10"/>
    <p:sldId id="282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EFE"/>
    <a:srgbClr val="CCFFCC"/>
    <a:srgbClr val="FFFFCC"/>
    <a:srgbClr val="98FEDC"/>
    <a:srgbClr val="FF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172400" cy="3240360"/>
          </a:xfrm>
        </p:spPr>
        <p:txBody>
          <a:bodyPr/>
          <a:lstStyle/>
          <a:p>
            <a:pPr algn="ctr"/>
            <a:r>
              <a:rPr lang="hu-HU" sz="2400" dirty="0"/>
              <a:t>A </a:t>
            </a:r>
            <a:r>
              <a:rPr lang="hu-HU" sz="2400" dirty="0" smtClean="0"/>
              <a:t>VÍZGYŰJTŐ </a:t>
            </a:r>
            <a:r>
              <a:rPr lang="hu-HU" sz="2400" dirty="0"/>
              <a:t>- GAZDÁLKODÁSI </a:t>
            </a:r>
            <a:r>
              <a:rPr lang="hu-HU" sz="2400" dirty="0" err="1" smtClean="0"/>
              <a:t>TERVezés</a:t>
            </a:r>
            <a:r>
              <a:rPr lang="hu-HU" sz="2400" dirty="0" smtClean="0"/>
              <a:t> eredményei, az intézkedések programja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szakmai fórum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400" dirty="0"/>
              <a:t>KEHOP vízgazdálkodási </a:t>
            </a:r>
            <a:r>
              <a:rPr lang="hu-HU" sz="2400" dirty="0" smtClean="0"/>
              <a:t>projektjeinek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és a </a:t>
            </a:r>
            <a:r>
              <a:rPr lang="hu-HU" sz="2400" dirty="0" smtClean="0"/>
              <a:t>VGT2 </a:t>
            </a:r>
            <a:r>
              <a:rPr lang="hu-HU" sz="2400" dirty="0" err="1" smtClean="0"/>
              <a:t>VÉGREhajtásának</a:t>
            </a:r>
            <a:r>
              <a:rPr lang="hu-HU" sz="2400" dirty="0" smtClean="0"/>
              <a:t>  </a:t>
            </a:r>
            <a:br>
              <a:rPr lang="hu-HU" sz="2400" dirty="0" smtClean="0"/>
            </a:br>
            <a:r>
              <a:rPr lang="hu-HU" sz="2400" dirty="0" smtClean="0"/>
              <a:t>összehangolása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73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3995936" y="4149080"/>
            <a:ext cx="218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solidFill>
                  <a:schemeClr val="bg1"/>
                </a:solidFill>
              </a:rPr>
              <a:t>Simonffy</a:t>
            </a:r>
            <a:r>
              <a:rPr lang="hu-HU" sz="2000" b="1" i="1" dirty="0" smtClean="0">
                <a:solidFill>
                  <a:schemeClr val="bg1"/>
                </a:solidFill>
              </a:rPr>
              <a:t> Zoltán </a:t>
            </a:r>
            <a:endParaRPr lang="hu-H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4" y="2420888"/>
            <a:ext cx="2214917" cy="16590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Vízgazdálkodási projektek – </a:t>
            </a:r>
            <a:r>
              <a:rPr lang="hu-HU" cap="none" dirty="0" smtClean="0"/>
              <a:t>VGT összehangolás  </a:t>
            </a:r>
            <a:endParaRPr lang="hu-HU" cap="non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53136"/>
            <a:ext cx="2559207" cy="191656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90377"/>
            <a:ext cx="2278735" cy="1709052"/>
          </a:xfrm>
          <a:prstGeom prst="rect">
            <a:avLst/>
          </a:prstGeom>
        </p:spPr>
      </p:pic>
      <p:pic>
        <p:nvPicPr>
          <p:cNvPr id="7" name="Picture 8" descr="viztaroz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674" y="1180236"/>
            <a:ext cx="1950690" cy="166620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6486"/>
            <a:ext cx="2419724" cy="181479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89" y="5003010"/>
            <a:ext cx="2304256" cy="172819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9" y="3811918"/>
            <a:ext cx="2309545" cy="1632875"/>
          </a:xfrm>
          <a:prstGeom prst="rect">
            <a:avLst/>
          </a:prstGeom>
        </p:spPr>
      </p:pic>
      <p:pic>
        <p:nvPicPr>
          <p:cNvPr id="1026" name="Picture 2" descr="http://www.topmix.eu/images/images/135700662146752ac40eef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9"/>
          <a:stretch/>
        </p:blipFill>
        <p:spPr bwMode="auto">
          <a:xfrm>
            <a:off x="539551" y="1340768"/>
            <a:ext cx="2254239" cy="15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48" y="2995341"/>
            <a:ext cx="1944216" cy="1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r>
              <a:rPr lang="hu-HU" cap="none" dirty="0"/>
              <a:t>Vízgazdálkodási projektek – VGT összehangolás  </a:t>
            </a:r>
            <a:r>
              <a:rPr lang="hu-HU" cap="none" dirty="0" smtClean="0"/>
              <a:t/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295574"/>
            <a:ext cx="91450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Vízgazdálkodási projektek a </a:t>
            </a:r>
            <a:r>
              <a:rPr lang="hu-HU" sz="2400" b="1" dirty="0" err="1" smtClean="0">
                <a:solidFill>
                  <a:srgbClr val="0070C0"/>
                </a:solidFill>
              </a:rPr>
              <a:t>VKI-val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összhangban </a:t>
            </a:r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A VKI  horizontális szempontrendszer.  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VGT megvalósítása nem csak egyedi  állapotjavító projektek keretében történik, hanem a vizek állapotát érintő projektekhez kapcsolva is</a:t>
            </a:r>
            <a:r>
              <a:rPr lang="hu-HU" sz="2000" dirty="0" smtClean="0"/>
              <a:t>. Lehetőségek és követelmények. 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Árvízi és belvízi kockázat kezelése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Területfejlesztéssel </a:t>
            </a:r>
            <a:r>
              <a:rPr lang="hu-HU" sz="2000" dirty="0"/>
              <a:t>összehangolt  komplex vízgazdálkodási </a:t>
            </a:r>
            <a:r>
              <a:rPr lang="hu-HU" sz="2000" dirty="0" smtClean="0"/>
              <a:t>projektek. </a:t>
            </a:r>
          </a:p>
          <a:p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ellentétes igények egyeztetése,  értékelése. Engedmények, </a:t>
            </a:r>
            <a:r>
              <a:rPr lang="hu-HU" sz="2000" dirty="0" smtClean="0"/>
              <a:t>kivételek.   </a:t>
            </a:r>
            <a:r>
              <a:rPr lang="hu-HU" sz="2000" dirty="0" smtClean="0"/>
              <a:t>(ehhez szükséges kiegészítő társadalmi gazdasági elemzések)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087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Terhelések és intézkedések </a:t>
            </a:r>
            <a:r>
              <a:rPr lang="hu-HU" cap="none" dirty="0" smtClean="0">
                <a:sym typeface="Wingdings" pitchFamily="2" charset="2"/>
              </a:rPr>
              <a:t> 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12113" y="1444761"/>
            <a:ext cx="4205271" cy="36317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Terhelés/beavatkozás típusok: 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Pontszerű szennyezések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Diffúz szennyezések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Vízkivételek és átvezetések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Vonalvezetés, meder, part módosítása 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Tározók, duzzasztók, gátak, zsilipek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Vízjárás módosítása 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Védett területeket érő terhelések</a:t>
            </a:r>
          </a:p>
          <a:p>
            <a:pPr marL="180000" indent="-180000" defTabSz="324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Egyéb terhelések</a:t>
            </a:r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19112" y="5667543"/>
            <a:ext cx="891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jelent a VGT intézkedés ?   Önálló, csak a VKI céljait szolgáló intézkedés? </a:t>
            </a:r>
          </a:p>
          <a:p>
            <a:endParaRPr lang="hu-HU" b="1" dirty="0" smtClean="0"/>
          </a:p>
          <a:p>
            <a:r>
              <a:rPr lang="hu-HU" b="1" dirty="0" smtClean="0"/>
              <a:t>Műszaki intézkedések esetében  ez kevésbé érvényes. 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Beépül vízgazdálkodási projektekbe</a:t>
            </a:r>
            <a:r>
              <a:rPr lang="hu-HU" b="1" dirty="0" smtClean="0"/>
              <a:t>!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429934" y="1438449"/>
            <a:ext cx="4606562" cy="3600986"/>
          </a:xfrm>
          <a:prstGeom prst="rect">
            <a:avLst/>
          </a:prstGeom>
          <a:solidFill>
            <a:srgbClr val="D6FE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Intézkedési csomagok: 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Szennyvíz-, csapadékelvezetés, 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err="1" smtClean="0"/>
              <a:t>Mezőg.i</a:t>
            </a:r>
            <a:r>
              <a:rPr lang="hu-HU" sz="1600" b="1" dirty="0" smtClean="0"/>
              <a:t> és települési szenny. csökkentése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/>
              <a:t>Fenntartható vízhasználatok </a:t>
            </a:r>
            <a:r>
              <a:rPr lang="hu-HU" sz="1600" b="1" dirty="0" smtClean="0"/>
              <a:t>megvalósítása</a:t>
            </a:r>
            <a:endParaRPr lang="hu-HU" sz="1600" b="1" dirty="0"/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Szabályozottság csökkentése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Átjárhatóság helyreállítása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Vízvisszatartás, üzemeltetés módosítása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Vízbázisok, élőhelyek fürdőhelyek védelme</a:t>
            </a: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b="1" dirty="0" smtClean="0"/>
              <a:t>Speciális intézkedések </a:t>
            </a:r>
            <a:endParaRPr lang="hu-HU" sz="1600" b="1" dirty="0"/>
          </a:p>
          <a:p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9112" y="5188550"/>
            <a:ext cx="4205271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8 csoporton belül 59 féle terhelés 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29934" y="5188550"/>
            <a:ext cx="4566022" cy="369332"/>
          </a:xfrm>
          <a:prstGeom prst="rect">
            <a:avLst/>
          </a:prstGeom>
          <a:solidFill>
            <a:srgbClr val="D6FE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36 csomagon belül kb. 150 intézkedés  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119112" y="2924944"/>
            <a:ext cx="409284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436804" y="2924944"/>
            <a:ext cx="4455675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5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VGT és vízgazdálkodási projektek</a:t>
            </a:r>
            <a:r>
              <a:rPr lang="hu-HU" cap="none" dirty="0" smtClean="0">
                <a:sym typeface="Wingdings" pitchFamily="2" charset="2"/>
              </a:rPr>
              <a:t> </a:t>
            </a:r>
            <a:endParaRPr lang="hu-HU" cap="none" dirty="0"/>
          </a:p>
        </p:txBody>
      </p:sp>
      <p:grpSp>
        <p:nvGrpSpPr>
          <p:cNvPr id="66" name="Csoportba foglalás 65"/>
          <p:cNvGrpSpPr/>
          <p:nvPr/>
        </p:nvGrpSpPr>
        <p:grpSpPr>
          <a:xfrm>
            <a:off x="827584" y="5456328"/>
            <a:ext cx="2471750" cy="914400"/>
            <a:chOff x="827584" y="5456328"/>
            <a:chExt cx="2471750" cy="914400"/>
          </a:xfrm>
        </p:grpSpPr>
        <p:sp>
          <p:nvSpPr>
            <p:cNvPr id="23" name="Lekerekített téglalap 22"/>
            <p:cNvSpPr/>
            <p:nvPr/>
          </p:nvSpPr>
          <p:spPr>
            <a:xfrm>
              <a:off x="827584" y="5456328"/>
              <a:ext cx="2448272" cy="914400"/>
            </a:xfrm>
            <a:prstGeom prst="roundRect">
              <a:avLst>
                <a:gd name="adj" fmla="val 31250"/>
              </a:avLst>
            </a:prstGeom>
            <a:solidFill>
              <a:srgbClr val="FFFF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851062" y="5616463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err="1" smtClean="0"/>
                <a:t>hidromorfológiai</a:t>
              </a:r>
              <a:r>
                <a:rPr lang="hu-HU" sz="1600" b="1" dirty="0" smtClean="0"/>
                <a:t> </a:t>
              </a:r>
            </a:p>
            <a:p>
              <a:pPr algn="ctr"/>
              <a:r>
                <a:rPr lang="hu-HU" sz="1600" b="1" dirty="0" smtClean="0"/>
                <a:t>elváltozás/beavatkozás  </a:t>
              </a: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2219375" y="1484784"/>
            <a:ext cx="20882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Vízgazdálkodási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projekt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92280" y="4580454"/>
            <a:ext cx="172819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Vízgyűjtő-gazdálkodási Terv </a:t>
            </a:r>
          </a:p>
        </p:txBody>
      </p:sp>
      <p:grpSp>
        <p:nvGrpSpPr>
          <p:cNvPr id="69" name="Csoportba foglalás 68"/>
          <p:cNvGrpSpPr/>
          <p:nvPr/>
        </p:nvGrpSpPr>
        <p:grpSpPr>
          <a:xfrm>
            <a:off x="4477071" y="5565795"/>
            <a:ext cx="2160240" cy="804933"/>
            <a:chOff x="4477071" y="5565795"/>
            <a:chExt cx="2160240" cy="695465"/>
          </a:xfrm>
        </p:grpSpPr>
        <p:sp>
          <p:nvSpPr>
            <p:cNvPr id="19" name="Ellipszis 18"/>
            <p:cNvSpPr/>
            <p:nvPr/>
          </p:nvSpPr>
          <p:spPr>
            <a:xfrm>
              <a:off x="4616581" y="5565795"/>
              <a:ext cx="1783046" cy="695465"/>
            </a:xfrm>
            <a:prstGeom prst="ellipse">
              <a:avLst/>
            </a:prstGeom>
            <a:solidFill>
              <a:srgbClr val="D6FE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477071" y="5614929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i="1" dirty="0" smtClean="0"/>
                <a:t>Állapotjavítás</a:t>
              </a:r>
              <a:endParaRPr lang="hu-HU" sz="1200" b="1" i="1" dirty="0"/>
            </a:p>
            <a:p>
              <a:pPr algn="ctr"/>
              <a:r>
                <a:rPr lang="hu-HU" sz="1200" b="1" i="1" dirty="0"/>
                <a:t>k</a:t>
              </a:r>
              <a:r>
                <a:rPr lang="hu-HU" sz="1200" b="1" i="1" dirty="0" smtClean="0"/>
                <a:t>özvetlen</a:t>
              </a:r>
            </a:p>
            <a:p>
              <a:pPr algn="ctr"/>
              <a:r>
                <a:rPr lang="hu-HU" sz="1200" b="1" i="1" dirty="0" smtClean="0"/>
                <a:t> intézkedésekkel </a:t>
              </a:r>
            </a:p>
          </p:txBody>
        </p:sp>
      </p:grpSp>
      <p:grpSp>
        <p:nvGrpSpPr>
          <p:cNvPr id="63" name="Csoportba foglalás 62"/>
          <p:cNvGrpSpPr/>
          <p:nvPr/>
        </p:nvGrpSpPr>
        <p:grpSpPr>
          <a:xfrm>
            <a:off x="323528" y="2405027"/>
            <a:ext cx="2160240" cy="914400"/>
            <a:chOff x="323528" y="2405027"/>
            <a:chExt cx="2160240" cy="914400"/>
          </a:xfrm>
        </p:grpSpPr>
        <p:sp>
          <p:nvSpPr>
            <p:cNvPr id="4" name="Lekerekített téglalap 3"/>
            <p:cNvSpPr/>
            <p:nvPr/>
          </p:nvSpPr>
          <p:spPr>
            <a:xfrm>
              <a:off x="483065" y="2405027"/>
              <a:ext cx="1778496" cy="914400"/>
            </a:xfrm>
            <a:prstGeom prst="roundRect">
              <a:avLst>
                <a:gd name="adj" fmla="val 31250"/>
              </a:avLst>
            </a:prstGeom>
            <a:solidFill>
              <a:srgbClr val="FFFF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23528" y="2569840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smtClean="0"/>
                <a:t>Ha indokolható, </a:t>
              </a:r>
            </a:p>
            <a:p>
              <a:pPr algn="ctr"/>
              <a:r>
                <a:rPr lang="hu-HU" sz="1600" b="1" dirty="0" smtClean="0"/>
                <a:t>állapotromlás</a:t>
              </a:r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4846" y="3842693"/>
            <a:ext cx="1872208" cy="914400"/>
            <a:chOff x="4554846" y="3842693"/>
            <a:chExt cx="1872208" cy="914400"/>
          </a:xfrm>
        </p:grpSpPr>
        <p:sp>
          <p:nvSpPr>
            <p:cNvPr id="20" name="Ellipszis 19"/>
            <p:cNvSpPr/>
            <p:nvPr/>
          </p:nvSpPr>
          <p:spPr>
            <a:xfrm>
              <a:off x="4554846" y="3842693"/>
              <a:ext cx="1872208" cy="914400"/>
            </a:xfrm>
            <a:prstGeom prst="ellipse">
              <a:avLst/>
            </a:prstGeom>
            <a:solidFill>
              <a:srgbClr val="D6FE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554846" y="400664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i="1" dirty="0" err="1" smtClean="0"/>
                <a:t>VKI-nak</a:t>
              </a:r>
              <a:r>
                <a:rPr lang="hu-HU" sz="1200" b="1" i="1" dirty="0" smtClean="0"/>
                <a:t> megfelelő </a:t>
              </a:r>
            </a:p>
            <a:p>
              <a:pPr algn="ctr"/>
              <a:r>
                <a:rPr lang="hu-HU" sz="1200" b="1" i="1" dirty="0" smtClean="0"/>
                <a:t>jó gyakorlatok </a:t>
              </a:r>
            </a:p>
            <a:p>
              <a:pPr algn="ctr"/>
              <a:r>
                <a:rPr lang="hu-HU" sz="1200" b="1" i="1" dirty="0" smtClean="0"/>
                <a:t>kidolgozása</a:t>
              </a:r>
            </a:p>
          </p:txBody>
        </p:sp>
      </p:grpSp>
      <p:grpSp>
        <p:nvGrpSpPr>
          <p:cNvPr id="67" name="Csoportba foglalás 66"/>
          <p:cNvGrpSpPr/>
          <p:nvPr/>
        </p:nvGrpSpPr>
        <p:grpSpPr>
          <a:xfrm>
            <a:off x="4427984" y="2405027"/>
            <a:ext cx="2160240" cy="887665"/>
            <a:chOff x="4427984" y="2405027"/>
            <a:chExt cx="2160240" cy="887665"/>
          </a:xfrm>
        </p:grpSpPr>
        <p:sp>
          <p:nvSpPr>
            <p:cNvPr id="22" name="Ellipszis 21"/>
            <p:cNvSpPr/>
            <p:nvPr/>
          </p:nvSpPr>
          <p:spPr>
            <a:xfrm>
              <a:off x="4554847" y="2405027"/>
              <a:ext cx="1906513" cy="887665"/>
            </a:xfrm>
            <a:prstGeom prst="ellipse">
              <a:avLst/>
            </a:prstGeom>
            <a:solidFill>
              <a:srgbClr val="D6FE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427984" y="2492896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i="1" dirty="0" smtClean="0"/>
                <a:t>4.7.1 cikk szerinti </a:t>
              </a:r>
            </a:p>
            <a:p>
              <a:pPr algn="ctr"/>
              <a:r>
                <a:rPr lang="hu-HU" sz="1200" b="1" i="1" dirty="0" smtClean="0"/>
                <a:t>elemzés </a:t>
              </a:r>
            </a:p>
            <a:p>
              <a:pPr algn="ctr"/>
              <a:r>
                <a:rPr lang="hu-HU" sz="1200" b="1" i="1" dirty="0" smtClean="0"/>
                <a:t>(KHT, SKV) </a:t>
              </a:r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7092280" y="2569840"/>
            <a:ext cx="1728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Víz Keretirányelv </a:t>
            </a: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596615" y="3793282"/>
            <a:ext cx="1563760" cy="646331"/>
            <a:chOff x="596615" y="3793282"/>
            <a:chExt cx="1563760" cy="646331"/>
          </a:xfrm>
        </p:grpSpPr>
        <p:sp>
          <p:nvSpPr>
            <p:cNvPr id="25" name="Ellipszis 24"/>
            <p:cNvSpPr/>
            <p:nvPr/>
          </p:nvSpPr>
          <p:spPr>
            <a:xfrm>
              <a:off x="596615" y="3793282"/>
              <a:ext cx="1563760" cy="646331"/>
            </a:xfrm>
            <a:prstGeom prst="ellipse">
              <a:avLst/>
            </a:prstGeom>
            <a:solidFill>
              <a:srgbClr val="D6FE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627611" y="3885616"/>
              <a:ext cx="1450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i="1" dirty="0" smtClean="0"/>
                <a:t>Hatásmérséklő intézkedések </a:t>
              </a: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2512354" y="4395789"/>
            <a:ext cx="1502273" cy="646330"/>
            <a:chOff x="2512354" y="4395789"/>
            <a:chExt cx="1502273" cy="646330"/>
          </a:xfrm>
        </p:grpSpPr>
        <p:sp>
          <p:nvSpPr>
            <p:cNvPr id="27" name="Ellipszis 26"/>
            <p:cNvSpPr/>
            <p:nvPr/>
          </p:nvSpPr>
          <p:spPr>
            <a:xfrm>
              <a:off x="2512354" y="4395789"/>
              <a:ext cx="1502273" cy="646330"/>
            </a:xfrm>
            <a:prstGeom prst="ellipse">
              <a:avLst/>
            </a:prstGeom>
            <a:solidFill>
              <a:srgbClr val="D6FEF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656695" y="4488121"/>
              <a:ext cx="1159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i="1" dirty="0" smtClean="0"/>
                <a:t>Állapotjavító </a:t>
              </a:r>
            </a:p>
            <a:p>
              <a:pPr algn="ctr"/>
              <a:r>
                <a:rPr lang="hu-HU" sz="1200" b="1" i="1" dirty="0" smtClean="0"/>
                <a:t>intézkedések </a:t>
              </a:r>
            </a:p>
          </p:txBody>
        </p:sp>
      </p:grpSp>
      <p:cxnSp>
        <p:nvCxnSpPr>
          <p:cNvPr id="6" name="Egyenes összekötő nyíllal 5"/>
          <p:cNvCxnSpPr>
            <a:stCxn id="8" idx="2"/>
          </p:cNvCxnSpPr>
          <p:nvPr/>
        </p:nvCxnSpPr>
        <p:spPr>
          <a:xfrm flipH="1">
            <a:off x="1259632" y="2131115"/>
            <a:ext cx="2003859" cy="273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>
            <a:stCxn id="22" idx="2"/>
          </p:cNvCxnSpPr>
          <p:nvPr/>
        </p:nvCxnSpPr>
        <p:spPr>
          <a:xfrm flipH="1" flipV="1">
            <a:off x="2267744" y="2848859"/>
            <a:ext cx="22871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2"/>
            <a:endCxn id="25" idx="0"/>
          </p:cNvCxnSpPr>
          <p:nvPr/>
        </p:nvCxnSpPr>
        <p:spPr>
          <a:xfrm>
            <a:off x="1372313" y="3319427"/>
            <a:ext cx="6182" cy="47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8" idx="2"/>
            <a:endCxn id="27" idx="0"/>
          </p:cNvCxnSpPr>
          <p:nvPr/>
        </p:nvCxnSpPr>
        <p:spPr>
          <a:xfrm>
            <a:off x="3263491" y="2131115"/>
            <a:ext cx="0" cy="2264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25" idx="4"/>
          </p:cNvCxnSpPr>
          <p:nvPr/>
        </p:nvCxnSpPr>
        <p:spPr>
          <a:xfrm>
            <a:off x="1378495" y="4439613"/>
            <a:ext cx="84584" cy="1019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27" idx="4"/>
          </p:cNvCxnSpPr>
          <p:nvPr/>
        </p:nvCxnSpPr>
        <p:spPr>
          <a:xfrm flipH="1">
            <a:off x="2683733" y="5042119"/>
            <a:ext cx="579758" cy="41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20" idx="2"/>
            <a:endCxn id="25" idx="6"/>
          </p:cNvCxnSpPr>
          <p:nvPr/>
        </p:nvCxnSpPr>
        <p:spPr>
          <a:xfrm flipH="1" flipV="1">
            <a:off x="2160375" y="4116448"/>
            <a:ext cx="2394471" cy="183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>
            <a:stCxn id="20" idx="2"/>
            <a:endCxn id="27" idx="6"/>
          </p:cNvCxnSpPr>
          <p:nvPr/>
        </p:nvCxnSpPr>
        <p:spPr>
          <a:xfrm flipH="1">
            <a:off x="4014627" y="4299893"/>
            <a:ext cx="540219" cy="41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19" idx="2"/>
            <a:endCxn id="23" idx="3"/>
          </p:cNvCxnSpPr>
          <p:nvPr/>
        </p:nvCxnSpPr>
        <p:spPr>
          <a:xfrm flipH="1" flipV="1">
            <a:off x="3275856" y="5913528"/>
            <a:ext cx="1340725" cy="54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obbra nyíl 52"/>
          <p:cNvSpPr/>
          <p:nvPr/>
        </p:nvSpPr>
        <p:spPr>
          <a:xfrm rot="10800000">
            <a:off x="6521837" y="2699219"/>
            <a:ext cx="489203" cy="38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Jobbra nyíl 53"/>
          <p:cNvSpPr/>
          <p:nvPr/>
        </p:nvSpPr>
        <p:spPr>
          <a:xfrm rot="12833816">
            <a:off x="6422190" y="4386668"/>
            <a:ext cx="489203" cy="38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Jobbra nyíl 54"/>
          <p:cNvSpPr/>
          <p:nvPr/>
        </p:nvSpPr>
        <p:spPr>
          <a:xfrm rot="8478366">
            <a:off x="6423146" y="5367633"/>
            <a:ext cx="489203" cy="38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Lefelé nyíl 57"/>
          <p:cNvSpPr/>
          <p:nvPr/>
        </p:nvSpPr>
        <p:spPr>
          <a:xfrm>
            <a:off x="7714060" y="3396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2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err="1" smtClean="0"/>
              <a:t>Hidromorfológiai</a:t>
            </a:r>
            <a:r>
              <a:rPr lang="hu-HU" cap="none" dirty="0" smtClean="0"/>
              <a:t> intézkedések megvalósítása  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4481" y="1340768"/>
            <a:ext cx="8699519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Ütemezés:</a:t>
            </a: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400" dirty="0" smtClean="0"/>
              <a:t>2021-ig: konkrét, finanszírozható intézkedések </a:t>
            </a:r>
          </a:p>
          <a:p>
            <a:pPr lvl="2"/>
            <a:endParaRPr lang="hu-HU" sz="2000" dirty="0" smtClean="0"/>
          </a:p>
          <a:p>
            <a:pPr lvl="2"/>
            <a:r>
              <a:rPr lang="hu-HU" sz="2000" dirty="0" smtClean="0"/>
              <a:t> „</a:t>
            </a:r>
            <a:r>
              <a:rPr lang="hu-HU" sz="2000" dirty="0"/>
              <a:t>Visszafogott” finanszírozási </a:t>
            </a:r>
            <a:r>
              <a:rPr lang="hu-HU" sz="2000" dirty="0" smtClean="0"/>
              <a:t>lehetőségek, </a:t>
            </a:r>
            <a:r>
              <a:rPr lang="hu-HU" sz="2000" dirty="0"/>
              <a:t>EU források, 2014 </a:t>
            </a:r>
            <a:r>
              <a:rPr lang="hu-HU" sz="2000" dirty="0" smtClean="0"/>
              <a:t>-2020</a:t>
            </a:r>
            <a:endParaRPr lang="hu-HU" sz="2000" dirty="0"/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 smtClean="0"/>
              <a:t>KEHOP  </a:t>
            </a:r>
            <a:r>
              <a:rPr lang="hu-HU" sz="2000" dirty="0"/>
              <a:t>(</a:t>
            </a:r>
            <a:r>
              <a:rPr lang="hu-HU" sz="2000" dirty="0" smtClean="0"/>
              <a:t>árvíz- </a:t>
            </a:r>
            <a:r>
              <a:rPr lang="hu-HU" sz="2000" dirty="0"/>
              <a:t>és </a:t>
            </a:r>
            <a:r>
              <a:rPr lang="hu-HU" sz="2000" dirty="0" smtClean="0"/>
              <a:t>belvízvédelem, vízgazdálkodás) </a:t>
            </a:r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 smtClean="0"/>
              <a:t>TOP  (települési mederszakaszok)</a:t>
            </a:r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 smtClean="0"/>
              <a:t>Vidékfejlesztési Program (parti sáv, vízvisszatartás)</a:t>
            </a:r>
            <a:endParaRPr lang="hu-HU" sz="2000" dirty="0"/>
          </a:p>
          <a:p>
            <a:pPr lvl="1"/>
            <a:endParaRPr lang="hu-HU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400" dirty="0" smtClean="0"/>
              <a:t>2027-ig: a többi … 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600" y="6358497"/>
            <a:ext cx="4831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De mit foguk  beírni 2021-ben?  </a:t>
            </a:r>
            <a:endParaRPr lang="hu-HU" sz="2400" b="1" dirty="0">
              <a:solidFill>
                <a:srgbClr val="0070C0"/>
              </a:solidFill>
            </a:endParaRPr>
          </a:p>
          <a:p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971600" y="3212976"/>
            <a:ext cx="7715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5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Projektek (2020 </a:t>
            </a:r>
            <a:r>
              <a:rPr lang="hu-HU" cap="none" dirty="0" err="1" smtClean="0"/>
              <a:t>-ig</a:t>
            </a:r>
            <a:r>
              <a:rPr lang="hu-HU" cap="none" dirty="0" smtClean="0"/>
              <a:t>) </a:t>
            </a:r>
            <a:endParaRPr lang="hu-HU" cap="none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8592" y="2420888"/>
            <a:ext cx="43178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ÁRVÍZVÉDELEM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(ÁRVÍZI KOCKÁZAT KEZELÉSE)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17 projekt</a:t>
            </a:r>
          </a:p>
          <a:p>
            <a:endParaRPr lang="hu-HU" sz="1600" dirty="0" smtClean="0"/>
          </a:p>
          <a:p>
            <a:r>
              <a:rPr lang="hu-HU" sz="1600" dirty="0" smtClean="0"/>
              <a:t>Nagyműtárgyak rekonstrukciója (4)</a:t>
            </a:r>
          </a:p>
          <a:p>
            <a:r>
              <a:rPr lang="hu-HU" sz="1600" dirty="0"/>
              <a:t>Tározók építése, tájgazdálkodás </a:t>
            </a:r>
            <a:r>
              <a:rPr lang="hu-HU" sz="1600" dirty="0" smtClean="0"/>
              <a:t>(2)</a:t>
            </a:r>
            <a:endParaRPr lang="hu-HU" sz="1600" dirty="0"/>
          </a:p>
          <a:p>
            <a:r>
              <a:rPr lang="hu-HU" sz="1600" dirty="0" smtClean="0"/>
              <a:t>Árvízvédelmi </a:t>
            </a:r>
            <a:r>
              <a:rPr lang="hu-HU" sz="1600" dirty="0"/>
              <a:t>védvonalak mértékadó árvízszintre történő kiépítése, védvonalak terhelésének </a:t>
            </a:r>
            <a:r>
              <a:rPr lang="hu-HU" sz="1600" dirty="0" smtClean="0"/>
              <a:t>csökkentése (6)</a:t>
            </a:r>
          </a:p>
          <a:p>
            <a:r>
              <a:rPr lang="hu-HU" sz="1600" dirty="0" smtClean="0"/>
              <a:t>Nagyvízi </a:t>
            </a:r>
            <a:r>
              <a:rPr lang="hu-HU" sz="1600" dirty="0"/>
              <a:t>meder vízszállító képességének </a:t>
            </a:r>
            <a:r>
              <a:rPr lang="hu-HU" sz="1600" dirty="0" smtClean="0"/>
              <a:t>javítása, hullámtér rendezése (3)</a:t>
            </a:r>
          </a:p>
          <a:p>
            <a:r>
              <a:rPr lang="hu-HU" sz="1600" dirty="0" smtClean="0"/>
              <a:t>Záportározók (2)</a:t>
            </a:r>
            <a:endParaRPr lang="hu-HU" sz="1600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8237" y="1268760"/>
            <a:ext cx="851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Környezeti </a:t>
            </a:r>
            <a:r>
              <a:rPr lang="hu-HU" sz="2400" b="1" dirty="0">
                <a:solidFill>
                  <a:srgbClr val="0070C0"/>
                </a:solidFill>
              </a:rPr>
              <a:t>és Energiahatékonysági Operatív Program</a:t>
            </a:r>
            <a:r>
              <a:rPr lang="hu-HU" sz="2400" dirty="0" smtClean="0">
                <a:solidFill>
                  <a:srgbClr val="0070C0"/>
                </a:solidFill>
              </a:rPr>
              <a:t>   </a:t>
            </a:r>
            <a:r>
              <a:rPr lang="hu-HU" sz="2400" b="1" dirty="0" smtClean="0">
                <a:solidFill>
                  <a:srgbClr val="0070C0"/>
                </a:solidFill>
              </a:rPr>
              <a:t>(KEHOP)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36486" y="2420888"/>
            <a:ext cx="42582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BELVÍZVÉDELEM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VÍZGAZDÁLKODÁSI RENDSZEREK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12 projekt</a:t>
            </a:r>
          </a:p>
          <a:p>
            <a:endParaRPr lang="hu-HU" sz="1600" dirty="0"/>
          </a:p>
          <a:p>
            <a:r>
              <a:rPr lang="hu-HU" sz="1600" dirty="0" smtClean="0"/>
              <a:t>Vízgazdálkodási rendszerek rekonstrukciója, fejlesztése (4)</a:t>
            </a:r>
          </a:p>
          <a:p>
            <a:r>
              <a:rPr lang="hu-HU" sz="1600" dirty="0" smtClean="0"/>
              <a:t>Belvízcsatornák rekonstrukciója, korszerűsítése (4)</a:t>
            </a:r>
          </a:p>
          <a:p>
            <a:r>
              <a:rPr lang="hu-HU" sz="1600" dirty="0" smtClean="0"/>
              <a:t>Egyéb (4)</a:t>
            </a: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5504" y="5877272"/>
            <a:ext cx="903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 smtClean="0">
                <a:solidFill>
                  <a:srgbClr val="0070C0"/>
                </a:solidFill>
              </a:rPr>
              <a:t>Vízgazd</a:t>
            </a:r>
            <a:r>
              <a:rPr lang="hu-HU" sz="3200" b="1" dirty="0" smtClean="0">
                <a:solidFill>
                  <a:srgbClr val="0070C0"/>
                </a:solidFill>
              </a:rPr>
              <a:t>. projektek -   VGT:   összehangolás ! </a:t>
            </a:r>
            <a:endParaRPr lang="hu-H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38811" cy="936104"/>
          </a:xfrm>
        </p:spPr>
        <p:txBody>
          <a:bodyPr/>
          <a:lstStyle/>
          <a:p>
            <a:r>
              <a:rPr lang="hu-HU" dirty="0"/>
              <a:t>A VGT </a:t>
            </a:r>
            <a:r>
              <a:rPr lang="hu-HU" cap="none" dirty="0" smtClean="0"/>
              <a:t>és a projektek összehangolása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1869" y="2329220"/>
            <a:ext cx="36504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terhelések megszüntetésére</a:t>
            </a:r>
            <a:endParaRPr lang="hu-HU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51192" y="1228861"/>
            <a:ext cx="610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        VKI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VGT                                                 Projekt  Á(B)KK </a:t>
            </a:r>
            <a:endParaRPr lang="hu-HU" b="1" dirty="0">
              <a:solidFill>
                <a:srgbClr val="0000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9319" y="1570687"/>
            <a:ext cx="35955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/>
              <a:t>A vizek jó </a:t>
            </a:r>
            <a:r>
              <a:rPr lang="hu-HU" b="0" dirty="0" smtClean="0"/>
              <a:t>állapota </a:t>
            </a:r>
          </a:p>
          <a:p>
            <a:pPr algn="ctr"/>
            <a:endParaRPr lang="hu-HU" b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71049" y="2305809"/>
            <a:ext cx="36504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</a:t>
            </a:r>
          </a:p>
          <a:p>
            <a:pPr algn="ctr"/>
            <a:r>
              <a:rPr lang="hu-HU" b="0" dirty="0" smtClean="0"/>
              <a:t>a cél érdekében </a:t>
            </a:r>
            <a:endParaRPr lang="hu-HU" b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50181" y="1570687"/>
            <a:ext cx="3692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Vízgazdálkodási cél</a:t>
            </a:r>
          </a:p>
          <a:p>
            <a:pPr algn="ctr"/>
            <a:r>
              <a:rPr lang="hu-HU" b="0" dirty="0" smtClean="0"/>
              <a:t>                                 </a:t>
            </a:r>
            <a:endParaRPr lang="hu-HU" b="0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49987" y="3945887"/>
            <a:ext cx="6537483" cy="823439"/>
            <a:chOff x="1233930" y="3804895"/>
            <a:chExt cx="6537483" cy="487938"/>
          </a:xfrm>
        </p:grpSpPr>
        <p:sp>
          <p:nvSpPr>
            <p:cNvPr id="12" name="Ellipszis 11"/>
            <p:cNvSpPr/>
            <p:nvPr/>
          </p:nvSpPr>
          <p:spPr>
            <a:xfrm>
              <a:off x="1233930" y="3835633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5151404" y="3804895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893626" y="3876773"/>
              <a:ext cx="1257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Konfliktus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341834" y="3058532"/>
            <a:ext cx="4452206" cy="764892"/>
            <a:chOff x="2341834" y="3058532"/>
            <a:chExt cx="4452206" cy="76489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341834" y="3058532"/>
              <a:ext cx="4452206" cy="764892"/>
              <a:chOff x="2341834" y="3215244"/>
              <a:chExt cx="4452206" cy="475027"/>
            </a:xfrm>
          </p:grpSpPr>
          <p:sp>
            <p:nvSpPr>
              <p:cNvPr id="9" name="Ellipszis 8"/>
              <p:cNvSpPr/>
              <p:nvPr/>
            </p:nvSpPr>
            <p:spPr>
              <a:xfrm>
                <a:off x="4174031" y="3233071"/>
                <a:ext cx="2620009" cy="45720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2341834" y="3215244"/>
                <a:ext cx="2575193" cy="457200"/>
              </a:xfrm>
              <a:prstGeom prst="ellips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1" name="Szövegdoboz 20"/>
            <p:cNvSpPr txBox="1"/>
            <p:nvPr/>
          </p:nvSpPr>
          <p:spPr>
            <a:xfrm>
              <a:off x="2934261" y="3132164"/>
              <a:ext cx="31689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Mindkét szempont szerint kedvező  intézkedések  </a:t>
              </a:r>
              <a:endParaRPr lang="hu-HU" dirty="0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79512" y="4539932"/>
            <a:ext cx="9070816" cy="2364234"/>
            <a:chOff x="179512" y="4539932"/>
            <a:chExt cx="9070816" cy="2364234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179512" y="5078355"/>
              <a:ext cx="9070816" cy="1779645"/>
              <a:chOff x="179512" y="4080478"/>
              <a:chExt cx="9070816" cy="2520280"/>
            </a:xfrm>
          </p:grpSpPr>
          <p:sp>
            <p:nvSpPr>
              <p:cNvPr id="16" name="Szövegdoboz 15"/>
              <p:cNvSpPr txBox="1"/>
              <p:nvPr/>
            </p:nvSpPr>
            <p:spPr>
              <a:xfrm>
                <a:off x="522277" y="4573040"/>
                <a:ext cx="4150360" cy="187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b="1" dirty="0" smtClean="0"/>
                  <a:t>A jó állapot helyett jó ökológiai potenciál </a:t>
                </a:r>
              </a:p>
              <a:p>
                <a:endParaRPr lang="hu-HU" sz="1600" b="1" dirty="0" smtClean="0"/>
              </a:p>
              <a:p>
                <a:r>
                  <a:rPr lang="hu-HU" sz="1600" b="1" dirty="0" smtClean="0"/>
                  <a:t>Engedélyezett beavatkozás  (4.7 cikk) </a:t>
                </a:r>
              </a:p>
              <a:p>
                <a:r>
                  <a:rPr lang="hu-HU" sz="1600" b="1" dirty="0" smtClean="0"/>
                  <a:t>(ha az ökológiai haszon &lt;  költség)</a:t>
                </a:r>
              </a:p>
              <a:p>
                <a:endParaRPr lang="hu-HU" sz="1600" b="1" dirty="0"/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4767988" y="4573040"/>
                <a:ext cx="4482340" cy="152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b="1" dirty="0" smtClean="0"/>
                  <a:t>A jó állapottal konform megoldás előnyben</a:t>
                </a:r>
              </a:p>
              <a:p>
                <a:endParaRPr lang="hu-HU" sz="1600" b="1" dirty="0"/>
              </a:p>
              <a:p>
                <a:r>
                  <a:rPr lang="hu-HU" sz="1600" b="1" dirty="0" smtClean="0"/>
                  <a:t>Nem a „legköltséghatékonyabb” megoldás  </a:t>
                </a:r>
                <a:endParaRPr lang="hu-HU" sz="1600" b="1" dirty="0"/>
              </a:p>
              <a:p>
                <a:endParaRPr lang="hu-HU" sz="1600" b="1" dirty="0" smtClean="0"/>
              </a:p>
            </p:txBody>
          </p:sp>
          <p:sp>
            <p:nvSpPr>
              <p:cNvPr id="18" name="Téglalap 17"/>
              <p:cNvSpPr/>
              <p:nvPr/>
            </p:nvSpPr>
            <p:spPr>
              <a:xfrm>
                <a:off x="179512" y="4080478"/>
                <a:ext cx="8856984" cy="2520280"/>
              </a:xfrm>
              <a:prstGeom prst="rect">
                <a:avLst/>
              </a:prstGeom>
              <a:noFill/>
              <a:ln w="57150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3612091" y="4203709"/>
                <a:ext cx="2121093" cy="438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339966"/>
                    </a:solidFill>
                  </a:rPr>
                  <a:t>Kompromisszum </a:t>
                </a:r>
                <a:endParaRPr lang="hu-HU" b="1" dirty="0">
                  <a:solidFill>
                    <a:srgbClr val="339966"/>
                  </a:solidFill>
                </a:endParaRPr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1918490" y="6534834"/>
              <a:ext cx="5570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>
                  <a:solidFill>
                    <a:srgbClr val="339966"/>
                  </a:solidFill>
                </a:rPr>
                <a:t>   Jó gyakorlatok és hatásmérséklő intézkedések </a:t>
              </a:r>
              <a:endParaRPr lang="hu-HU" dirty="0">
                <a:solidFill>
                  <a:srgbClr val="339966"/>
                </a:solidFill>
              </a:endParaRPr>
            </a:p>
          </p:txBody>
        </p:sp>
        <p:sp>
          <p:nvSpPr>
            <p:cNvPr id="22" name="Lefelé nyíl 21"/>
            <p:cNvSpPr/>
            <p:nvPr/>
          </p:nvSpPr>
          <p:spPr>
            <a:xfrm>
              <a:off x="4323283" y="4539932"/>
              <a:ext cx="331411" cy="4892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518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Árvízi intézkedések </a:t>
            </a:r>
            <a:r>
              <a:rPr lang="hu-HU" cap="none" dirty="0" smtClean="0"/>
              <a:t>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426270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Közös  dokumentum: </a:t>
            </a:r>
          </a:p>
          <a:p>
            <a:endParaRPr lang="hu-HU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ÁKK intézkedés elnevezése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Az intézkedés célja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Előnyök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Hátrányok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Jó gyakorlat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Kapcsolódó hatáscsökkentő </a:t>
            </a:r>
          </a:p>
          <a:p>
            <a:pPr>
              <a:spcBef>
                <a:spcPts val="600"/>
              </a:spcBef>
            </a:pPr>
            <a:r>
              <a:rPr lang="hu-HU" dirty="0"/>
              <a:t> </a:t>
            </a:r>
            <a:r>
              <a:rPr lang="hu-HU" dirty="0" smtClean="0"/>
              <a:t>        és/vagy kompenzációs intézkedés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Természetvédelmi szempontok 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1560" y="57332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Mindkét terv része lesz 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8" y="1554577"/>
            <a:ext cx="1500004" cy="17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95" y="4623232"/>
            <a:ext cx="1507118" cy="11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88" y="3117343"/>
            <a:ext cx="1704656" cy="14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0273963"/>
            <a:ext cx="2038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3" y="5727652"/>
            <a:ext cx="1447963" cy="6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29" y="1772816"/>
            <a:ext cx="1366541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1" y="4977841"/>
            <a:ext cx="1569543" cy="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6" y="5763822"/>
            <a:ext cx="1704656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2" y="3239315"/>
            <a:ext cx="1539467" cy="17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Árvízi intézkedések </a:t>
            </a:r>
            <a:r>
              <a:rPr lang="hu-HU" cap="none" dirty="0" smtClean="0"/>
              <a:t>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21791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leírások alapján az ÁKK intézkedések  a VGT szempontjából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4 csoportba  sorolhatók</a:t>
            </a:r>
            <a:r>
              <a:rPr lang="hu-HU" b="1" dirty="0" smtClean="0"/>
              <a:t>: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 VKI szerint is kedvező (állapotjavító) intézkedés : </a:t>
            </a:r>
          </a:p>
          <a:p>
            <a:r>
              <a:rPr lang="hu-HU" dirty="0" smtClean="0"/>
              <a:t>Árhullám csökkentés szükségtározóban</a:t>
            </a:r>
            <a:r>
              <a:rPr lang="hu-HU" dirty="0"/>
              <a:t> </a:t>
            </a:r>
            <a:r>
              <a:rPr lang="hu-HU" dirty="0" smtClean="0"/>
              <a:t>(ha rendszeres), Töltés áthelyezés</a:t>
            </a:r>
            <a:endParaRPr lang="hu-HU" dirty="0"/>
          </a:p>
          <a:p>
            <a:r>
              <a:rPr lang="hu-HU" dirty="0" smtClean="0"/>
              <a:t>Árapasztó csatorna (ha…), Felesleges építmények elbontása, Mellékágak rehabilitációja, Depóniák és nyári gátak elbontása,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Elfogadható (semleges)</a:t>
            </a:r>
          </a:p>
          <a:p>
            <a:r>
              <a:rPr lang="hu-HU" dirty="0" smtClean="0"/>
              <a:t>Töltésmagasítás,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alkalmazástól függ (jó gyakorlat betartása!)</a:t>
            </a:r>
          </a:p>
          <a:p>
            <a:r>
              <a:rPr lang="hu-HU" dirty="0" smtClean="0"/>
              <a:t>Ártéri területhasználat, Növényzet átalakítása, fenntartása, Mederkotrás</a:t>
            </a:r>
            <a:r>
              <a:rPr lang="hu-HU" dirty="0"/>
              <a:t>, </a:t>
            </a:r>
            <a:r>
              <a:rPr lang="hu-HU" dirty="0" err="1" smtClean="0"/>
              <a:t>Medertározás</a:t>
            </a:r>
            <a:r>
              <a:rPr lang="hu-HU" dirty="0" smtClean="0"/>
              <a:t>, Szabályozási </a:t>
            </a:r>
            <a:r>
              <a:rPr lang="hu-HU" dirty="0"/>
              <a:t>művek </a:t>
            </a:r>
            <a:r>
              <a:rPr lang="hu-HU" dirty="0" smtClean="0"/>
              <a:t>átépítése, </a:t>
            </a:r>
            <a:r>
              <a:rPr lang="hu-HU" dirty="0" err="1" smtClean="0"/>
              <a:t>Övzátonyrendezés</a:t>
            </a:r>
            <a:r>
              <a:rPr lang="hu-HU" dirty="0"/>
              <a:t>, Kanyarulatrendezés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Kedvezőtlen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(VKI szerinti kivételek, és  szabályok), </a:t>
            </a:r>
          </a:p>
          <a:p>
            <a:r>
              <a:rPr lang="hu-HU" dirty="0" smtClean="0"/>
              <a:t>Töltésépítés (szűk hullámtér), Mederstabilizáció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9872" y="6488668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Nem csak a jövő projektekre kell alkalmazni, hanem a múltra is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19168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03848" y="3362220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46342" y="4125556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08235" y="55172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C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95520" y="4125557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Belvízi intézkedések </a:t>
            </a:r>
            <a:r>
              <a:rPr lang="hu-HU" cap="none" dirty="0" smtClean="0"/>
              <a:t>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leírások alapján az ÁKK intézkedések  a VGT szempontjából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4 csoportba  sorolhatók</a:t>
            </a:r>
            <a:r>
              <a:rPr lang="hu-HU" b="1" dirty="0" smtClean="0"/>
              <a:t>: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 VKI szerint is kedvező (állapotjavító) intézkedés : </a:t>
            </a:r>
          </a:p>
          <a:p>
            <a:r>
              <a:rPr lang="hu-HU" dirty="0" smtClean="0"/>
              <a:t>Vízvisszatartás a területen, tározóban, (csapadék-gazdálkodás)</a:t>
            </a:r>
          </a:p>
          <a:p>
            <a:r>
              <a:rPr lang="hu-HU" dirty="0" smtClean="0"/>
              <a:t>Felesleges építmények elbontása,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Elfogadható (semleges)</a:t>
            </a:r>
          </a:p>
          <a:p>
            <a:r>
              <a:rPr lang="hu-HU" dirty="0" smtClean="0"/>
              <a:t>Vízvisszatartás a mederben 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alkalmazástól függ (jó gyakorlat betartása!)</a:t>
            </a:r>
          </a:p>
          <a:p>
            <a:r>
              <a:rPr lang="hu-HU" dirty="0" smtClean="0"/>
              <a:t>Csatornák fenntartása, Vízkormányzás módosítása, Üzemeltetés módosítása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Kedvezőtlen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(VKI szerinti kivételek, és  szabályok), </a:t>
            </a:r>
          </a:p>
          <a:p>
            <a:r>
              <a:rPr lang="hu-HU" dirty="0" smtClean="0"/>
              <a:t>Vízfolyás rendezése (trapézszelvény, növényirtás, beton…)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745830" y="693242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Nem csak a jövő projektekre kell alkalmazni, hanem a múltra is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19168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47864" y="31882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53174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28473" y="4747791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C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60448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712</Words>
  <Application>Microsoft Office PowerPoint</Application>
  <PresentationFormat>Diavetítés a képernyőre (4:3 oldalarány)</PresentationFormat>
  <Paragraphs>178</Paragraphs>
  <Slides>12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 VÍZGYŰJTŐ - GAZDÁLKODÁSI TERVezés eredményei, az intézkedések programja  szakmai fórum   KEHOP vízgazdálkodási projektjeinek és a VGT2 VÉGREhajtásának   összehangolása   </vt:lpstr>
      <vt:lpstr>Terhelések és intézkedések  </vt:lpstr>
      <vt:lpstr>VGT és vízgazdálkodási projektek </vt:lpstr>
      <vt:lpstr>Hidromorfológiai intézkedések megvalósítása   </vt:lpstr>
      <vt:lpstr>Projektek (2020 -ig) </vt:lpstr>
      <vt:lpstr>A VGT és a projektek összehangolása  </vt:lpstr>
      <vt:lpstr>Árvízi intézkedések és VGT szempontok</vt:lpstr>
      <vt:lpstr>Árvízi intézkedések és VGT szempontok</vt:lpstr>
      <vt:lpstr>Belvízi intézkedések és VGT szempontok</vt:lpstr>
      <vt:lpstr>Vízgazdálkodási projektek – VGT összehangolás  </vt:lpstr>
      <vt:lpstr>Vízgazdálkodási projektek – VGT összehangolás  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131</cp:revision>
  <dcterms:created xsi:type="dcterms:W3CDTF">2014-03-03T11:13:53Z</dcterms:created>
  <dcterms:modified xsi:type="dcterms:W3CDTF">2015-09-01T07:24:37Z</dcterms:modified>
</cp:coreProperties>
</file>