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9" r:id="rId3"/>
    <p:sldId id="266" r:id="rId4"/>
    <p:sldId id="306" r:id="rId5"/>
    <p:sldId id="280" r:id="rId6"/>
    <p:sldId id="307" r:id="rId7"/>
    <p:sldId id="281" r:id="rId8"/>
    <p:sldId id="279" r:id="rId9"/>
    <p:sldId id="277" r:id="rId10"/>
    <p:sldId id="278" r:id="rId11"/>
    <p:sldId id="308" r:id="rId12"/>
    <p:sldId id="309" r:id="rId13"/>
    <p:sldId id="300" r:id="rId14"/>
    <p:sldId id="311" r:id="rId15"/>
    <p:sldId id="312" r:id="rId16"/>
    <p:sldId id="313" r:id="rId17"/>
    <p:sldId id="314" r:id="rId18"/>
    <p:sldId id="315" r:id="rId19"/>
    <p:sldId id="310" r:id="rId20"/>
    <p:sldId id="267" r:id="rId21"/>
    <p:sldId id="292" r:id="rId22"/>
    <p:sldId id="289" r:id="rId23"/>
    <p:sldId id="290" r:id="rId24"/>
    <p:sldId id="291" r:id="rId25"/>
    <p:sldId id="293" r:id="rId26"/>
    <p:sldId id="295" r:id="rId27"/>
    <p:sldId id="294" r:id="rId28"/>
    <p:sldId id="270" r:id="rId29"/>
    <p:sldId id="297" r:id="rId30"/>
    <p:sldId id="296" r:id="rId31"/>
    <p:sldId id="271" r:id="rId32"/>
    <p:sldId id="299" r:id="rId33"/>
    <p:sldId id="298" r:id="rId34"/>
    <p:sldId id="274" r:id="rId35"/>
    <p:sldId id="262" r:id="rId36"/>
    <p:sldId id="273" r:id="rId37"/>
    <p:sldId id="288" r:id="rId38"/>
    <p:sldId id="263" r:id="rId39"/>
    <p:sldId id="258" r:id="rId4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napToObjects="1">
      <p:cViewPr>
        <p:scale>
          <a:sx n="100" d="100"/>
          <a:sy n="100" d="100"/>
        </p:scale>
        <p:origin x="-288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0D3748-86BB-4D3C-B0A0-998D43271F61}" type="datetimeFigureOut">
              <a:rPr lang="hu-HU" smtClean="0"/>
              <a:t>2015.08.04.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E3F99-E487-48E8-9331-44004F3870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29758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t>2015.08.04.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0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Akár el is kezdhetnénk a munkát, de van itt még néhány</a:t>
            </a:r>
            <a:r>
              <a:rPr lang="hu-HU" sz="1000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feltétel a tervezéshez.</a:t>
            </a:r>
            <a:r>
              <a:rPr lang="hu-HU" sz="10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endParaRPr lang="hu-HU" sz="10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lang="hu-HU" sz="10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Bizottság a felülvizsgálathoz – a felülvizsgálati jelentéshez készült útmutatójában – a heterogén tartalmú nemzeti vízgyűjtő-gazdálkodási tervek tapasztalatai alapján egységesítette a jelentés tartalmi és formai követelményeit, aminek van kihatása magára a tervezési folyamatra is.  Például meghatározta az intézkedések csoportosítását.</a:t>
            </a:r>
            <a:endParaRPr lang="hu-H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5290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1450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6CC41-7549-4FC1-B938-765803120EFB}" type="datetime1">
              <a:rPr lang="hu-HU" smtClean="0"/>
              <a:t>2015.08.04.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6918C-5B03-4BF7-8846-16A04D012B96}" type="datetime1">
              <a:rPr lang="hu-HU" smtClean="0"/>
              <a:t>2015.08.04.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BD21-F021-4253-BDEA-22AC80C917D6}" type="datetime1">
              <a:rPr lang="hu-HU" smtClean="0"/>
              <a:t>2015.08.04.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3AAF1-C146-4DAC-B258-09023BB7FE18}" type="datetime1">
              <a:rPr lang="hu-HU" smtClean="0"/>
              <a:t>2015.08.04.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FFB9-3548-47E2-96CC-975B9D9006C4}" type="datetime1">
              <a:rPr lang="hu-HU" smtClean="0"/>
              <a:t>2015.08.04.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B6DE-7C02-4B56-BD2E-DF339DD7C062}" type="datetime1">
              <a:rPr lang="hu-HU" smtClean="0"/>
              <a:t>2015.08.04.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B712B-1F8B-45E2-AB4D-46C63E62A021}" type="datetime1">
              <a:rPr lang="hu-HU" smtClean="0"/>
              <a:t>2015.08.04.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 smtClean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 smtClean="0"/>
              <a:t>Click to edit Alcím</a:t>
            </a:r>
          </a:p>
          <a:p>
            <a:pPr lvl="0"/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D2F4E-B426-416A-94C5-65D3C324CC54}" type="datetime1">
              <a:rPr lang="hu-HU" smtClean="0"/>
              <a:t>2015.08.04.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7128792" cy="2808312"/>
          </a:xfrm>
        </p:spPr>
        <p:txBody>
          <a:bodyPr/>
          <a:lstStyle/>
          <a:p>
            <a:r>
              <a:rPr lang="hu-HU" sz="2800" dirty="0"/>
              <a:t>A VÍZGYŰJTŐ - GAZDÁLKODÁSI TERV FELÜLVIZSGÁLATA </a:t>
            </a: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smtClean="0"/>
              <a:t>szakmai  FÓRUM</a:t>
            </a:r>
            <a:br>
              <a:rPr lang="hu-HU" sz="2800" dirty="0" smtClean="0"/>
            </a:br>
            <a:r>
              <a:rPr lang="hu-HU" sz="2800" dirty="0"/>
              <a:t/>
            </a:r>
            <a:br>
              <a:rPr lang="hu-HU" sz="2800" dirty="0"/>
            </a:br>
            <a:r>
              <a:rPr lang="hu-HU" sz="1400" b="0" dirty="0" err="1" smtClean="0"/>
              <a:t>Barla</a:t>
            </a:r>
            <a:r>
              <a:rPr lang="hu-HU" sz="1400" b="0" dirty="0" smtClean="0"/>
              <a:t> </a:t>
            </a:r>
            <a:r>
              <a:rPr lang="hu-HU" sz="1400" b="0" dirty="0" err="1" smtClean="0"/>
              <a:t>enikő</a:t>
            </a:r>
            <a:r>
              <a:rPr lang="hu-HU" sz="1400" b="0" dirty="0" smtClean="0"/>
              <a:t>, </a:t>
            </a:r>
            <a:r>
              <a:rPr lang="hu-HU" sz="1400" b="0" dirty="0" err="1" smtClean="0"/>
              <a:t>priváczkiné</a:t>
            </a:r>
            <a:r>
              <a:rPr lang="hu-HU" sz="1400" b="0" dirty="0" smtClean="0"/>
              <a:t> </a:t>
            </a:r>
            <a:r>
              <a:rPr lang="hu-HU" sz="1400" b="0" dirty="0" err="1" smtClean="0"/>
              <a:t>hajdu</a:t>
            </a:r>
            <a:r>
              <a:rPr lang="hu-HU" sz="1400" b="0" dirty="0" smtClean="0"/>
              <a:t> </a:t>
            </a:r>
            <a:r>
              <a:rPr lang="hu-HU" sz="1400" b="0" dirty="0" err="1" smtClean="0"/>
              <a:t>zsuzsanna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 smtClean="0"/>
              <a:t>A víztestekre vonatkozó intézkedések</a:t>
            </a:r>
            <a:endParaRPr lang="hu-HU" sz="28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270361"/>
            <a:ext cx="648072" cy="60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ovf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229200"/>
            <a:ext cx="6524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1239231" y="3298339"/>
            <a:ext cx="526231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</a:t>
            </a:r>
            <a:r>
              <a:rPr lang="hu-H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hu-HU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Priváczkiné</a:t>
            </a:r>
            <a:r>
              <a:rPr lang="hu-H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Hajdu Zsuzsanna</a:t>
            </a:r>
          </a:p>
          <a:p>
            <a:r>
              <a:rPr lang="hu-H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Alsó-Tisza-vidéki</a:t>
            </a:r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Vízügyi Igazgatóság</a:t>
            </a:r>
          </a:p>
          <a:p>
            <a:r>
              <a:rPr lang="hu-H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Vízvédelmi és Vízgyűjtő-gazdálkodási Osztály </a:t>
            </a:r>
            <a:r>
              <a:rPr lang="hu-HU" sz="1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hajduzs</a:t>
            </a:r>
            <a:r>
              <a:rPr lang="hu-H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</a:t>
            </a:r>
            <a:r>
              <a:rPr lang="hu-HU" sz="1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ativizig.hu</a:t>
            </a:r>
            <a:endParaRPr lang="hu-HU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5" y="5270362"/>
            <a:ext cx="648000" cy="551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323529" y="44624"/>
            <a:ext cx="8496944" cy="936104"/>
          </a:xfrm>
        </p:spPr>
        <p:txBody>
          <a:bodyPr/>
          <a:lstStyle/>
          <a:p>
            <a:r>
              <a:rPr lang="hu-HU" dirty="0" smtClean="0"/>
              <a:t>A VGT1 TELJESÍTÉSE - jó </a:t>
            </a:r>
            <a:r>
              <a:rPr lang="hu-HU" dirty="0"/>
              <a:t>gyakorlat bemutatása</a:t>
            </a:r>
            <a:endParaRPr lang="hu-HU" cap="none" dirty="0"/>
          </a:p>
        </p:txBody>
      </p:sp>
      <p:sp>
        <p:nvSpPr>
          <p:cNvPr id="8" name="Szövegdoboz 7"/>
          <p:cNvSpPr txBox="1"/>
          <p:nvPr/>
        </p:nvSpPr>
        <p:spPr>
          <a:xfrm>
            <a:off x="221146" y="1268760"/>
            <a:ext cx="463888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hu-HU" sz="1600" b="1" u="sng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hu-HU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projekt neve</a:t>
            </a:r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/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Makó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és Térsége szennyvízcsatornázása és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szennyvíztisztása”</a:t>
            </a:r>
            <a:endParaRPr lang="hu-H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hu-H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hu-HU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Célja</a:t>
            </a:r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társuló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települések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szennyvízcsatornázása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szennyvíztisztítása.</a:t>
            </a:r>
            <a:endParaRPr lang="hu-H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hu-H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hu-HU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Rövid leírás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: A projekt keretében hat településen (Apátfalva, Földeák, Kiszombor, Magyarcsanád, Makó, Maroslele)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épült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ki a teljes csatornahálózat, ezen felül Makón a már meglévő hálózat felújítása és a szennyvíztelep rekonstrukciója is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megtörtént.</a:t>
            </a:r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A hat településen összesen több, mint 350 km gerincvezeték kerül kiépítésre, és várhatóan 14.000-nél is több házi rákötés valósul meg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endParaRPr lang="hu-H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hu-HU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VGT </a:t>
            </a:r>
            <a:r>
              <a:rPr lang="hu-HU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szempont</a:t>
            </a: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az érintett víztesteken a jó ökológiai potenciál elérése, SZ1 intézkedés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végrehajtása. FEV és FAV védelme</a:t>
            </a:r>
            <a:endParaRPr lang="hu-HU" sz="2000" dirty="0"/>
          </a:p>
        </p:txBody>
      </p:sp>
      <p:pic>
        <p:nvPicPr>
          <p:cNvPr id="3075" name="Picture 3" descr="C:\Users\BARLAE~1.ATI\AppData\Local\Temp\notesD5234B\DSC_42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268760"/>
            <a:ext cx="3589466" cy="238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BARLAE~1.ATI\AppData\Local\Temp\notesD5234B\DSC0005_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3789040"/>
            <a:ext cx="361314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354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/>
          <a:lstStyle/>
          <a:p>
            <a:r>
              <a:rPr lang="hu-HU" cap="none" dirty="0" smtClean="0"/>
              <a:t>DPSIR   </a:t>
            </a:r>
            <a:r>
              <a:rPr lang="hu-HU" cap="none" dirty="0" smtClean="0">
                <a:solidFill>
                  <a:srgbClr val="FF0000"/>
                </a:solidFill>
              </a:rPr>
              <a:t>D</a:t>
            </a:r>
            <a:r>
              <a:rPr lang="hu-HU" cap="none" dirty="0" smtClean="0"/>
              <a:t>river </a:t>
            </a:r>
            <a:r>
              <a:rPr lang="hu-HU" cap="none" dirty="0" err="1" smtClean="0">
                <a:solidFill>
                  <a:srgbClr val="FF0000"/>
                </a:solidFill>
              </a:rPr>
              <a:t>P</a:t>
            </a:r>
            <a:r>
              <a:rPr lang="hu-HU" cap="none" dirty="0" err="1" smtClean="0"/>
              <a:t>ressure</a:t>
            </a:r>
            <a:r>
              <a:rPr lang="hu-HU" cap="none" dirty="0" smtClean="0"/>
              <a:t> </a:t>
            </a:r>
            <a:r>
              <a:rPr lang="hu-HU" cap="none" dirty="0" smtClean="0">
                <a:solidFill>
                  <a:srgbClr val="FF0000"/>
                </a:solidFill>
              </a:rPr>
              <a:t>S</a:t>
            </a:r>
            <a:r>
              <a:rPr lang="hu-HU" cap="none" dirty="0" smtClean="0"/>
              <a:t>tatus </a:t>
            </a:r>
            <a:r>
              <a:rPr lang="hu-HU" cap="none" dirty="0" err="1" smtClean="0">
                <a:solidFill>
                  <a:srgbClr val="FF0000"/>
                </a:solidFill>
              </a:rPr>
              <a:t>I</a:t>
            </a:r>
            <a:r>
              <a:rPr lang="hu-HU" cap="none" dirty="0" err="1" smtClean="0"/>
              <a:t>mpact</a:t>
            </a:r>
            <a:r>
              <a:rPr lang="hu-HU" cap="none" dirty="0" smtClean="0"/>
              <a:t> </a:t>
            </a:r>
            <a:r>
              <a:rPr lang="hu-HU" cap="none" dirty="0" err="1" smtClean="0">
                <a:solidFill>
                  <a:srgbClr val="FF0000"/>
                </a:solidFill>
              </a:rPr>
              <a:t>R</a:t>
            </a:r>
            <a:r>
              <a:rPr lang="hu-HU" cap="none" dirty="0" err="1" smtClean="0"/>
              <a:t>esponse</a:t>
            </a:r>
            <a:r>
              <a:rPr lang="hu-HU" cap="none" dirty="0" smtClean="0"/>
              <a:t/>
            </a:r>
            <a:br>
              <a:rPr lang="hu-HU" cap="none" dirty="0" smtClean="0"/>
            </a:br>
            <a:r>
              <a:rPr lang="hu-HU" dirty="0"/>
              <a:t>A VGT2  tervezési metodikája </a:t>
            </a:r>
            <a:endParaRPr lang="hu-HU" cap="none" dirty="0"/>
          </a:p>
        </p:txBody>
      </p:sp>
      <p:sp>
        <p:nvSpPr>
          <p:cNvPr id="5" name="Oval 16"/>
          <p:cNvSpPr>
            <a:spLocks noChangeArrowheads="1"/>
          </p:cNvSpPr>
          <p:nvPr/>
        </p:nvSpPr>
        <p:spPr bwMode="auto">
          <a:xfrm>
            <a:off x="788906" y="5501167"/>
            <a:ext cx="757237" cy="744538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975005" y="5727521"/>
            <a:ext cx="3706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2000" dirty="0" smtClean="0"/>
              <a:t>D</a:t>
            </a:r>
            <a:endParaRPr lang="hu-HU" sz="2000" dirty="0"/>
          </a:p>
        </p:txBody>
      </p:sp>
      <p:sp>
        <p:nvSpPr>
          <p:cNvPr id="10" name="Oval 21"/>
          <p:cNvSpPr>
            <a:spLocks noChangeArrowheads="1"/>
          </p:cNvSpPr>
          <p:nvPr/>
        </p:nvSpPr>
        <p:spPr bwMode="auto">
          <a:xfrm>
            <a:off x="3128239" y="5206185"/>
            <a:ext cx="832487" cy="76517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3359175" y="5388717"/>
            <a:ext cx="3706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2000" dirty="0" smtClean="0"/>
              <a:t>R</a:t>
            </a:r>
            <a:endParaRPr lang="hu-HU" sz="2000" dirty="0"/>
          </a:p>
        </p:txBody>
      </p:sp>
      <p:cxnSp>
        <p:nvCxnSpPr>
          <p:cNvPr id="25" name="Egyenes összekötő nyíllal 24"/>
          <p:cNvCxnSpPr/>
          <p:nvPr/>
        </p:nvCxnSpPr>
        <p:spPr>
          <a:xfrm>
            <a:off x="1082706" y="2636764"/>
            <a:ext cx="21546" cy="2153800"/>
          </a:xfrm>
          <a:prstGeom prst="straightConnector1">
            <a:avLst/>
          </a:prstGeom>
          <a:ln w="60325">
            <a:solidFill>
              <a:srgbClr val="FF0000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zövegdoboz 27"/>
          <p:cNvSpPr txBox="1"/>
          <p:nvPr/>
        </p:nvSpPr>
        <p:spPr>
          <a:xfrm>
            <a:off x="1350099" y="3792260"/>
            <a:ext cx="3118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0070C0"/>
                </a:solidFill>
              </a:rPr>
              <a:t>Intézkedést igénylő  </a:t>
            </a:r>
          </a:p>
          <a:p>
            <a:r>
              <a:rPr lang="hu-HU" b="1" dirty="0">
                <a:solidFill>
                  <a:srgbClr val="0070C0"/>
                </a:solidFill>
              </a:rPr>
              <a:t>t</a:t>
            </a:r>
            <a:r>
              <a:rPr lang="hu-HU" b="1" dirty="0" smtClean="0">
                <a:solidFill>
                  <a:srgbClr val="0070C0"/>
                </a:solidFill>
              </a:rPr>
              <a:t>erhelés/beavatkozás  </a:t>
            </a:r>
            <a:endParaRPr lang="hu-HU" b="1" dirty="0">
              <a:solidFill>
                <a:srgbClr val="0070C0"/>
              </a:solidFill>
            </a:endParaRPr>
          </a:p>
        </p:txBody>
      </p:sp>
      <p:sp>
        <p:nvSpPr>
          <p:cNvPr id="29" name="Oval 18"/>
          <p:cNvSpPr>
            <a:spLocks noChangeArrowheads="1"/>
          </p:cNvSpPr>
          <p:nvPr/>
        </p:nvSpPr>
        <p:spPr bwMode="auto">
          <a:xfrm>
            <a:off x="738623" y="4865547"/>
            <a:ext cx="782637" cy="77231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30" name="Text Box 22"/>
          <p:cNvSpPr txBox="1">
            <a:spLocks noChangeArrowheads="1"/>
          </p:cNvSpPr>
          <p:nvPr/>
        </p:nvSpPr>
        <p:spPr bwMode="auto">
          <a:xfrm>
            <a:off x="989431" y="5051651"/>
            <a:ext cx="3561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2000" b="1" dirty="0" smtClean="0"/>
              <a:t>P</a:t>
            </a:r>
          </a:p>
        </p:txBody>
      </p:sp>
      <p:sp>
        <p:nvSpPr>
          <p:cNvPr id="32" name="Szövegdoboz 31"/>
          <p:cNvSpPr txBox="1"/>
          <p:nvPr/>
        </p:nvSpPr>
        <p:spPr>
          <a:xfrm>
            <a:off x="2868993" y="5873436"/>
            <a:ext cx="5058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0070C0"/>
                </a:solidFill>
              </a:rPr>
              <a:t>Az intézkedéseket  a terhelések/beavatkozások  </a:t>
            </a:r>
          </a:p>
          <a:p>
            <a:r>
              <a:rPr lang="hu-HU" b="1" dirty="0" smtClean="0">
                <a:solidFill>
                  <a:srgbClr val="0070C0"/>
                </a:solidFill>
              </a:rPr>
              <a:t>alapján  tervezzük </a:t>
            </a:r>
            <a:endParaRPr lang="hu-HU" b="1" dirty="0">
              <a:solidFill>
                <a:srgbClr val="0070C0"/>
              </a:solidFill>
            </a:endParaRPr>
          </a:p>
        </p:txBody>
      </p:sp>
      <p:grpSp>
        <p:nvGrpSpPr>
          <p:cNvPr id="3" name="Csoportba foglalás 51"/>
          <p:cNvGrpSpPr/>
          <p:nvPr/>
        </p:nvGrpSpPr>
        <p:grpSpPr>
          <a:xfrm>
            <a:off x="712934" y="1209076"/>
            <a:ext cx="2562971" cy="1856866"/>
            <a:chOff x="712934" y="1209076"/>
            <a:chExt cx="2562971" cy="1856866"/>
          </a:xfrm>
        </p:grpSpPr>
        <p:sp>
          <p:nvSpPr>
            <p:cNvPr id="9" name="Oval 20"/>
            <p:cNvSpPr>
              <a:spLocks noChangeArrowheads="1"/>
            </p:cNvSpPr>
            <p:nvPr/>
          </p:nvSpPr>
          <p:spPr bwMode="auto">
            <a:xfrm>
              <a:off x="2542462" y="1209076"/>
              <a:ext cx="733443" cy="72390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2000"/>
            </a:p>
          </p:txBody>
        </p:sp>
        <p:grpSp>
          <p:nvGrpSpPr>
            <p:cNvPr id="4" name="Csoportba foglalás 50"/>
            <p:cNvGrpSpPr/>
            <p:nvPr/>
          </p:nvGrpSpPr>
          <p:grpSpPr>
            <a:xfrm>
              <a:off x="712934" y="1404218"/>
              <a:ext cx="2415305" cy="1661724"/>
              <a:chOff x="712934" y="1404218"/>
              <a:chExt cx="2415305" cy="1661724"/>
            </a:xfrm>
          </p:grpSpPr>
          <p:sp>
            <p:nvSpPr>
              <p:cNvPr id="7" name="Oval 18"/>
              <p:cNvSpPr>
                <a:spLocks noChangeArrowheads="1"/>
              </p:cNvSpPr>
              <p:nvPr/>
            </p:nvSpPr>
            <p:spPr bwMode="auto">
              <a:xfrm>
                <a:off x="712934" y="1604273"/>
                <a:ext cx="782637" cy="772319"/>
              </a:xfrm>
              <a:prstGeom prst="ellipse">
                <a:avLst/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000"/>
              </a:p>
            </p:txBody>
          </p:sp>
          <p:sp>
            <p:nvSpPr>
              <p:cNvPr id="8" name="Oval 19"/>
              <p:cNvSpPr>
                <a:spLocks noChangeArrowheads="1"/>
              </p:cNvSpPr>
              <p:nvPr/>
            </p:nvSpPr>
            <p:spPr bwMode="auto">
              <a:xfrm>
                <a:off x="2063591" y="2313598"/>
                <a:ext cx="805402" cy="752344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000"/>
              </a:p>
            </p:txBody>
          </p:sp>
          <p:sp>
            <p:nvSpPr>
              <p:cNvPr id="11" name="Text Box 22"/>
              <p:cNvSpPr txBox="1">
                <a:spLocks noChangeArrowheads="1"/>
              </p:cNvSpPr>
              <p:nvPr/>
            </p:nvSpPr>
            <p:spPr bwMode="auto">
              <a:xfrm>
                <a:off x="951848" y="1790377"/>
                <a:ext cx="35618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hu-HU" sz="2000" b="1" dirty="0" smtClean="0"/>
                  <a:t>P</a:t>
                </a:r>
              </a:p>
            </p:txBody>
          </p:sp>
          <p:sp>
            <p:nvSpPr>
              <p:cNvPr id="12" name="Text Box 23"/>
              <p:cNvSpPr txBox="1">
                <a:spLocks noChangeArrowheads="1"/>
              </p:cNvSpPr>
              <p:nvPr/>
            </p:nvSpPr>
            <p:spPr bwMode="auto">
              <a:xfrm>
                <a:off x="2725538" y="1404218"/>
                <a:ext cx="402701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hu-HU" sz="2000" b="1" dirty="0" smtClean="0"/>
                  <a:t>S</a:t>
                </a:r>
                <a:endParaRPr lang="hu-HU" sz="2000" b="1" dirty="0"/>
              </a:p>
            </p:txBody>
          </p:sp>
          <p:sp>
            <p:nvSpPr>
              <p:cNvPr id="13" name="Text Box 24"/>
              <p:cNvSpPr txBox="1">
                <a:spLocks noChangeArrowheads="1"/>
              </p:cNvSpPr>
              <p:nvPr/>
            </p:nvSpPr>
            <p:spPr bwMode="auto">
              <a:xfrm>
                <a:off x="2313995" y="2489715"/>
                <a:ext cx="25519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hu-HU" sz="2000" dirty="0" smtClean="0"/>
                  <a:t>I</a:t>
                </a:r>
                <a:endParaRPr lang="hu-HU" sz="2000" dirty="0"/>
              </a:p>
            </p:txBody>
          </p:sp>
          <p:cxnSp>
            <p:nvCxnSpPr>
              <p:cNvPr id="26" name="Egyenes összekötő nyíllal 25"/>
              <p:cNvCxnSpPr>
                <a:stCxn id="7" idx="6"/>
              </p:cNvCxnSpPr>
              <p:nvPr/>
            </p:nvCxnSpPr>
            <p:spPr>
              <a:xfrm flipV="1">
                <a:off x="1495571" y="1604274"/>
                <a:ext cx="1013289" cy="386159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Egyenes összekötő nyíllal 26"/>
              <p:cNvCxnSpPr/>
              <p:nvPr/>
            </p:nvCxnSpPr>
            <p:spPr>
              <a:xfrm flipH="1">
                <a:off x="2569193" y="1990433"/>
                <a:ext cx="156345" cy="386159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Egyenes összekötő nyíllal 38"/>
              <p:cNvCxnSpPr>
                <a:endCxn id="7" idx="5"/>
              </p:cNvCxnSpPr>
              <p:nvPr/>
            </p:nvCxnSpPr>
            <p:spPr>
              <a:xfrm flipH="1" flipV="1">
                <a:off x="1380956" y="2263489"/>
                <a:ext cx="621259" cy="373275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9" name="Egyenes összekötő nyíllal 48"/>
          <p:cNvCxnSpPr/>
          <p:nvPr/>
        </p:nvCxnSpPr>
        <p:spPr>
          <a:xfrm>
            <a:off x="1570985" y="5531178"/>
            <a:ext cx="1440160" cy="0"/>
          </a:xfrm>
          <a:prstGeom prst="straightConnector1">
            <a:avLst/>
          </a:prstGeom>
          <a:ln w="60325">
            <a:solidFill>
              <a:srgbClr val="FF0000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4788025" y="1804328"/>
            <a:ext cx="3096344" cy="3149014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31" name="Oval 18"/>
          <p:cNvSpPr>
            <a:spLocks noChangeArrowheads="1"/>
          </p:cNvSpPr>
          <p:nvPr/>
        </p:nvSpPr>
        <p:spPr bwMode="auto">
          <a:xfrm>
            <a:off x="5795777" y="1484784"/>
            <a:ext cx="1008471" cy="979553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33" name="Oval 19"/>
          <p:cNvSpPr>
            <a:spLocks noChangeArrowheads="1"/>
          </p:cNvSpPr>
          <p:nvPr/>
        </p:nvSpPr>
        <p:spPr bwMode="auto">
          <a:xfrm>
            <a:off x="6908524" y="3970776"/>
            <a:ext cx="1018505" cy="1005336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34" name="Oval 20"/>
          <p:cNvSpPr>
            <a:spLocks noChangeArrowheads="1"/>
          </p:cNvSpPr>
          <p:nvPr/>
        </p:nvSpPr>
        <p:spPr bwMode="auto">
          <a:xfrm>
            <a:off x="7196364" y="2265968"/>
            <a:ext cx="1031399" cy="993938"/>
          </a:xfrm>
          <a:prstGeom prst="ellipse">
            <a:avLst/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35" name="Oval 21"/>
          <p:cNvSpPr>
            <a:spLocks noChangeArrowheads="1"/>
          </p:cNvSpPr>
          <p:nvPr/>
        </p:nvSpPr>
        <p:spPr bwMode="auto">
          <a:xfrm>
            <a:off x="4884652" y="4109394"/>
            <a:ext cx="1026718" cy="99099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36" name="Oval 16"/>
          <p:cNvSpPr>
            <a:spLocks noChangeArrowheads="1"/>
          </p:cNvSpPr>
          <p:nvPr/>
        </p:nvSpPr>
        <p:spPr bwMode="auto">
          <a:xfrm>
            <a:off x="4299340" y="2450126"/>
            <a:ext cx="1098671" cy="1044322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37" name="Text Box 22"/>
          <p:cNvSpPr txBox="1">
            <a:spLocks noChangeArrowheads="1"/>
          </p:cNvSpPr>
          <p:nvPr/>
        </p:nvSpPr>
        <p:spPr bwMode="auto">
          <a:xfrm>
            <a:off x="5741016" y="1664565"/>
            <a:ext cx="10632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sz="1600" b="1" dirty="0"/>
              <a:t>Terhelés</a:t>
            </a:r>
          </a:p>
          <a:p>
            <a:pPr algn="ctr"/>
            <a:r>
              <a:rPr lang="hu-HU" sz="1600" b="1" i="1" dirty="0" err="1"/>
              <a:t>Pressure</a:t>
            </a:r>
            <a:endParaRPr lang="hu-HU" sz="1600" b="1" i="1" dirty="0"/>
          </a:p>
        </p:txBody>
      </p:sp>
      <p:sp>
        <p:nvSpPr>
          <p:cNvPr id="38" name="Text Box 23"/>
          <p:cNvSpPr txBox="1">
            <a:spLocks noChangeArrowheads="1"/>
          </p:cNvSpPr>
          <p:nvPr/>
        </p:nvSpPr>
        <p:spPr bwMode="auto">
          <a:xfrm>
            <a:off x="6762337" y="4207840"/>
            <a:ext cx="13108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sz="1600" b="1" dirty="0"/>
              <a:t>Állapot</a:t>
            </a:r>
          </a:p>
          <a:p>
            <a:pPr algn="ctr"/>
            <a:r>
              <a:rPr lang="hu-HU" sz="1600" b="1" i="1" dirty="0" smtClean="0"/>
              <a:t>Status</a:t>
            </a:r>
            <a:endParaRPr lang="hu-HU" sz="1600" b="1" i="1" dirty="0"/>
          </a:p>
        </p:txBody>
      </p:sp>
      <p:sp>
        <p:nvSpPr>
          <p:cNvPr id="40" name="Text Box 24"/>
          <p:cNvSpPr txBox="1">
            <a:spLocks noChangeArrowheads="1"/>
          </p:cNvSpPr>
          <p:nvPr/>
        </p:nvSpPr>
        <p:spPr bwMode="auto">
          <a:xfrm>
            <a:off x="7347109" y="2444162"/>
            <a:ext cx="8467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1600" b="1" dirty="0" smtClean="0"/>
              <a:t>Hatás</a:t>
            </a:r>
            <a:endParaRPr lang="hu-HU" sz="1600" b="1" dirty="0"/>
          </a:p>
          <a:p>
            <a:pPr algn="ctr"/>
            <a:r>
              <a:rPr lang="hu-HU" sz="1600" b="1" i="1" dirty="0" err="1"/>
              <a:t>Impact</a:t>
            </a:r>
            <a:endParaRPr lang="hu-HU" sz="1600" b="1" i="1" dirty="0"/>
          </a:p>
        </p:txBody>
      </p:sp>
      <p:sp>
        <p:nvSpPr>
          <p:cNvPr id="41" name="Text Box 25"/>
          <p:cNvSpPr txBox="1">
            <a:spLocks noChangeArrowheads="1"/>
          </p:cNvSpPr>
          <p:nvPr/>
        </p:nvSpPr>
        <p:spPr bwMode="auto">
          <a:xfrm>
            <a:off x="4781495" y="4272136"/>
            <a:ext cx="12306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sz="1600" b="1" dirty="0"/>
              <a:t>Intézkedés</a:t>
            </a:r>
          </a:p>
          <a:p>
            <a:pPr algn="ctr"/>
            <a:r>
              <a:rPr lang="hu-HU" sz="1600" b="1" i="1" dirty="0" err="1"/>
              <a:t>Respons</a:t>
            </a:r>
            <a:endParaRPr lang="hu-HU" sz="1600" b="1" i="1" dirty="0"/>
          </a:p>
        </p:txBody>
      </p:sp>
      <p:sp>
        <p:nvSpPr>
          <p:cNvPr id="42" name="Text Box 17"/>
          <p:cNvSpPr txBox="1">
            <a:spLocks noChangeArrowheads="1"/>
          </p:cNvSpPr>
          <p:nvPr/>
        </p:nvSpPr>
        <p:spPr bwMode="auto">
          <a:xfrm>
            <a:off x="4340363" y="2689770"/>
            <a:ext cx="10166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1600" b="1" dirty="0"/>
              <a:t>Hajtóerő</a:t>
            </a:r>
          </a:p>
          <a:p>
            <a:pPr algn="ctr"/>
            <a:r>
              <a:rPr lang="hu-HU" sz="1600" b="1" i="1" dirty="0"/>
              <a:t>Driver</a:t>
            </a:r>
          </a:p>
        </p:txBody>
      </p:sp>
      <p:cxnSp>
        <p:nvCxnSpPr>
          <p:cNvPr id="43" name="Egyenes összekötő nyíllal 42"/>
          <p:cNvCxnSpPr/>
          <p:nvPr/>
        </p:nvCxnSpPr>
        <p:spPr>
          <a:xfrm>
            <a:off x="7052348" y="1990432"/>
            <a:ext cx="288032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gyenes összekötő nyíllal 43"/>
          <p:cNvCxnSpPr/>
          <p:nvPr/>
        </p:nvCxnSpPr>
        <p:spPr>
          <a:xfrm>
            <a:off x="7884369" y="3378835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gyenes összekötő nyíllal 44"/>
          <p:cNvCxnSpPr/>
          <p:nvPr/>
        </p:nvCxnSpPr>
        <p:spPr>
          <a:xfrm flipH="1">
            <a:off x="6377122" y="4839526"/>
            <a:ext cx="432048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gyenes összekötő nyíllal 45"/>
          <p:cNvCxnSpPr/>
          <p:nvPr/>
        </p:nvCxnSpPr>
        <p:spPr>
          <a:xfrm flipH="1" flipV="1">
            <a:off x="4781495" y="3760702"/>
            <a:ext cx="216024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/>
          <p:nvPr/>
        </p:nvCxnSpPr>
        <p:spPr>
          <a:xfrm flipV="1">
            <a:off x="5212402" y="2085468"/>
            <a:ext cx="216024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Kép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3" y="2631972"/>
            <a:ext cx="1842351" cy="1795451"/>
          </a:xfrm>
          <a:prstGeom prst="rect">
            <a:avLst/>
          </a:prstGeom>
        </p:spPr>
      </p:pic>
      <p:sp>
        <p:nvSpPr>
          <p:cNvPr id="15" name="Dia számának hely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024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animBg="1"/>
      <p:bldP spid="14" grpId="0"/>
      <p:bldP spid="28" grpId="0"/>
      <p:bldP spid="29" grpId="0" animBg="1"/>
      <p:bldP spid="30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zöveg helye 2"/>
          <p:cNvSpPr>
            <a:spLocks noGrp="1"/>
          </p:cNvSpPr>
          <p:nvPr>
            <p:ph type="body" sz="half" idx="4294967295"/>
          </p:nvPr>
        </p:nvSpPr>
        <p:spPr>
          <a:xfrm>
            <a:off x="754580" y="3429000"/>
            <a:ext cx="3914850" cy="2664296"/>
          </a:xfrm>
        </p:spPr>
        <p:txBody>
          <a:bodyPr>
            <a:noAutofit/>
          </a:bodyPr>
          <a:lstStyle/>
          <a:p>
            <a:pPr marL="285750" indent="-285750" eaLnBrk="1" hangingPunct="1">
              <a:lnSpc>
                <a:spcPct val="90000"/>
              </a:lnSpc>
            </a:pPr>
            <a:r>
              <a:rPr lang="hu-HU" sz="1800" dirty="0" smtClean="0">
                <a:latin typeface="Arial" charset="0"/>
                <a:cs typeface="Arial" charset="0"/>
              </a:rPr>
              <a:t>Hajtóerők azonosítása</a:t>
            </a:r>
          </a:p>
          <a:p>
            <a:pPr marL="457200" lvl="1" indent="0" eaLnBrk="1" hangingPunct="1">
              <a:lnSpc>
                <a:spcPct val="90000"/>
              </a:lnSpc>
            </a:pPr>
            <a:r>
              <a:rPr lang="hu-HU" sz="1800" dirty="0" smtClean="0">
                <a:latin typeface="Arial" charset="0"/>
                <a:cs typeface="Arial" charset="0"/>
              </a:rPr>
              <a:t>VGT2 1. fejezet</a:t>
            </a:r>
          </a:p>
          <a:p>
            <a:pPr marL="285750" indent="-285750" eaLnBrk="1" hangingPunct="1">
              <a:lnSpc>
                <a:spcPct val="90000"/>
              </a:lnSpc>
            </a:pPr>
            <a:r>
              <a:rPr lang="hu-HU" sz="1800" dirty="0" smtClean="0">
                <a:latin typeface="Arial" charset="0"/>
                <a:cs typeface="Arial" charset="0"/>
              </a:rPr>
              <a:t>Terhelések számbavétele</a:t>
            </a:r>
          </a:p>
          <a:p>
            <a:pPr marL="457200" lvl="1" indent="0" eaLnBrk="1" hangingPunct="1">
              <a:lnSpc>
                <a:spcPct val="90000"/>
              </a:lnSpc>
            </a:pPr>
            <a:r>
              <a:rPr lang="hu-HU" sz="1800" dirty="0" smtClean="0">
                <a:latin typeface="Arial" charset="0"/>
                <a:cs typeface="Arial" charset="0"/>
              </a:rPr>
              <a:t>VGT2 3. fejezete</a:t>
            </a:r>
          </a:p>
          <a:p>
            <a:pPr marL="285750" indent="-285750" eaLnBrk="1" hangingPunct="1">
              <a:lnSpc>
                <a:spcPct val="90000"/>
              </a:lnSpc>
            </a:pPr>
            <a:r>
              <a:rPr lang="hu-HU" sz="1800" dirty="0" smtClean="0">
                <a:latin typeface="Arial" charset="0"/>
                <a:cs typeface="Arial" charset="0"/>
              </a:rPr>
              <a:t>Állapot (indikátorok) értékelése</a:t>
            </a:r>
          </a:p>
          <a:p>
            <a:pPr marL="457200" lvl="1" indent="0" eaLnBrk="1" hangingPunct="1">
              <a:lnSpc>
                <a:spcPct val="90000"/>
              </a:lnSpc>
            </a:pPr>
            <a:r>
              <a:rPr lang="hu-HU" sz="1800" dirty="0" smtClean="0">
                <a:latin typeface="Arial" charset="0"/>
                <a:cs typeface="Arial" charset="0"/>
              </a:rPr>
              <a:t>VGT2 6. fejezete</a:t>
            </a:r>
          </a:p>
          <a:p>
            <a:pPr marL="285750" indent="-285750" eaLnBrk="1" hangingPunct="1">
              <a:lnSpc>
                <a:spcPct val="90000"/>
              </a:lnSpc>
            </a:pPr>
            <a:r>
              <a:rPr lang="hu-HU" sz="1800" dirty="0" smtClean="0">
                <a:solidFill>
                  <a:srgbClr val="404040"/>
                </a:solidFill>
                <a:latin typeface="Arial" charset="0"/>
                <a:cs typeface="Arial" charset="0"/>
              </a:rPr>
              <a:t>Hatások elemzése</a:t>
            </a:r>
          </a:p>
          <a:p>
            <a:pPr marL="457200" lvl="1" indent="0" eaLnBrk="1" hangingPunct="1">
              <a:lnSpc>
                <a:spcPct val="90000"/>
              </a:lnSpc>
            </a:pPr>
            <a:r>
              <a:rPr lang="hu-HU" sz="1800" dirty="0" smtClean="0">
                <a:solidFill>
                  <a:srgbClr val="404040"/>
                </a:solidFill>
                <a:latin typeface="Arial" charset="0"/>
                <a:cs typeface="Arial" charset="0"/>
              </a:rPr>
              <a:t>VGT2 3. fejezete</a:t>
            </a:r>
            <a:endParaRPr lang="hu-HU" sz="1800" dirty="0" smtClean="0">
              <a:latin typeface="Arial" charset="0"/>
              <a:cs typeface="Arial" charset="0"/>
            </a:endParaRPr>
          </a:p>
        </p:txBody>
      </p:sp>
      <p:sp>
        <p:nvSpPr>
          <p:cNvPr id="8195" name="Cím 3"/>
          <p:cNvSpPr>
            <a:spLocks noGrp="1"/>
          </p:cNvSpPr>
          <p:nvPr>
            <p:ph type="title" idx="4294967295"/>
          </p:nvPr>
        </p:nvSpPr>
        <p:spPr bwMode="auto">
          <a:xfrm>
            <a:off x="447675" y="44450"/>
            <a:ext cx="8445500" cy="8636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hu-HU" cap="none" smtClean="0">
                <a:latin typeface="Arial" charset="0"/>
                <a:cs typeface="Arial" charset="0"/>
              </a:rPr>
              <a:t>DPSIR MODELL ALKALMAZÁSA AZ INTÉZKEDÉSEK TERVEZÉSÉHEZ</a:t>
            </a:r>
          </a:p>
        </p:txBody>
      </p:sp>
      <p:pic>
        <p:nvPicPr>
          <p:cNvPr id="8196" name="Tartalom helye 6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283967" y="2887073"/>
            <a:ext cx="4609207" cy="3620089"/>
          </a:xfrm>
        </p:spPr>
      </p:pic>
      <p:sp>
        <p:nvSpPr>
          <p:cNvPr id="8197" name="Szöveg helye 2"/>
          <p:cNvSpPr>
            <a:spLocks/>
          </p:cNvSpPr>
          <p:nvPr/>
        </p:nvSpPr>
        <p:spPr bwMode="auto">
          <a:xfrm>
            <a:off x="447675" y="1412875"/>
            <a:ext cx="84455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ctr" defTabSz="914400">
              <a:lnSpc>
                <a:spcPct val="90000"/>
              </a:lnSpc>
              <a:buFont typeface="Arial" charset="0"/>
              <a:buNone/>
            </a:pPr>
            <a:r>
              <a:rPr lang="hu-HU" sz="2400" b="1"/>
              <a:t>Az intézkedési program elemei ugyanazok, de a hangsúlyok változtak</a:t>
            </a:r>
          </a:p>
        </p:txBody>
      </p:sp>
      <p:sp>
        <p:nvSpPr>
          <p:cNvPr id="2" name="Téglalap 1"/>
          <p:cNvSpPr/>
          <p:nvPr/>
        </p:nvSpPr>
        <p:spPr>
          <a:xfrm>
            <a:off x="611560" y="2207231"/>
            <a:ext cx="48245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 </a:t>
            </a:r>
            <a:r>
              <a:rPr lang="hu-HU" b="1" dirty="0"/>
              <a:t>hajtóerők</a:t>
            </a:r>
            <a:r>
              <a:rPr lang="hu-HU" dirty="0"/>
              <a:t>, a jelentős </a:t>
            </a:r>
            <a:r>
              <a:rPr lang="hu-HU" b="1" dirty="0"/>
              <a:t>terhelések</a:t>
            </a:r>
            <a:r>
              <a:rPr lang="hu-HU" dirty="0"/>
              <a:t> és az </a:t>
            </a:r>
            <a:r>
              <a:rPr lang="hu-HU" b="1" dirty="0"/>
              <a:t>állapot</a:t>
            </a:r>
            <a:r>
              <a:rPr lang="hu-HU" dirty="0"/>
              <a:t>ot befolyásoló  jelentős </a:t>
            </a:r>
            <a:r>
              <a:rPr lang="hu-HU" b="1" dirty="0"/>
              <a:t>hatások</a:t>
            </a:r>
            <a:r>
              <a:rPr lang="hu-HU" dirty="0"/>
              <a:t> meghatározása DPSIR </a:t>
            </a:r>
            <a:r>
              <a:rPr lang="hu-HU" dirty="0" smtClean="0"/>
              <a:t>modell </a:t>
            </a:r>
            <a:r>
              <a:rPr lang="hu-HU" dirty="0"/>
              <a:t>segítségével</a:t>
            </a:r>
          </a:p>
        </p:txBody>
      </p:sp>
    </p:spTree>
    <p:extLst>
      <p:ext uri="{BB962C8B-B14F-4D97-AF65-F5344CB8AC3E}">
        <p14:creationId xmlns:p14="http://schemas.microsoft.com/office/powerpoint/2010/main" val="40043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r>
              <a:rPr lang="hu-HU" dirty="0" err="1" smtClean="0"/>
              <a:t>Hidromorfológiai</a:t>
            </a:r>
            <a:r>
              <a:rPr lang="hu-HU" dirty="0" smtClean="0"/>
              <a:t> problémák megoldása </a:t>
            </a:r>
            <a:br>
              <a:rPr lang="hu-HU" dirty="0" smtClean="0"/>
            </a:br>
            <a:r>
              <a:rPr lang="hu-HU" dirty="0" smtClean="0"/>
              <a:t>kanyarulatrendezés esetén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447989" y="1196975"/>
            <a:ext cx="8447999" cy="61247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hu-HU" sz="2000" b="1" dirty="0" smtClean="0"/>
              <a:t>Kanyarulatrendezés</a:t>
            </a:r>
          </a:p>
          <a:p>
            <a:pPr lvl="0"/>
            <a:endParaRPr lang="hu-HU" sz="1400" dirty="0"/>
          </a:p>
          <a:p>
            <a:pPr lvl="0"/>
            <a:r>
              <a:rPr lang="hu-HU" sz="1600" dirty="0"/>
              <a:t>Árvízvédelmi </a:t>
            </a:r>
            <a:r>
              <a:rPr lang="hu-HU" sz="1600" dirty="0" smtClean="0"/>
              <a:t>cél:</a:t>
            </a:r>
          </a:p>
          <a:p>
            <a:pPr lvl="0" algn="just"/>
            <a:r>
              <a:rPr lang="hu-HU" sz="1600" dirty="0" smtClean="0"/>
              <a:t>Túlfejlett </a:t>
            </a:r>
            <a:r>
              <a:rPr lang="hu-HU" sz="1600" dirty="0"/>
              <a:t>kanyarulatok rendezése, a parterózió  és medermélyülés megakadályozása érdekében. Terelő és partvédő művekkel történő mederstabilizáció  veszélyeztetett építmények, töltés illetve magaspart esetén. Kanyarátvágás </a:t>
            </a:r>
            <a:r>
              <a:rPr lang="hu-HU" sz="1600" dirty="0" smtClean="0"/>
              <a:t>műszakilag jól indokolt költséghatékonyság érvényesítésével eseti megoldásként lehetséges</a:t>
            </a:r>
            <a:r>
              <a:rPr lang="hu-HU" sz="1600" dirty="0"/>
              <a:t>, kompenzációs  </a:t>
            </a:r>
            <a:r>
              <a:rPr lang="hu-HU" sz="1600" dirty="0" smtClean="0"/>
              <a:t>intézkedések alkalmazásával.</a:t>
            </a:r>
          </a:p>
          <a:p>
            <a:pPr lvl="0"/>
            <a:endParaRPr lang="hu-HU" sz="1600" dirty="0" smtClean="0"/>
          </a:p>
          <a:p>
            <a:pPr lvl="0"/>
            <a:r>
              <a:rPr lang="hu-HU" sz="1600" dirty="0"/>
              <a:t>VKI szempontjából </a:t>
            </a:r>
            <a:r>
              <a:rPr lang="hu-HU" sz="1600" b="1" dirty="0"/>
              <a:t>kedvezőtlen</a:t>
            </a:r>
            <a:r>
              <a:rPr lang="hu-HU" sz="1600" dirty="0"/>
              <a:t> </a:t>
            </a:r>
            <a:r>
              <a:rPr lang="hu-HU" sz="1600" dirty="0" smtClean="0"/>
              <a:t>hatások: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600" dirty="0"/>
              <a:t>keresztirányú átjárhatóság: mesterségesen levágott kanyarulat, holtág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600" dirty="0"/>
              <a:t>sebességviszonyok: növekvő sebesség a </a:t>
            </a:r>
            <a:r>
              <a:rPr lang="hu-HU" sz="1600" dirty="0" smtClean="0"/>
              <a:t>főmederben mederforma </a:t>
            </a:r>
            <a:r>
              <a:rPr lang="hu-HU" sz="1600" dirty="0"/>
              <a:t>(lehetséges): mesterségesen kialakított </a:t>
            </a:r>
            <a:r>
              <a:rPr lang="hu-HU" sz="1600" dirty="0" smtClean="0"/>
              <a:t>mederforma</a:t>
            </a:r>
          </a:p>
          <a:p>
            <a:pPr lvl="0"/>
            <a:r>
              <a:rPr lang="hu-HU" sz="1600" dirty="0"/>
              <a:t>VKI szempontjából </a:t>
            </a:r>
            <a:r>
              <a:rPr lang="hu-HU" sz="1600" b="1" dirty="0"/>
              <a:t>kedvező</a:t>
            </a:r>
            <a:r>
              <a:rPr lang="hu-HU" sz="1600" dirty="0"/>
              <a:t> </a:t>
            </a:r>
            <a:r>
              <a:rPr lang="hu-HU" sz="1600" dirty="0" smtClean="0"/>
              <a:t>hatások: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600" dirty="0"/>
              <a:t>mederforma: </a:t>
            </a:r>
            <a:r>
              <a:rPr lang="hu-HU" sz="1600" dirty="0" smtClean="0"/>
              <a:t>természetesebbé </a:t>
            </a:r>
            <a:r>
              <a:rPr lang="hu-HU" sz="1600" dirty="0"/>
              <a:t>válhat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600" dirty="0"/>
              <a:t>parti vegetáció: természetesebbé válhat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600" dirty="0"/>
              <a:t>hullámtéri vegetáció: valamelyest nő a diverzitás (csekély hatás</a:t>
            </a:r>
            <a:r>
              <a:rPr lang="hu-HU" sz="1600" dirty="0" smtClean="0"/>
              <a:t>)</a:t>
            </a:r>
          </a:p>
          <a:p>
            <a:pPr lvl="0"/>
            <a:r>
              <a:rPr lang="hu-HU" sz="1600" dirty="0"/>
              <a:t>VGT szerinti hatáscsökkentő és kompenzációs  </a:t>
            </a:r>
            <a:r>
              <a:rPr lang="hu-HU" sz="1600" dirty="0" smtClean="0"/>
              <a:t>intézkedések: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600" dirty="0"/>
              <a:t>A levágott kanyar mellékágként vagy  élő holtágként történő megtartása, fenntartása.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600" dirty="0"/>
              <a:t>Az átvágás mentén a parti sáv regenerálódásának elősegítése.   </a:t>
            </a:r>
          </a:p>
          <a:p>
            <a:pPr lvl="0"/>
            <a:r>
              <a:rPr lang="hu-HU" sz="1600" dirty="0"/>
              <a:t>A partvédelemnek nincs hatáscsökkentő </a:t>
            </a:r>
            <a:r>
              <a:rPr lang="hu-HU" sz="1600" dirty="0" smtClean="0"/>
              <a:t>intézkedése </a:t>
            </a:r>
            <a:r>
              <a:rPr lang="hu-HU" sz="1600" dirty="0"/>
              <a:t>(</a:t>
            </a:r>
            <a:r>
              <a:rPr lang="hu-HU" sz="1600" dirty="0" smtClean="0"/>
              <a:t>legfeljebb </a:t>
            </a:r>
            <a:r>
              <a:rPr lang="hu-HU" sz="1600" dirty="0"/>
              <a:t>jó gyakorlata)</a:t>
            </a:r>
            <a:endParaRPr lang="hu-HU" sz="1600" dirty="0" smtClean="0"/>
          </a:p>
          <a:p>
            <a:pPr lvl="0"/>
            <a:endParaRPr lang="hu-HU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lvl="0"/>
            <a:endParaRPr lang="hu-HU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856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r>
              <a:rPr lang="hu-HU" dirty="0" err="1" smtClean="0"/>
              <a:t>Hidromorfológiai</a:t>
            </a:r>
            <a:r>
              <a:rPr lang="hu-HU" dirty="0" smtClean="0"/>
              <a:t> problémák megoldása </a:t>
            </a:r>
            <a:br>
              <a:rPr lang="hu-HU" dirty="0" smtClean="0"/>
            </a:br>
            <a:r>
              <a:rPr lang="hu-HU" dirty="0"/>
              <a:t>kanyarulatrendezés esetén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444481" y="1484784"/>
            <a:ext cx="4343543" cy="48320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hu-HU" sz="2000" b="1" dirty="0" smtClean="0"/>
              <a:t>Kanyarulatrendezés</a:t>
            </a:r>
          </a:p>
          <a:p>
            <a:pPr lvl="0"/>
            <a:endParaRPr lang="hu-HU" dirty="0"/>
          </a:p>
          <a:p>
            <a:pPr lvl="0"/>
            <a:r>
              <a:rPr lang="hu-HU" b="1" dirty="0" smtClean="0"/>
              <a:t>DPSIR</a:t>
            </a:r>
            <a:r>
              <a:rPr lang="hu-HU" dirty="0" smtClean="0"/>
              <a:t> elemzés alapján:</a:t>
            </a:r>
          </a:p>
          <a:p>
            <a:pPr lvl="0"/>
            <a:endParaRPr lang="hu-HU" dirty="0"/>
          </a:p>
          <a:p>
            <a:pPr lvl="0"/>
            <a:r>
              <a:rPr lang="hu-HU" b="1" dirty="0" smtClean="0"/>
              <a:t>D</a:t>
            </a:r>
            <a:r>
              <a:rPr lang="hu-HU" dirty="0" smtClean="0"/>
              <a:t> - </a:t>
            </a:r>
            <a:r>
              <a:rPr lang="hu-HU" dirty="0"/>
              <a:t>hajtóerő: árvízvédelem</a:t>
            </a:r>
          </a:p>
          <a:p>
            <a:pPr lvl="0"/>
            <a:r>
              <a:rPr lang="hu-HU" b="1" dirty="0" smtClean="0"/>
              <a:t>P</a:t>
            </a:r>
            <a:r>
              <a:rPr lang="hu-HU" dirty="0" smtClean="0"/>
              <a:t> - </a:t>
            </a:r>
            <a:r>
              <a:rPr lang="hu-HU" dirty="0"/>
              <a:t>terhelés:  partvédelem vagy átvágás</a:t>
            </a:r>
          </a:p>
          <a:p>
            <a:pPr lvl="0"/>
            <a:r>
              <a:rPr lang="hu-HU" b="1" dirty="0" smtClean="0"/>
              <a:t>S </a:t>
            </a:r>
            <a:r>
              <a:rPr lang="hu-HU" dirty="0" smtClean="0"/>
              <a:t>- állapot</a:t>
            </a:r>
            <a:r>
              <a:rPr lang="hu-HU" b="1" dirty="0" smtClean="0"/>
              <a:t>, I </a:t>
            </a:r>
            <a:r>
              <a:rPr lang="hu-HU" dirty="0" smtClean="0"/>
              <a:t>- hatás:  </a:t>
            </a:r>
            <a:r>
              <a:rPr lang="hu-HU" dirty="0"/>
              <a:t>mesterséges mederforma, vagy mesterséges új meder, sérült vagy gátolt </a:t>
            </a:r>
            <a:r>
              <a:rPr lang="hu-HU" dirty="0" smtClean="0"/>
              <a:t>ökoszisztéma</a:t>
            </a:r>
            <a:endParaRPr lang="hu-HU" dirty="0"/>
          </a:p>
          <a:p>
            <a:pPr lvl="0"/>
            <a:r>
              <a:rPr lang="hu-HU" b="1" dirty="0" smtClean="0"/>
              <a:t>R</a:t>
            </a:r>
            <a:r>
              <a:rPr lang="hu-HU" dirty="0" smtClean="0"/>
              <a:t> – intézkedés - </a:t>
            </a:r>
            <a:r>
              <a:rPr lang="hu-HU" dirty="0"/>
              <a:t>hatáscsökkentő intézkedések: partvédelem esetén a növényzet fejlődésének biztosítása, átvágás esetén a levágott meder vízpótlásának biztosítása, az új meder mellett a növényzóna kialakulásának  elősegítése</a:t>
            </a:r>
          </a:p>
          <a:p>
            <a:pPr lvl="0"/>
            <a:r>
              <a:rPr lang="hu-HU" dirty="0"/>
              <a:t> 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9468544" y="1484784"/>
            <a:ext cx="4127519" cy="48013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hu-HU" dirty="0" smtClean="0"/>
              <a:t>Utalás a területen való előfordulásra</a:t>
            </a:r>
          </a:p>
          <a:p>
            <a:pPr lvl="0"/>
            <a:endParaRPr lang="hu-HU" dirty="0"/>
          </a:p>
          <a:p>
            <a:pPr lvl="0"/>
            <a:r>
              <a:rPr lang="hu-HU" dirty="0" smtClean="0"/>
              <a:t>Ez lehet: </a:t>
            </a:r>
          </a:p>
          <a:p>
            <a:pPr lvl="0"/>
            <a:r>
              <a:rPr lang="hu-HU" dirty="0" smtClean="0"/>
              <a:t>térkép, a céloktól függően eltérő jelekkel</a:t>
            </a:r>
          </a:p>
          <a:p>
            <a:pPr lvl="0"/>
            <a:r>
              <a:rPr lang="hu-HU" dirty="0" smtClean="0"/>
              <a:t>csak statisztika egy képpel illusztrálva</a:t>
            </a:r>
          </a:p>
          <a:p>
            <a:pPr lvl="0"/>
            <a:endParaRPr lang="hu-HU" dirty="0" smtClean="0"/>
          </a:p>
          <a:p>
            <a:pPr lvl="0"/>
            <a:r>
              <a:rPr lang="hu-HU" dirty="0" smtClean="0"/>
              <a:t>Pl.: Zajki-tavak, Döröskei-tó, </a:t>
            </a:r>
            <a:r>
              <a:rPr lang="hu-HU" dirty="0" err="1" smtClean="0"/>
              <a:t>Vadása-tó</a:t>
            </a:r>
            <a:r>
              <a:rPr lang="hu-HU" dirty="0" smtClean="0"/>
              <a:t>, Borostyán-tó, </a:t>
            </a:r>
            <a:r>
              <a:rPr lang="hu-HU" dirty="0" err="1" smtClean="0"/>
              <a:t>Máriaújfalui-tó</a:t>
            </a:r>
            <a:r>
              <a:rPr lang="hu-HU" dirty="0" smtClean="0"/>
              <a:t>,  (hely, cél), szintén illusztrálva. </a:t>
            </a:r>
          </a:p>
          <a:p>
            <a:pPr lvl="0"/>
            <a:endParaRPr lang="hu-HU" dirty="0"/>
          </a:p>
          <a:p>
            <a:pPr lvl="0"/>
            <a:endParaRPr lang="hu-HU" dirty="0" smtClean="0"/>
          </a:p>
          <a:p>
            <a:pPr lvl="0"/>
            <a:endParaRPr lang="hu-HU" dirty="0"/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hu-HU" dirty="0" smtClean="0"/>
          </a:p>
        </p:txBody>
      </p:sp>
      <p:sp>
        <p:nvSpPr>
          <p:cNvPr id="6" name="Szövegdoboz 5"/>
          <p:cNvSpPr txBox="1"/>
          <p:nvPr/>
        </p:nvSpPr>
        <p:spPr>
          <a:xfrm>
            <a:off x="4977071" y="4676943"/>
            <a:ext cx="3810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hu-HU" sz="1600" dirty="0" smtClean="0"/>
              <a:t>Pl.: </a:t>
            </a:r>
            <a:r>
              <a:rPr lang="hu-HU" sz="1600" dirty="0"/>
              <a:t>Ferencszállási kanyarulat a Maros folyón</a:t>
            </a:r>
            <a:endParaRPr lang="hu-HU" sz="1600" dirty="0" smtClean="0"/>
          </a:p>
        </p:txBody>
      </p:sp>
      <p:pic>
        <p:nvPicPr>
          <p:cNvPr id="2" name="Picture 2" descr="C:\Users\BARLAE~1.ATI\AppData\Local\Temp\notesD5234B\nagyprojekthez_Ferencszallasi_kanyarul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1556792"/>
            <a:ext cx="399904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042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 fontScale="90000"/>
          </a:bodyPr>
          <a:lstStyle/>
          <a:p>
            <a:r>
              <a:rPr lang="hu-HU" dirty="0" err="1" smtClean="0"/>
              <a:t>Hidromorfológiai</a:t>
            </a:r>
            <a:r>
              <a:rPr lang="hu-HU" dirty="0" smtClean="0"/>
              <a:t> problémák megoldása </a:t>
            </a:r>
            <a:br>
              <a:rPr lang="hu-HU" dirty="0" smtClean="0"/>
            </a:br>
            <a:r>
              <a:rPr lang="hu-HU" dirty="0"/>
              <a:t>természetes összegyülekezési és vízháztartási állapot </a:t>
            </a:r>
            <a:r>
              <a:rPr lang="hu-HU" dirty="0" smtClean="0"/>
              <a:t>helyreállítása esetén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444481" y="1484784"/>
            <a:ext cx="8303983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/>
            <a:r>
              <a:rPr lang="hu-HU" sz="2000" b="1" dirty="0" smtClean="0"/>
              <a:t>Természetes </a:t>
            </a:r>
            <a:r>
              <a:rPr lang="hu-HU" sz="2000" b="1" dirty="0"/>
              <a:t>összegyülekezési és vízháztartási állapot </a:t>
            </a:r>
            <a:r>
              <a:rPr lang="hu-HU" sz="2000" b="1" dirty="0" smtClean="0"/>
              <a:t>helyreállítása – pl. Torontáli terület</a:t>
            </a:r>
          </a:p>
          <a:p>
            <a:pPr lvl="0"/>
            <a:endParaRPr lang="hu-HU" sz="1600" dirty="0" smtClean="0"/>
          </a:p>
          <a:p>
            <a:pPr lvl="0" algn="just"/>
            <a:r>
              <a:rPr lang="hu-HU" dirty="0"/>
              <a:t>E</a:t>
            </a:r>
            <a:r>
              <a:rPr lang="hu-HU" dirty="0" smtClean="0"/>
              <a:t>lsődleges </a:t>
            </a:r>
            <a:r>
              <a:rPr lang="hu-HU" dirty="0"/>
              <a:t>kérdés, hogy mennyi víz tartható vissza a területen. </a:t>
            </a:r>
            <a:endParaRPr lang="hu-HU" dirty="0" smtClean="0"/>
          </a:p>
          <a:p>
            <a:pPr lvl="0" algn="just"/>
            <a:r>
              <a:rPr lang="hu-HU" dirty="0" smtClean="0"/>
              <a:t>A „zöldítési program” támogatja, </a:t>
            </a:r>
            <a:r>
              <a:rPr lang="hu-HU" dirty="0"/>
              <a:t>hogy a belvizes területek gazdáinak saját területük egy részét kell a belvizek </a:t>
            </a:r>
            <a:r>
              <a:rPr lang="hu-HU" dirty="0" err="1"/>
              <a:t>mikrotározására</a:t>
            </a:r>
            <a:r>
              <a:rPr lang="hu-HU" dirty="0"/>
              <a:t> felhasználni. </a:t>
            </a:r>
            <a:endParaRPr lang="hu-HU" dirty="0" smtClean="0"/>
          </a:p>
          <a:p>
            <a:pPr lvl="0" algn="just"/>
            <a:r>
              <a:rPr lang="hu-HU" dirty="0" smtClean="0"/>
              <a:t>A </a:t>
            </a:r>
            <a:r>
              <a:rPr lang="hu-HU" dirty="0"/>
              <a:t>jelenlegi 5 %-os aránnyal, a helyi mélyedésekben már nagyon sok víz tartható </a:t>
            </a:r>
            <a:r>
              <a:rPr lang="hu-HU" dirty="0" smtClean="0"/>
              <a:t>vissza.</a:t>
            </a:r>
          </a:p>
          <a:p>
            <a:pPr lvl="0" algn="just"/>
            <a:endParaRPr lang="hu-HU" sz="1600" dirty="0"/>
          </a:p>
          <a:p>
            <a:pPr lvl="0" algn="just"/>
            <a:r>
              <a:rPr lang="hu-HU" dirty="0" smtClean="0"/>
              <a:t>Végrehajtást követően kérdés: mennyi </a:t>
            </a:r>
            <a:r>
              <a:rPr lang="hu-HU" dirty="0"/>
              <a:t>elvezetendő víz „maradt” és azt merre engedjük elfolyni. Ha a Maros melletti </a:t>
            </a:r>
            <a:r>
              <a:rPr lang="hu-HU" dirty="0" err="1"/>
              <a:t>mélyfekvésű</a:t>
            </a:r>
            <a:r>
              <a:rPr lang="hu-HU" dirty="0"/>
              <a:t> zónában nincs lehetőség belvíztározók kialakítására és hasznosítására (vagyis további tározóknak már nincs haszna), </a:t>
            </a:r>
            <a:r>
              <a:rPr lang="hu-HU" dirty="0" smtClean="0"/>
              <a:t>a </a:t>
            </a:r>
            <a:r>
              <a:rPr lang="hu-HU" dirty="0" err="1" smtClean="0"/>
              <a:t>határmenti</a:t>
            </a:r>
            <a:r>
              <a:rPr lang="hu-HU" dirty="0" smtClean="0"/>
              <a:t> partnerekkel egyeztetve, összhangban az érvényben lévő nemzetközi egyezményekkel dél </a:t>
            </a:r>
            <a:r>
              <a:rPr lang="hu-HU" dirty="0"/>
              <a:t>felé </a:t>
            </a:r>
            <a:r>
              <a:rPr lang="hu-HU" dirty="0" smtClean="0"/>
              <a:t>kell levezetni a </a:t>
            </a:r>
            <a:r>
              <a:rPr lang="hu-HU" dirty="0"/>
              <a:t>gazdaságosan már nem visszatartható </a:t>
            </a:r>
            <a:r>
              <a:rPr lang="hu-HU" dirty="0" smtClean="0"/>
              <a:t>vizeket, ami költségcsökkentő </a:t>
            </a:r>
            <a:r>
              <a:rPr lang="hu-HU" dirty="0"/>
              <a:t>hatású</a:t>
            </a:r>
            <a:r>
              <a:rPr lang="hu-HU" dirty="0" smtClean="0"/>
              <a:t>. </a:t>
            </a:r>
            <a:endParaRPr lang="hu-HU" sz="2000" b="1" dirty="0" smtClean="0"/>
          </a:p>
          <a:p>
            <a:pPr lvl="0"/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9468544" y="1484784"/>
            <a:ext cx="4127519" cy="48013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hu-HU" dirty="0" smtClean="0"/>
              <a:t>Utalás a területen való előfordulásra</a:t>
            </a:r>
          </a:p>
          <a:p>
            <a:pPr lvl="0"/>
            <a:endParaRPr lang="hu-HU" dirty="0"/>
          </a:p>
          <a:p>
            <a:pPr lvl="0"/>
            <a:r>
              <a:rPr lang="hu-HU" dirty="0" smtClean="0"/>
              <a:t>Ez lehet: </a:t>
            </a:r>
          </a:p>
          <a:p>
            <a:pPr lvl="0"/>
            <a:r>
              <a:rPr lang="hu-HU" dirty="0" smtClean="0"/>
              <a:t>térkép, a céloktól függően eltérő jelekkel</a:t>
            </a:r>
          </a:p>
          <a:p>
            <a:pPr lvl="0"/>
            <a:r>
              <a:rPr lang="hu-HU" dirty="0" smtClean="0"/>
              <a:t>csak statisztika egy képpel illusztrálva</a:t>
            </a:r>
          </a:p>
          <a:p>
            <a:pPr lvl="0"/>
            <a:endParaRPr lang="hu-HU" dirty="0" smtClean="0"/>
          </a:p>
          <a:p>
            <a:pPr lvl="0"/>
            <a:r>
              <a:rPr lang="hu-HU" dirty="0" smtClean="0"/>
              <a:t>Pl.: Zajki-tavak, Döröskei-tó, </a:t>
            </a:r>
            <a:r>
              <a:rPr lang="hu-HU" dirty="0" err="1" smtClean="0"/>
              <a:t>Vadása-tó</a:t>
            </a:r>
            <a:r>
              <a:rPr lang="hu-HU" dirty="0" smtClean="0"/>
              <a:t>, Borostyán-tó, </a:t>
            </a:r>
            <a:r>
              <a:rPr lang="hu-HU" dirty="0" err="1" smtClean="0"/>
              <a:t>Máriaújfalui-tó</a:t>
            </a:r>
            <a:r>
              <a:rPr lang="hu-HU" dirty="0" smtClean="0"/>
              <a:t>,  (hely, cél), szintén illusztrálva. </a:t>
            </a:r>
          </a:p>
          <a:p>
            <a:pPr lvl="0"/>
            <a:endParaRPr lang="hu-HU" dirty="0"/>
          </a:p>
          <a:p>
            <a:pPr lvl="0"/>
            <a:endParaRPr lang="hu-HU" dirty="0" smtClean="0"/>
          </a:p>
          <a:p>
            <a:pPr lvl="0"/>
            <a:endParaRPr lang="hu-HU" dirty="0"/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hu-HU" dirty="0" smtClean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992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 fontScale="90000"/>
          </a:bodyPr>
          <a:lstStyle/>
          <a:p>
            <a:r>
              <a:rPr lang="hu-HU" dirty="0" err="1" smtClean="0"/>
              <a:t>Hidromorfológiai</a:t>
            </a:r>
            <a:r>
              <a:rPr lang="hu-HU" dirty="0" smtClean="0"/>
              <a:t> problémák megoldása </a:t>
            </a:r>
            <a:br>
              <a:rPr lang="hu-HU" dirty="0" smtClean="0"/>
            </a:br>
            <a:r>
              <a:rPr lang="hu-HU" dirty="0"/>
              <a:t>természetes összegyülekezési és vízháztartási állapot </a:t>
            </a:r>
            <a:r>
              <a:rPr lang="hu-HU" dirty="0" smtClean="0"/>
              <a:t>helyreállítása esetén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444479" y="1428562"/>
            <a:ext cx="4875499" cy="45858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/>
            <a:r>
              <a:rPr lang="hu-HU" sz="2000" b="1" dirty="0"/>
              <a:t>Természetes összegyülekezési és vízháztartási állapot helyreállítása</a:t>
            </a:r>
          </a:p>
          <a:p>
            <a:pPr lvl="0" algn="just"/>
            <a:endParaRPr lang="hu-HU" dirty="0"/>
          </a:p>
          <a:p>
            <a:pPr lvl="0" algn="just"/>
            <a:r>
              <a:rPr lang="hu-HU" b="1" dirty="0" smtClean="0"/>
              <a:t>DPSIR</a:t>
            </a:r>
            <a:r>
              <a:rPr lang="hu-HU" dirty="0" smtClean="0"/>
              <a:t> elemzés alapján:</a:t>
            </a:r>
          </a:p>
          <a:p>
            <a:pPr lvl="0" algn="just"/>
            <a:endParaRPr lang="hu-HU" dirty="0"/>
          </a:p>
          <a:p>
            <a:pPr lvl="0" algn="just"/>
            <a:r>
              <a:rPr lang="hu-HU" b="1" dirty="0" smtClean="0"/>
              <a:t>D</a:t>
            </a:r>
            <a:r>
              <a:rPr lang="hu-HU" dirty="0" smtClean="0"/>
              <a:t> - </a:t>
            </a:r>
            <a:r>
              <a:rPr lang="hu-HU" dirty="0"/>
              <a:t>hajtóerő: mezőgazdaság, </a:t>
            </a:r>
            <a:r>
              <a:rPr lang="hu-HU" dirty="0" smtClean="0"/>
              <a:t>település, nemzetközi kapcsolatok </a:t>
            </a:r>
          </a:p>
          <a:p>
            <a:pPr lvl="0" algn="just"/>
            <a:r>
              <a:rPr lang="hu-HU" b="1" dirty="0" smtClean="0"/>
              <a:t>P</a:t>
            </a:r>
            <a:r>
              <a:rPr lang="hu-HU" dirty="0" smtClean="0"/>
              <a:t> - </a:t>
            </a:r>
            <a:r>
              <a:rPr lang="hu-HU" dirty="0"/>
              <a:t>terhelés:  belvízelvezetés, ráadásul a természetes lefolyási iránnyal ellentétesen, mesterséges csatornák kialakítása, fenntartásból adódó további problémák</a:t>
            </a:r>
          </a:p>
          <a:p>
            <a:pPr lvl="0" algn="just"/>
            <a:r>
              <a:rPr lang="hu-HU" b="1" dirty="0"/>
              <a:t>S, I</a:t>
            </a:r>
            <a:r>
              <a:rPr lang="hu-HU" dirty="0"/>
              <a:t>:  megváltozott lefolyás, vízháztartás, mesterséges csatornák partja, növényzete</a:t>
            </a:r>
          </a:p>
          <a:p>
            <a:pPr lvl="0" algn="just"/>
            <a:r>
              <a:rPr lang="hu-HU" b="1" dirty="0" smtClean="0"/>
              <a:t>R</a:t>
            </a:r>
            <a:r>
              <a:rPr lang="hu-HU" dirty="0" smtClean="0"/>
              <a:t> - </a:t>
            </a:r>
            <a:r>
              <a:rPr lang="hu-HU" dirty="0"/>
              <a:t>hatáscsökkentő intézkedések: </a:t>
            </a:r>
            <a:r>
              <a:rPr lang="hu-HU" dirty="0" smtClean="0"/>
              <a:t>vízvisszatartás</a:t>
            </a:r>
            <a:r>
              <a:rPr lang="hu-HU" dirty="0"/>
              <a:t>, a belvízrendszer </a:t>
            </a:r>
            <a:r>
              <a:rPr lang="hu-HU" dirty="0" smtClean="0"/>
              <a:t>működésének </a:t>
            </a:r>
            <a:r>
              <a:rPr lang="hu-HU" dirty="0"/>
              <a:t>átalakítása 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9468544" y="1484784"/>
            <a:ext cx="4127519" cy="48013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hu-HU" dirty="0" smtClean="0"/>
              <a:t>Utalás a területen való előfordulásra</a:t>
            </a:r>
          </a:p>
          <a:p>
            <a:pPr lvl="0"/>
            <a:endParaRPr lang="hu-HU" dirty="0"/>
          </a:p>
          <a:p>
            <a:pPr lvl="0"/>
            <a:r>
              <a:rPr lang="hu-HU" dirty="0" smtClean="0"/>
              <a:t>Ez lehet: </a:t>
            </a:r>
          </a:p>
          <a:p>
            <a:pPr lvl="0"/>
            <a:r>
              <a:rPr lang="hu-HU" dirty="0" smtClean="0"/>
              <a:t>térkép, a céloktól függően eltérő jelekkel</a:t>
            </a:r>
          </a:p>
          <a:p>
            <a:pPr lvl="0"/>
            <a:r>
              <a:rPr lang="hu-HU" dirty="0" smtClean="0"/>
              <a:t>csak statisztika egy képpel illusztrálva</a:t>
            </a:r>
          </a:p>
          <a:p>
            <a:pPr lvl="0"/>
            <a:endParaRPr lang="hu-HU" dirty="0" smtClean="0"/>
          </a:p>
          <a:p>
            <a:pPr lvl="0"/>
            <a:r>
              <a:rPr lang="hu-HU" dirty="0" smtClean="0"/>
              <a:t>Pl.: Zajki-tavak, Döröskei-tó, </a:t>
            </a:r>
            <a:r>
              <a:rPr lang="hu-HU" dirty="0" err="1" smtClean="0"/>
              <a:t>Vadása-tó</a:t>
            </a:r>
            <a:r>
              <a:rPr lang="hu-HU" dirty="0" smtClean="0"/>
              <a:t>, Borostyán-tó, </a:t>
            </a:r>
            <a:r>
              <a:rPr lang="hu-HU" dirty="0" err="1" smtClean="0"/>
              <a:t>Máriaújfalui-tó</a:t>
            </a:r>
            <a:r>
              <a:rPr lang="hu-HU" dirty="0" smtClean="0"/>
              <a:t>,  (hely, cél), szintén illusztrálva. </a:t>
            </a:r>
          </a:p>
          <a:p>
            <a:pPr lvl="0"/>
            <a:endParaRPr lang="hu-HU" dirty="0"/>
          </a:p>
          <a:p>
            <a:pPr lvl="0"/>
            <a:endParaRPr lang="hu-HU" dirty="0" smtClean="0"/>
          </a:p>
          <a:p>
            <a:pPr lvl="0"/>
            <a:endParaRPr lang="hu-HU" dirty="0"/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hu-HU" dirty="0" smtClean="0"/>
          </a:p>
        </p:txBody>
      </p:sp>
      <p:sp>
        <p:nvSpPr>
          <p:cNvPr id="6" name="Szövegdoboz 5"/>
          <p:cNvSpPr txBox="1"/>
          <p:nvPr/>
        </p:nvSpPr>
        <p:spPr>
          <a:xfrm>
            <a:off x="5419613" y="6093296"/>
            <a:ext cx="326718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hu-HU" sz="1600" dirty="0" smtClean="0"/>
              <a:t>Pl.: </a:t>
            </a:r>
            <a:r>
              <a:rPr lang="hu-HU" sz="1600" dirty="0" err="1"/>
              <a:t>Kócsóhát-Porgányi-főcsatorna</a:t>
            </a:r>
            <a:endParaRPr lang="hu-HU" sz="1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979" y="1315016"/>
            <a:ext cx="3456384" cy="2443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613" y="3758036"/>
            <a:ext cx="3267187" cy="2309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330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r>
              <a:rPr lang="hu-HU" dirty="0" err="1" smtClean="0"/>
              <a:t>Hidromorfológiai</a:t>
            </a:r>
            <a:r>
              <a:rPr lang="hu-HU" dirty="0" smtClean="0"/>
              <a:t> problémák megoldása </a:t>
            </a:r>
            <a:br>
              <a:rPr lang="hu-HU" dirty="0" smtClean="0"/>
            </a:br>
            <a:r>
              <a:rPr lang="hu-HU" dirty="0" smtClean="0"/>
              <a:t>vízminőségi kérdések figyelembevételével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444480" y="1471215"/>
            <a:ext cx="8448000" cy="52937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hu-HU" sz="2000" b="1" dirty="0"/>
              <a:t>Vízminőségi </a:t>
            </a:r>
            <a:r>
              <a:rPr lang="hu-HU" sz="2000" b="1" dirty="0" smtClean="0"/>
              <a:t>és termálvíz-bevezetési problémák a </a:t>
            </a:r>
            <a:r>
              <a:rPr lang="hu-HU" sz="2000" b="1" dirty="0" err="1" smtClean="0"/>
              <a:t>Kurca</a:t>
            </a:r>
            <a:r>
              <a:rPr lang="hu-HU" sz="2000" b="1" dirty="0" smtClean="0"/>
              <a:t> térségében</a:t>
            </a:r>
            <a:endParaRPr lang="hu-HU" sz="2000" b="1" dirty="0"/>
          </a:p>
          <a:p>
            <a:pPr lvl="0"/>
            <a:endParaRPr lang="hu-HU" sz="1400" dirty="0"/>
          </a:p>
          <a:p>
            <a:pPr lvl="0" algn="just"/>
            <a:r>
              <a:rPr lang="hu-HU" sz="1600" dirty="0"/>
              <a:t>T</a:t>
            </a:r>
            <a:r>
              <a:rPr lang="hu-HU" sz="1600" dirty="0" smtClean="0"/>
              <a:t>érségünkben </a:t>
            </a:r>
            <a:r>
              <a:rPr lang="hu-HU" sz="1600" dirty="0"/>
              <a:t>kiemelkedő jelentőséggel bír a hévíz-készletre alapozott mezőgazdasági termelés. A nagymennyiségű termálkút </a:t>
            </a:r>
            <a:r>
              <a:rPr lang="hu-HU" sz="1600" dirty="0" err="1"/>
              <a:t>csurgalékvizének</a:t>
            </a:r>
            <a:r>
              <a:rPr lang="hu-HU" sz="1600" dirty="0"/>
              <a:t> visszasajtolásának szükségessége indokolható, azonban a jelenlegi jogszabályi alkalmazás a felszíni vízbe történő elhelyezés felé </a:t>
            </a:r>
            <a:r>
              <a:rPr lang="hu-HU" sz="1600" dirty="0" smtClean="0"/>
              <a:t>mutat.</a:t>
            </a:r>
          </a:p>
          <a:p>
            <a:pPr lvl="0" algn="just"/>
            <a:r>
              <a:rPr lang="hu-HU" sz="1600" dirty="0" smtClean="0"/>
              <a:t>A termál </a:t>
            </a:r>
            <a:r>
              <a:rPr lang="hu-HU" sz="1600" dirty="0" err="1" smtClean="0"/>
              <a:t>csurgalékvizeket</a:t>
            </a:r>
            <a:r>
              <a:rPr lang="hu-HU" sz="1600" dirty="0" smtClean="0"/>
              <a:t> öntözési idényen kívül lehet a rendszerbe engedni. A </a:t>
            </a:r>
            <a:r>
              <a:rPr lang="hu-HU" sz="1600" dirty="0"/>
              <a:t>vízminőségi problémák egyik kezelési módja lehet, ha </a:t>
            </a:r>
            <a:r>
              <a:rPr lang="hu-HU" sz="1600" dirty="0" smtClean="0"/>
              <a:t>a </a:t>
            </a:r>
            <a:r>
              <a:rPr lang="hu-HU" sz="1600" dirty="0"/>
              <a:t>lecsapolási időszak végén-öntözési szezon kezdetén frissítő </a:t>
            </a:r>
            <a:r>
              <a:rPr lang="hu-HU" sz="1600" dirty="0" smtClean="0"/>
              <a:t>víz rendszerbe juttatása történik. </a:t>
            </a:r>
            <a:r>
              <a:rPr lang="hu-HU" sz="1600" dirty="0"/>
              <a:t>További problémát jelent a duzzasztás, amely egyrészt a belvizes időszakokban az ütemezett vízelvezetést teszi lehetővé, másrészt az öntözéses időszakban a vízvisszatartás célját szolgálja, adott esetben a vízáramlás iránya is megfordul. </a:t>
            </a:r>
            <a:endParaRPr lang="hu-HU" sz="1600" dirty="0" smtClean="0"/>
          </a:p>
          <a:p>
            <a:pPr lvl="0"/>
            <a:endParaRPr lang="hu-HU" sz="1600" dirty="0" smtClean="0"/>
          </a:p>
          <a:p>
            <a:pPr lvl="0"/>
            <a:r>
              <a:rPr lang="hu-HU" sz="1600" dirty="0" smtClean="0"/>
              <a:t>Problémamegoldás VKI szemlélet szerint: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A </a:t>
            </a:r>
            <a:r>
              <a:rPr lang="hu-HU" sz="1600" dirty="0"/>
              <a:t>termálvíz valamilyen módon történő kikapcsolása </a:t>
            </a:r>
            <a:r>
              <a:rPr lang="hu-HU" sz="1600" dirty="0" smtClean="0"/>
              <a:t>- visszasajtolás </a:t>
            </a:r>
            <a:r>
              <a:rPr lang="hu-HU" sz="1600" dirty="0"/>
              <a:t>támogatással, tiszai átvezetés támogatással, a </a:t>
            </a:r>
            <a:r>
              <a:rPr lang="hu-HU" sz="1600" dirty="0" err="1"/>
              <a:t>tározási</a:t>
            </a:r>
            <a:r>
              <a:rPr lang="hu-HU" sz="1600" dirty="0"/>
              <a:t> kapacitás </a:t>
            </a:r>
            <a:r>
              <a:rPr lang="hu-HU" sz="1600" dirty="0" smtClean="0"/>
              <a:t>növelésével. </a:t>
            </a:r>
            <a:endParaRPr lang="hu-HU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600" dirty="0" err="1" smtClean="0"/>
              <a:t>Belvízöblözeten</a:t>
            </a:r>
            <a:r>
              <a:rPr lang="hu-HU" sz="1600" dirty="0" smtClean="0"/>
              <a:t> </a:t>
            </a:r>
            <a:r>
              <a:rPr lang="hu-HU" sz="1600" dirty="0"/>
              <a:t>belül a vízvisszatartás növelése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A </a:t>
            </a:r>
            <a:r>
              <a:rPr lang="hu-HU" sz="1600" dirty="0" err="1"/>
              <a:t>Kurca</a:t>
            </a:r>
            <a:r>
              <a:rPr lang="hu-HU" sz="1600" dirty="0"/>
              <a:t> aktív holtág jellegének erősítése, rendszeres vízpótlással, és vízvisszatartással (duzzasztással). Felhasználható öntözővíz kijuttatására is, illetve aszályos időszakban általános vízpótlásra (nem csak öntözésre)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hu-HU" sz="16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9468544" y="1484784"/>
            <a:ext cx="4127519" cy="48013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hu-HU" dirty="0" smtClean="0"/>
              <a:t>Utalás a területen való előfordulásra</a:t>
            </a:r>
          </a:p>
          <a:p>
            <a:pPr lvl="0"/>
            <a:endParaRPr lang="hu-HU" dirty="0"/>
          </a:p>
          <a:p>
            <a:pPr lvl="0"/>
            <a:r>
              <a:rPr lang="hu-HU" dirty="0" smtClean="0"/>
              <a:t>Ez lehet: </a:t>
            </a:r>
          </a:p>
          <a:p>
            <a:pPr lvl="0"/>
            <a:r>
              <a:rPr lang="hu-HU" dirty="0" smtClean="0"/>
              <a:t>térkép, a céloktól függően eltérő jelekkel</a:t>
            </a:r>
          </a:p>
          <a:p>
            <a:pPr lvl="0"/>
            <a:r>
              <a:rPr lang="hu-HU" dirty="0" smtClean="0"/>
              <a:t>csak statisztika egy képpel illusztrálva</a:t>
            </a:r>
          </a:p>
          <a:p>
            <a:pPr lvl="0"/>
            <a:endParaRPr lang="hu-HU" dirty="0" smtClean="0"/>
          </a:p>
          <a:p>
            <a:pPr lvl="0"/>
            <a:r>
              <a:rPr lang="hu-HU" dirty="0" smtClean="0"/>
              <a:t>Pl.: Zajki-tavak, Döröskei-tó, </a:t>
            </a:r>
            <a:r>
              <a:rPr lang="hu-HU" dirty="0" err="1" smtClean="0"/>
              <a:t>Vadása-tó</a:t>
            </a:r>
            <a:r>
              <a:rPr lang="hu-HU" dirty="0" smtClean="0"/>
              <a:t>, Borostyán-tó, </a:t>
            </a:r>
            <a:r>
              <a:rPr lang="hu-HU" dirty="0" err="1" smtClean="0"/>
              <a:t>Máriaújfalui-tó</a:t>
            </a:r>
            <a:r>
              <a:rPr lang="hu-HU" dirty="0" smtClean="0"/>
              <a:t>,  (hely, cél), szintén illusztrálva. </a:t>
            </a:r>
          </a:p>
          <a:p>
            <a:pPr lvl="0"/>
            <a:endParaRPr lang="hu-HU" dirty="0"/>
          </a:p>
          <a:p>
            <a:pPr lvl="0"/>
            <a:endParaRPr lang="hu-HU" dirty="0" smtClean="0"/>
          </a:p>
          <a:p>
            <a:pPr lvl="0"/>
            <a:endParaRPr lang="hu-HU" dirty="0"/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hu-HU" dirty="0" smtClean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119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r>
              <a:rPr lang="hu-HU" dirty="0" err="1" smtClean="0"/>
              <a:t>Hidromorfológiai</a:t>
            </a:r>
            <a:r>
              <a:rPr lang="hu-HU" dirty="0" smtClean="0"/>
              <a:t> problémák megoldása </a:t>
            </a:r>
            <a:br>
              <a:rPr lang="hu-HU" dirty="0" smtClean="0"/>
            </a:br>
            <a:r>
              <a:rPr lang="hu-HU" dirty="0"/>
              <a:t>vízminőségi kérdések figyelembevételével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516488" y="1340768"/>
            <a:ext cx="4343543" cy="52629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/>
            <a:r>
              <a:rPr lang="hu-HU" sz="2000" b="1" dirty="0" smtClean="0"/>
              <a:t>Vízminőségi problémák</a:t>
            </a:r>
          </a:p>
          <a:p>
            <a:pPr lvl="0" algn="just"/>
            <a:endParaRPr lang="hu-HU" sz="1400" dirty="0"/>
          </a:p>
          <a:p>
            <a:pPr lvl="0" algn="just"/>
            <a:r>
              <a:rPr lang="hu-HU" b="1" dirty="0" smtClean="0"/>
              <a:t>DPSIR</a:t>
            </a:r>
            <a:r>
              <a:rPr lang="hu-HU" dirty="0" smtClean="0"/>
              <a:t> elemzés alapján:</a:t>
            </a:r>
          </a:p>
          <a:p>
            <a:pPr lvl="0" algn="just"/>
            <a:endParaRPr lang="hu-HU" sz="1400" dirty="0"/>
          </a:p>
          <a:p>
            <a:pPr lvl="0" algn="just"/>
            <a:r>
              <a:rPr lang="hu-HU" b="1" dirty="0" smtClean="0"/>
              <a:t>D</a:t>
            </a:r>
            <a:r>
              <a:rPr lang="hu-HU" dirty="0" smtClean="0"/>
              <a:t> - </a:t>
            </a:r>
            <a:r>
              <a:rPr lang="hu-HU" dirty="0"/>
              <a:t>hajtóerő: mezőgazdaság, </a:t>
            </a:r>
            <a:r>
              <a:rPr lang="hu-HU" dirty="0" smtClean="0"/>
              <a:t>települések, energiahasznosítás</a:t>
            </a:r>
          </a:p>
          <a:p>
            <a:pPr lvl="0" algn="just"/>
            <a:r>
              <a:rPr lang="hu-HU" b="1" dirty="0" smtClean="0"/>
              <a:t>P</a:t>
            </a:r>
            <a:r>
              <a:rPr lang="hu-HU" dirty="0" smtClean="0"/>
              <a:t> - </a:t>
            </a:r>
            <a:r>
              <a:rPr lang="hu-HU" dirty="0"/>
              <a:t>terhelés:  belvízelvezetés a területről, mesterséges csatornák kialakítása, </a:t>
            </a:r>
            <a:r>
              <a:rPr lang="hu-HU" dirty="0" smtClean="0"/>
              <a:t>termálvíz-bevezetés</a:t>
            </a:r>
            <a:r>
              <a:rPr lang="hu-HU" dirty="0"/>
              <a:t>, FAV esetén termálvízkivétel</a:t>
            </a:r>
          </a:p>
          <a:p>
            <a:pPr lvl="0" algn="just"/>
            <a:r>
              <a:rPr lang="hu-HU" b="1" dirty="0"/>
              <a:t>S, I</a:t>
            </a:r>
            <a:r>
              <a:rPr lang="hu-HU" dirty="0"/>
              <a:t>:  megváltozott lefolyás, vízháztartás, mesterséges csatornák partja, növényzete a területen, </a:t>
            </a:r>
            <a:r>
              <a:rPr lang="hu-HU" dirty="0" smtClean="0"/>
              <a:t>vízminőségi </a:t>
            </a:r>
            <a:r>
              <a:rPr lang="hu-HU" dirty="0"/>
              <a:t>és ökológiai </a:t>
            </a:r>
            <a:r>
              <a:rPr lang="hu-HU" dirty="0" smtClean="0"/>
              <a:t>problémák</a:t>
            </a:r>
          </a:p>
          <a:p>
            <a:pPr lvl="0" algn="just"/>
            <a:r>
              <a:rPr lang="hu-HU" b="1" dirty="0" smtClean="0"/>
              <a:t>R</a:t>
            </a:r>
            <a:r>
              <a:rPr lang="hu-HU" dirty="0" smtClean="0"/>
              <a:t> - </a:t>
            </a:r>
            <a:r>
              <a:rPr lang="hu-HU" dirty="0"/>
              <a:t>hatáscsökkentő intézkedések: vízvisszatartás, a belvízrendszer működésének átalakítása a területen, </a:t>
            </a:r>
            <a:r>
              <a:rPr lang="hu-HU" dirty="0" smtClean="0"/>
              <a:t>vízjárás </a:t>
            </a:r>
            <a:r>
              <a:rPr lang="hu-HU" dirty="0"/>
              <a:t>javítása, </a:t>
            </a:r>
            <a:r>
              <a:rPr lang="hu-HU" dirty="0" smtClean="0"/>
              <a:t>öntözés </a:t>
            </a:r>
            <a:r>
              <a:rPr lang="hu-HU" dirty="0"/>
              <a:t>és aszály idején </a:t>
            </a:r>
            <a:r>
              <a:rPr lang="hu-HU" dirty="0" smtClean="0"/>
              <a:t>vízpótlás</a:t>
            </a:r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9468544" y="1484784"/>
            <a:ext cx="4127519" cy="48013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hu-HU" dirty="0" smtClean="0"/>
              <a:t>Utalás a területen való előfordulásra</a:t>
            </a:r>
          </a:p>
          <a:p>
            <a:pPr lvl="0"/>
            <a:endParaRPr lang="hu-HU" dirty="0"/>
          </a:p>
          <a:p>
            <a:pPr lvl="0"/>
            <a:r>
              <a:rPr lang="hu-HU" dirty="0" smtClean="0"/>
              <a:t>Ez lehet: </a:t>
            </a:r>
          </a:p>
          <a:p>
            <a:pPr lvl="0"/>
            <a:r>
              <a:rPr lang="hu-HU" dirty="0" smtClean="0"/>
              <a:t>térkép, a céloktól függően eltérő jelekkel</a:t>
            </a:r>
          </a:p>
          <a:p>
            <a:pPr lvl="0"/>
            <a:r>
              <a:rPr lang="hu-HU" dirty="0" smtClean="0"/>
              <a:t>csak statisztika egy képpel illusztrálva</a:t>
            </a:r>
          </a:p>
          <a:p>
            <a:pPr lvl="0"/>
            <a:endParaRPr lang="hu-HU" dirty="0" smtClean="0"/>
          </a:p>
          <a:p>
            <a:pPr lvl="0"/>
            <a:r>
              <a:rPr lang="hu-HU" dirty="0" smtClean="0"/>
              <a:t>Pl.: Zajki-tavak, Döröskei-tó, </a:t>
            </a:r>
            <a:r>
              <a:rPr lang="hu-HU" dirty="0" err="1" smtClean="0"/>
              <a:t>Vadása-tó</a:t>
            </a:r>
            <a:r>
              <a:rPr lang="hu-HU" dirty="0" smtClean="0"/>
              <a:t>, Borostyán-tó, </a:t>
            </a:r>
            <a:r>
              <a:rPr lang="hu-HU" dirty="0" err="1" smtClean="0"/>
              <a:t>Máriaújfalui-tó</a:t>
            </a:r>
            <a:r>
              <a:rPr lang="hu-HU" dirty="0" smtClean="0"/>
              <a:t>,  (hely, cél), szintén illusztrálva. </a:t>
            </a:r>
          </a:p>
          <a:p>
            <a:pPr lvl="0"/>
            <a:endParaRPr lang="hu-HU" dirty="0"/>
          </a:p>
          <a:p>
            <a:pPr lvl="0"/>
            <a:endParaRPr lang="hu-HU" dirty="0" smtClean="0"/>
          </a:p>
          <a:p>
            <a:pPr lvl="0"/>
            <a:endParaRPr lang="hu-HU" dirty="0"/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hu-HU" dirty="0" smtClean="0"/>
          </a:p>
        </p:txBody>
      </p:sp>
      <p:sp>
        <p:nvSpPr>
          <p:cNvPr id="6" name="Szövegdoboz 5"/>
          <p:cNvSpPr txBox="1"/>
          <p:nvPr/>
        </p:nvSpPr>
        <p:spPr>
          <a:xfrm>
            <a:off x="5148064" y="6233883"/>
            <a:ext cx="38100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hu-HU" sz="1600" dirty="0" smtClean="0"/>
              <a:t>Pl.: </a:t>
            </a:r>
            <a:r>
              <a:rPr lang="hu-HU" sz="1600" dirty="0"/>
              <a:t>A </a:t>
            </a:r>
            <a:r>
              <a:rPr lang="hu-HU" sz="1600" dirty="0" err="1"/>
              <a:t>Kurca-főcsatorna</a:t>
            </a:r>
            <a:endParaRPr lang="hu-HU" sz="16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25230"/>
            <a:ext cx="3384376" cy="22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\\ATIVIZIG8\Osztaly\VFO\VidácsLivi\Kurca\Kagylótutaj_2011aug\Fotók\DSC071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318" y="3688106"/>
            <a:ext cx="3210716" cy="24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589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148347" cy="864096"/>
          </a:xfrm>
        </p:spPr>
        <p:txBody>
          <a:bodyPr>
            <a:normAutofit/>
          </a:bodyPr>
          <a:lstStyle/>
          <a:p>
            <a:r>
              <a:rPr lang="hu-HU" dirty="0"/>
              <a:t>Intézkedések Programja, 2015-2027 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107504" y="1225689"/>
            <a:ext cx="88569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000" b="1" dirty="0"/>
              <a:t>Az intézkedések 3 csoportba sorolhatók</a:t>
            </a:r>
            <a:r>
              <a:rPr lang="hu-HU" sz="2000" b="1" dirty="0" smtClean="0"/>
              <a:t>:</a:t>
            </a:r>
          </a:p>
          <a:p>
            <a:pPr algn="just"/>
            <a:endParaRPr lang="hu-HU" sz="1400" b="1" dirty="0" smtClean="0"/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r>
              <a:rPr lang="hu-HU" dirty="0" smtClean="0"/>
              <a:t>Kötelező alapintézkedések</a:t>
            </a:r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r>
              <a:rPr lang="hu-HU" dirty="0" smtClean="0"/>
              <a:t>További alapintézkedések</a:t>
            </a:r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r>
              <a:rPr lang="hu-HU" dirty="0"/>
              <a:t>Kiegészítő </a:t>
            </a:r>
            <a:r>
              <a:rPr lang="hu-HU" dirty="0" smtClean="0"/>
              <a:t>intézkedések</a:t>
            </a:r>
          </a:p>
          <a:p>
            <a:pPr lvl="1" algn="just"/>
            <a:r>
              <a:rPr lang="hu-HU" dirty="0" smtClean="0"/>
              <a:t>	Intézkedési elemek - </a:t>
            </a:r>
            <a:r>
              <a:rPr lang="hu-HU" dirty="0"/>
              <a:t>konkrét „akciókat” </a:t>
            </a:r>
            <a:r>
              <a:rPr lang="hu-HU" dirty="0" smtClean="0"/>
              <a:t>jelent</a:t>
            </a:r>
          </a:p>
          <a:p>
            <a:pPr algn="just"/>
            <a:endParaRPr lang="hu-HU" sz="1400" dirty="0"/>
          </a:p>
          <a:p>
            <a:pPr algn="just"/>
            <a:r>
              <a:rPr lang="hu-HU" dirty="0" smtClean="0"/>
              <a:t>Az EU </a:t>
            </a:r>
            <a:r>
              <a:rPr lang="hu-HU" b="1" dirty="0"/>
              <a:t>útmutató mind a terhelésekre, mind az intézkedésekre, kötelezően alkalmazandó típusokat</a:t>
            </a:r>
            <a:r>
              <a:rPr lang="hu-HU" dirty="0"/>
              <a:t> határoz </a:t>
            </a:r>
            <a:r>
              <a:rPr lang="hu-HU" dirty="0" smtClean="0"/>
              <a:t>meg.</a:t>
            </a:r>
          </a:p>
          <a:p>
            <a:pPr algn="just"/>
            <a:endParaRPr lang="hu-HU" sz="1400" b="1" dirty="0" smtClean="0"/>
          </a:p>
          <a:p>
            <a:pPr algn="just"/>
            <a:r>
              <a:rPr lang="hu-HU" b="1" dirty="0" smtClean="0"/>
              <a:t>A </a:t>
            </a:r>
            <a:r>
              <a:rPr lang="hu-HU" b="1" dirty="0"/>
              <a:t>VGT1-hez képest a módszertanban megjelenő </a:t>
            </a:r>
            <a:r>
              <a:rPr lang="hu-HU" b="1" dirty="0" smtClean="0"/>
              <a:t>különbségek:</a:t>
            </a:r>
          </a:p>
          <a:p>
            <a:pPr algn="just"/>
            <a:r>
              <a:rPr lang="hu-HU" dirty="0"/>
              <a:t>Az alkalmazható intézkedések rendszerének összeállítása a terhelés típusok és az intézkedési csomagok </a:t>
            </a:r>
            <a:r>
              <a:rPr lang="hu-HU" dirty="0" smtClean="0"/>
              <a:t>által megszabott </a:t>
            </a:r>
            <a:r>
              <a:rPr lang="hu-HU" dirty="0"/>
              <a:t>keretek </a:t>
            </a:r>
            <a:r>
              <a:rPr lang="hu-HU" dirty="0" smtClean="0"/>
              <a:t>között. </a:t>
            </a:r>
            <a:endParaRPr lang="hu-HU" dirty="0"/>
          </a:p>
          <a:p>
            <a:pPr algn="just"/>
            <a:endParaRPr lang="hu-HU" sz="1400" dirty="0" smtClean="0"/>
          </a:p>
          <a:p>
            <a:pPr algn="just"/>
            <a:r>
              <a:rPr lang="hu-HU" dirty="0" smtClean="0"/>
              <a:t>Releváns </a:t>
            </a:r>
            <a:r>
              <a:rPr lang="hu-HU" b="1" dirty="0"/>
              <a:t>indikátorok</a:t>
            </a:r>
            <a:r>
              <a:rPr lang="hu-HU" dirty="0"/>
              <a:t> kiválasztása terhelés típusok és intézkedési csomagok </a:t>
            </a:r>
            <a:r>
              <a:rPr lang="hu-HU" dirty="0" smtClean="0"/>
              <a:t>szintjén.</a:t>
            </a:r>
            <a:endParaRPr lang="hu-HU" dirty="0"/>
          </a:p>
          <a:p>
            <a:pPr algn="just"/>
            <a:endParaRPr lang="hu-HU" sz="1400" dirty="0" smtClean="0"/>
          </a:p>
          <a:p>
            <a:pPr algn="just"/>
            <a:r>
              <a:rPr lang="hu-HU" dirty="0" smtClean="0"/>
              <a:t>Egyes </a:t>
            </a:r>
            <a:r>
              <a:rPr lang="hu-HU" dirty="0"/>
              <a:t>intézkedések alkalmazásának, ütemezésének és a környezeti célkitűzéseknek (mentességeknek) a meghatározása a választott indikátorokkal </a:t>
            </a:r>
            <a:r>
              <a:rPr lang="hu-HU" dirty="0" smtClean="0"/>
              <a:t>összhangban. </a:t>
            </a:r>
            <a:endParaRPr lang="hu-HU" dirty="0" smtClean="0"/>
          </a:p>
          <a:p>
            <a:pPr algn="just"/>
            <a:r>
              <a:rPr lang="hu-HU" b="1" dirty="0" smtClean="0"/>
              <a:t>Az </a:t>
            </a:r>
            <a:r>
              <a:rPr lang="hu-HU" b="1" dirty="0"/>
              <a:t>indikátorok jelenlegi és célértékei egyben a jó állapot megvalósításnak ütemezését is jelzik</a:t>
            </a:r>
            <a:r>
              <a:rPr lang="hu-HU" dirty="0"/>
              <a:t>. 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663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Tartalom</a:t>
            </a:r>
            <a:endParaRPr lang="hu-HU" dirty="0"/>
          </a:p>
        </p:txBody>
      </p:sp>
      <p:sp>
        <p:nvSpPr>
          <p:cNvPr id="5" name="Szöveg helye 2"/>
          <p:cNvSpPr txBox="1">
            <a:spLocks/>
          </p:cNvSpPr>
          <p:nvPr/>
        </p:nvSpPr>
        <p:spPr>
          <a:xfrm>
            <a:off x="430476" y="1484784"/>
            <a:ext cx="7093851" cy="4010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Megvalósult intézkedések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Jó példa gyakorlat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DPSIR elemzés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Intézkedések rendszere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ÁKK-VGT2 összehangolása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Intézkedések 2021-ig</a:t>
            </a:r>
            <a:endParaRPr lang="hu-HU" sz="2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/>
          <a:lstStyle/>
          <a:p>
            <a:r>
              <a:rPr lang="hu-HU" cap="none" dirty="0"/>
              <a:t> </a:t>
            </a:r>
            <a:r>
              <a:rPr lang="hu-HU" cap="none" dirty="0" smtClean="0"/>
              <a:t>EU Jelentési útmutató  </a:t>
            </a:r>
            <a:r>
              <a:rPr lang="hu-HU" cap="none" dirty="0" smtClean="0">
                <a:sym typeface="Wingdings" pitchFamily="2" charset="2"/>
              </a:rPr>
              <a:t>  Sablonok </a:t>
            </a:r>
            <a:endParaRPr lang="hu-HU" cap="none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222713" y="1444762"/>
            <a:ext cx="3984075" cy="37856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FF0000"/>
                </a:solidFill>
              </a:rPr>
              <a:t>Terhelés/</a:t>
            </a:r>
            <a:r>
              <a:rPr lang="hu-HU" sz="2000" b="1" u="sng" dirty="0" smtClean="0">
                <a:solidFill>
                  <a:srgbClr val="FF0000"/>
                </a:solidFill>
              </a:rPr>
              <a:t>beavatkozás</a:t>
            </a:r>
            <a:r>
              <a:rPr lang="hu-HU" sz="2000" b="1" dirty="0" smtClean="0">
                <a:solidFill>
                  <a:srgbClr val="FF0000"/>
                </a:solidFill>
              </a:rPr>
              <a:t> típusok</a:t>
            </a:r>
          </a:p>
          <a:p>
            <a:r>
              <a:rPr lang="hu-HU" sz="2000" b="1" dirty="0" smtClean="0">
                <a:solidFill>
                  <a:srgbClr val="FF0000"/>
                </a:solidFill>
              </a:rPr>
              <a:t>Hajtóerő függvényében </a:t>
            </a:r>
          </a:p>
          <a:p>
            <a:endParaRPr lang="hu-HU" sz="2000" b="1" dirty="0"/>
          </a:p>
          <a:p>
            <a:endParaRPr lang="hu-HU" sz="2000" b="1" dirty="0" smtClean="0"/>
          </a:p>
          <a:p>
            <a:endParaRPr lang="hu-HU" sz="2000" b="1" dirty="0"/>
          </a:p>
          <a:p>
            <a:endParaRPr lang="hu-HU" sz="2000" b="1" dirty="0" smtClean="0"/>
          </a:p>
          <a:p>
            <a:endParaRPr lang="hu-HU" sz="2000" b="1" dirty="0" smtClean="0"/>
          </a:p>
          <a:p>
            <a:endParaRPr lang="hu-HU" sz="2000" b="1" dirty="0"/>
          </a:p>
          <a:p>
            <a:r>
              <a:rPr lang="hu-HU" sz="2000" b="1" dirty="0" smtClean="0"/>
              <a:t> </a:t>
            </a:r>
          </a:p>
          <a:p>
            <a:endParaRPr lang="hu-HU" sz="2000" b="1" dirty="0"/>
          </a:p>
          <a:p>
            <a:endParaRPr lang="hu-HU" sz="2000" b="1" dirty="0" smtClean="0"/>
          </a:p>
          <a:p>
            <a:endParaRPr lang="hu-HU" sz="2000" b="1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1303837" y="2382751"/>
            <a:ext cx="1851789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b="1" dirty="0" smtClean="0"/>
              <a:t>Beavatkozások</a:t>
            </a:r>
          </a:p>
          <a:p>
            <a:r>
              <a:rPr lang="hu-HU" b="1" dirty="0" smtClean="0"/>
              <a:t> részletezése </a:t>
            </a:r>
            <a:endParaRPr lang="hu-HU" b="1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4514238" y="1463872"/>
            <a:ext cx="4373070" cy="378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Intézkedési csomagok </a:t>
            </a:r>
          </a:p>
          <a:p>
            <a:endParaRPr lang="hu-HU" b="1" dirty="0"/>
          </a:p>
          <a:p>
            <a:endParaRPr lang="hu-HU" b="1" dirty="0" smtClean="0"/>
          </a:p>
          <a:p>
            <a:endParaRPr lang="hu-HU" b="1" dirty="0"/>
          </a:p>
          <a:p>
            <a:endParaRPr lang="hu-HU" b="1" dirty="0" smtClean="0"/>
          </a:p>
          <a:p>
            <a:endParaRPr lang="hu-HU" b="1" dirty="0"/>
          </a:p>
          <a:p>
            <a:endParaRPr lang="hu-HU" b="1" dirty="0" smtClean="0"/>
          </a:p>
          <a:p>
            <a:endParaRPr lang="hu-HU" b="1" dirty="0"/>
          </a:p>
          <a:p>
            <a:endParaRPr lang="hu-HU" b="1" dirty="0" smtClean="0"/>
          </a:p>
          <a:p>
            <a:endParaRPr lang="hu-HU" b="1" dirty="0"/>
          </a:p>
          <a:p>
            <a:endParaRPr lang="hu-HU" b="1" dirty="0" smtClean="0"/>
          </a:p>
          <a:p>
            <a:endParaRPr lang="hu-HU" b="1" dirty="0" smtClean="0"/>
          </a:p>
          <a:p>
            <a:r>
              <a:rPr lang="hu-HU" b="1" dirty="0" smtClean="0"/>
              <a:t> </a:t>
            </a:r>
            <a:endParaRPr lang="hu-HU" b="1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5070884" y="2276872"/>
            <a:ext cx="3029508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Intézkedések</a:t>
            </a:r>
          </a:p>
          <a:p>
            <a:pPr lvl="1"/>
            <a:r>
              <a:rPr lang="hu-HU" dirty="0" smtClean="0">
                <a:solidFill>
                  <a:srgbClr val="FF0000"/>
                </a:solidFill>
              </a:rPr>
              <a:t>Alap</a:t>
            </a:r>
          </a:p>
          <a:p>
            <a:pPr lvl="1"/>
            <a:r>
              <a:rPr lang="hu-HU" dirty="0" smtClean="0">
                <a:solidFill>
                  <a:srgbClr val="FF0000"/>
                </a:solidFill>
              </a:rPr>
              <a:t>További alap</a:t>
            </a:r>
          </a:p>
          <a:p>
            <a:pPr lvl="1"/>
            <a:r>
              <a:rPr lang="hu-HU" dirty="0" smtClean="0">
                <a:solidFill>
                  <a:srgbClr val="FF0000"/>
                </a:solidFill>
              </a:rPr>
              <a:t>Kiegészítő  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5479553" y="3789040"/>
            <a:ext cx="3082895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b="1" dirty="0" smtClean="0"/>
              <a:t>Intézkedési elemek </a:t>
            </a:r>
          </a:p>
          <a:p>
            <a:pPr lvl="1"/>
            <a:r>
              <a:rPr lang="hu-HU" dirty="0" smtClean="0"/>
              <a:t>Jogszabályok</a:t>
            </a:r>
          </a:p>
          <a:p>
            <a:pPr lvl="1"/>
            <a:r>
              <a:rPr lang="hu-HU" dirty="0" smtClean="0"/>
              <a:t>Ösztönzés, támogatás</a:t>
            </a:r>
          </a:p>
          <a:p>
            <a:pPr lvl="1"/>
            <a:r>
              <a:rPr lang="hu-HU" dirty="0" smtClean="0"/>
              <a:t>Műszaki intézkedések </a:t>
            </a:r>
            <a:endParaRPr lang="hu-HU" dirty="0"/>
          </a:p>
        </p:txBody>
      </p:sp>
      <p:sp>
        <p:nvSpPr>
          <p:cNvPr id="24" name="Szövegdoboz 23"/>
          <p:cNvSpPr txBox="1"/>
          <p:nvPr/>
        </p:nvSpPr>
        <p:spPr>
          <a:xfrm>
            <a:off x="222712" y="5485874"/>
            <a:ext cx="398407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Indikátorok a beavatkozásokra 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31" name="Szövegdoboz 30"/>
          <p:cNvSpPr txBox="1"/>
          <p:nvPr/>
        </p:nvSpPr>
        <p:spPr>
          <a:xfrm>
            <a:off x="4514239" y="5485874"/>
            <a:ext cx="437307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Indikátorok az intézkedésekre 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592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Terhelés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221146" y="1112813"/>
            <a:ext cx="85993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Pontszerű szennyezések</a:t>
            </a: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Diffúz szennyezések</a:t>
            </a: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Vízkivételek 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átvezetése</a:t>
            </a:r>
          </a:p>
          <a:p>
            <a:pPr lvl="0">
              <a:lnSpc>
                <a:spcPct val="150000"/>
              </a:lnSpc>
            </a:pP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4.1 Vonalvezetés/mederforma/parti sáv/morfológiai módosítása</a:t>
            </a:r>
          </a:p>
          <a:p>
            <a:pPr lvl="0">
              <a:lnSpc>
                <a:spcPct val="150000"/>
              </a:lnSpc>
            </a:pP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4.2 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Gátak, fenékküszöbök, zsilipek,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elzárások</a:t>
            </a:r>
          </a:p>
          <a:p>
            <a:pPr lvl="0">
              <a:lnSpc>
                <a:spcPct val="150000"/>
              </a:lnSpc>
            </a:pP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 Változások a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vízjárásban</a:t>
            </a:r>
            <a:endParaRPr lang="hu-HU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Egyéb terhelések, felszíni vizet érő terhelések</a:t>
            </a:r>
          </a:p>
          <a:p>
            <a:pPr>
              <a:lnSpc>
                <a:spcPct val="150000"/>
              </a:lnSpc>
            </a:pP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Egyéb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terhelések, felszín alatti 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vizet érő terhelések</a:t>
            </a:r>
          </a:p>
          <a:p>
            <a:pPr lvl="0">
              <a:lnSpc>
                <a:spcPct val="150000"/>
              </a:lnSpc>
            </a:pP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Egyéb terhelések, </a:t>
            </a: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védett </a:t>
            </a: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területeket érő </a:t>
            </a: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terhelések</a:t>
            </a:r>
          </a:p>
          <a:p>
            <a:pPr lvl="0">
              <a:lnSpc>
                <a:spcPct val="150000"/>
              </a:lnSpc>
            </a:pP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Ismeretlen eredetű hazai vagy külföldi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terhelések</a:t>
            </a:r>
          </a:p>
          <a:p>
            <a:pPr lvl="0">
              <a:lnSpc>
                <a:spcPct val="150000"/>
              </a:lnSpc>
            </a:pPr>
            <a:r>
              <a:rPr lang="hu-HU" sz="2000" b="1" strike="sng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(9. Régi szennyezések)</a:t>
            </a:r>
          </a:p>
          <a:p>
            <a:pPr lvl="0">
              <a:lnSpc>
                <a:spcPct val="150000"/>
              </a:lnSpc>
            </a:pP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Balesetekből származó szennyezések 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475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Intézkedési csomagok I.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221146" y="1196752"/>
            <a:ext cx="859932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Szennyvíztisztító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telepek építése és korszerűsítése</a:t>
            </a:r>
          </a:p>
          <a:p>
            <a:pPr marL="342900" lvl="0" indent="-342900">
              <a:buFont typeface="+mj-lt"/>
              <a:buAutoNum type="arabicPeriod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Mezőgazdasági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eredetű tápanyagszennyezés csökkentése  </a:t>
            </a:r>
          </a:p>
          <a:p>
            <a:pPr marL="342900" lvl="0" indent="-342900">
              <a:buFont typeface="+mj-lt"/>
              <a:buAutoNum type="arabicPeriod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Mezőgazdasági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eredetű </a:t>
            </a:r>
            <a:r>
              <a:rPr lang="hu-HU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peszticid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szennyezés csökkentése </a:t>
            </a:r>
          </a:p>
          <a:p>
            <a:pPr marL="342900" lvl="0" indent="-342900">
              <a:buFont typeface="+mj-lt"/>
              <a:buAutoNum type="arabicPeriod"/>
            </a:pPr>
            <a:r>
              <a:rPr lang="hu-H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Bekövetkezett </a:t>
            </a:r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szennyezések csökkentése, felszámolása, beleértve a felhagyott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szennyezett területek kármentesítését </a:t>
            </a:r>
          </a:p>
          <a:p>
            <a:pPr marL="342900" lvl="0" indent="-342900">
              <a:buFont typeface="+mj-lt"/>
              <a:buAutoNum type="arabicPeriod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Hosszirányú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átjárhatóság helyreállítása, </a:t>
            </a:r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duzzasztás csökkentése</a:t>
            </a:r>
          </a:p>
          <a:p>
            <a:pPr marL="342900" lvl="0" indent="-342900">
              <a:buFont typeface="+mj-lt"/>
              <a:buAutoNum type="arabicPeriod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hidromorfológiai viszonyok javítása, a hosszirányú átjárhatóságon kívül</a:t>
            </a:r>
          </a:p>
          <a:p>
            <a:pPr marL="342900" lvl="0" indent="-342900">
              <a:buFont typeface="+mj-lt"/>
              <a:buAutoNum type="arabicPeriod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 A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vízjárási viszonyok javítása illetve az ökológiai kisvíz helyreállítása</a:t>
            </a:r>
          </a:p>
          <a:p>
            <a:pPr lvl="0"/>
            <a:r>
              <a:rPr lang="hu-H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/ B Az Ökológiai </a:t>
            </a:r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szempontok érvényesítése a fenntartható vízhasználatok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megvalósításában. </a:t>
            </a:r>
          </a:p>
          <a:p>
            <a:pPr marL="342900" lvl="0" indent="-342900">
              <a:buFont typeface="+mj-lt"/>
              <a:buAutoNum type="arabicPeriod" startAt="8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 hatékony felhasználását elősegítő műszaki intézkedések, az öntözés, az ipar, az energiatermelés és a háztartás területén</a:t>
            </a:r>
          </a:p>
          <a:p>
            <a:pPr marL="342900" lvl="0" indent="-342900">
              <a:buFont typeface="+mj-lt"/>
              <a:buAutoNum type="arabicPeriod" startAt="8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Vízár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politikai intézkedések a költségmegtérülés alkalmazása érdekében a lakossági vízi szolgáltatás területén</a:t>
            </a:r>
          </a:p>
          <a:p>
            <a:pPr marL="342900" lvl="0" indent="-342900">
              <a:buFont typeface="+mj-lt"/>
              <a:buAutoNum type="arabicPeriod" startAt="8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Vízár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politikai intézkedések a költségmegtérülés alkalmazása érdekében az ipari vízi szolgáltatás területén</a:t>
            </a:r>
          </a:p>
          <a:p>
            <a:pPr marL="342900" lvl="0" indent="-342900">
              <a:buFont typeface="+mj-lt"/>
              <a:buAutoNum type="arabicPeriod" startAt="8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Vízár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politikai intézkedések a költségmegtérülés alkalmazása érdekében a mezőgazdasági vízi szolgáltatás területén</a:t>
            </a:r>
          </a:p>
          <a:p>
            <a:pPr marL="342900" lvl="0" indent="-342900">
              <a:buFont typeface="+mj-lt"/>
              <a:buAutoNum type="arabicPeriod" startAt="8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Tanácsadó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szolgáltatás a mezőgazdaság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részére</a:t>
            </a:r>
            <a:endParaRPr lang="hu-HU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618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Intézkedési csomagok II.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221144" y="1225689"/>
            <a:ext cx="859932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+mj-lt"/>
              <a:buAutoNum type="arabicPeriod" startAt="13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Ivóvízbázisok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védelmét szolgáló intézkedések (védőterületek, </a:t>
            </a:r>
            <a:r>
              <a:rPr lang="hu-HU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pufferzónák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lvl="0" indent="-342900" algn="just">
              <a:buFont typeface="+mj-lt"/>
              <a:buAutoNum type="arabicPeriod" startAt="13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Kutatás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tudásbázis fejlesztés a bizonytalanság csökkentése érdekében</a:t>
            </a:r>
          </a:p>
          <a:p>
            <a:pPr marL="342900" lvl="0" indent="-342900" algn="just">
              <a:buFont typeface="+mj-lt"/>
              <a:buAutoNum type="arabicPeriod" startAt="13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Elsőbbségi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veszélyes anyagok kibocsátásának megszüntetése és elsőbbségi anyagok kibocsátásának csökkentése</a:t>
            </a:r>
          </a:p>
          <a:p>
            <a:pPr marL="342900" lvl="0" indent="-342900" algn="just">
              <a:buFont typeface="+mj-lt"/>
              <a:buAutoNum type="arabicPeriod" startAt="13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Ipari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szennyvíztisztítók korszerűsítése, bővítése </a:t>
            </a:r>
          </a:p>
          <a:p>
            <a:pPr marL="342900" lvl="0" indent="-342900" algn="just">
              <a:buFont typeface="+mj-lt"/>
              <a:buAutoNum type="arabicPeriod" startAt="13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Talajerózióból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és/vagy felszíni lefolyásból származó hordalék- és szennyezőanyag terhelés csökkentése</a:t>
            </a:r>
          </a:p>
          <a:p>
            <a:pPr marL="342900" lvl="0" indent="-342900" algn="just">
              <a:buFont typeface="+mj-lt"/>
              <a:buAutoNum type="arabicPeriod" startAt="13"/>
            </a:pPr>
            <a:r>
              <a:rPr lang="hu-HU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Invazív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tájidegen fajok és betegségek terjedésének megelőzése és szabályozása </a:t>
            </a:r>
          </a:p>
          <a:p>
            <a:pPr marL="342900" lvl="0" indent="-342900" algn="just">
              <a:buFont typeface="+mj-lt"/>
              <a:buAutoNum type="arabicPeriod" startAt="13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rekreáció (beleértve a horgászatot is) káros hatásainak megelőzése és szabályozása</a:t>
            </a:r>
          </a:p>
          <a:p>
            <a:pPr marL="342900" lvl="0" indent="-342900" algn="just">
              <a:buFont typeface="+mj-lt"/>
              <a:buAutoNum type="arabicPeriod" startAt="13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halászat és egyéb olyan tevékenységek káros hatásainak megelőzése és szabályozása, amelyek állatok és növények eltávolításával járnak </a:t>
            </a:r>
          </a:p>
          <a:p>
            <a:pPr marL="342900" lvl="0" indent="-342900" algn="just">
              <a:buFont typeface="+mj-lt"/>
              <a:buAutoNum type="arabicPeriod" startAt="13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Településekről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épített infrastruktúrából és közlekedésből származó szennyezések megelőzése és szabályozása </a:t>
            </a:r>
          </a:p>
          <a:p>
            <a:pPr marL="342900" lvl="0" indent="-342900" algn="just">
              <a:buFont typeface="+mj-lt"/>
              <a:buAutoNum type="arabicPeriod" startAt="13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Erdészeti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tevékenységből eredő szennyezés megelőzése és szabályozása</a:t>
            </a:r>
          </a:p>
          <a:p>
            <a:pPr marL="342900" lvl="0" indent="-342900" algn="just">
              <a:buFont typeface="+mj-lt"/>
              <a:buAutoNum type="arabicPeriod" startAt="13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természetes vízvisszatartást elősegítő intézkedések</a:t>
            </a:r>
          </a:p>
          <a:p>
            <a:pPr marL="342900" lvl="0" indent="-342900" algn="just">
              <a:buFont typeface="+mj-lt"/>
              <a:buAutoNum type="arabicPeriod" startAt="13"/>
            </a:pPr>
            <a:r>
              <a:rPr lang="hu-HU" b="1" strike="sng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	A savasodás ellensúlyozására szolgáló </a:t>
            </a:r>
            <a:r>
              <a:rPr lang="hu-HU" b="1" strike="sngStrik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intézkedések</a:t>
            </a:r>
            <a:endParaRPr lang="hu-HU" b="1" strike="sngStrike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560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Intézkedési csomagok III.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221146" y="1268760"/>
            <a:ext cx="859932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+mj-lt"/>
              <a:buAutoNum type="arabicPeriod" startAt="26"/>
            </a:pPr>
            <a:r>
              <a:rPr lang="hu-H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Halgazdasági </a:t>
            </a:r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hasznosítás káros hatásainak megelőzése és szabályozása </a:t>
            </a:r>
          </a:p>
          <a:p>
            <a:pPr marL="342900" lvl="0" indent="-342900" algn="just">
              <a:buFont typeface="+mj-lt"/>
              <a:buAutoNum type="arabicPeriod" startAt="26"/>
            </a:pPr>
            <a:r>
              <a:rPr lang="hu-H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Termálvizek </a:t>
            </a:r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kezelése a vízfolyásokba történő bevezetés előtt</a:t>
            </a:r>
          </a:p>
          <a:p>
            <a:pPr marL="342900" lvl="0" indent="-342900" algn="just">
              <a:buFont typeface="+mj-lt"/>
              <a:buAutoNum type="arabicPeriod" startAt="26"/>
            </a:pPr>
            <a:r>
              <a:rPr lang="hu-H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Hűtővizek </a:t>
            </a:r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felszíni vízbe történő bevezetésének szabályozása </a:t>
            </a:r>
          </a:p>
          <a:p>
            <a:pPr marL="342900" lvl="0" indent="-342900" algn="just">
              <a:buFont typeface="+mj-lt"/>
              <a:buAutoNum type="arabicPeriod" startAt="26"/>
            </a:pPr>
            <a:r>
              <a:rPr lang="hu-H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Mezőgazdasági </a:t>
            </a:r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telepekről (állattartásból) származó terhelés csökkentése </a:t>
            </a:r>
          </a:p>
          <a:p>
            <a:pPr marL="342900" lvl="0" indent="-342900" algn="just">
              <a:buFont typeface="+mj-lt"/>
              <a:buAutoNum type="arabicPeriod" startAt="26"/>
            </a:pPr>
            <a:r>
              <a:rPr lang="hu-H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Hordalék- </a:t>
            </a:r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tápanyag-visszatartás felszíni befogadókba történő bevezetés előtt </a:t>
            </a:r>
          </a:p>
          <a:p>
            <a:pPr marL="342900" lvl="0" indent="-342900" algn="just">
              <a:buFont typeface="+mj-lt"/>
              <a:buAutoNum type="arabicPeriod" startAt="26"/>
            </a:pPr>
            <a:r>
              <a:rPr lang="hu-H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Beszivárogtatás</a:t>
            </a:r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visszasajtolás korszerűsítése, szabályozása</a:t>
            </a:r>
          </a:p>
          <a:p>
            <a:pPr marL="342900" lvl="0" indent="-342900" algn="just">
              <a:buFont typeface="+mj-lt"/>
              <a:buAutoNum type="arabicPeriod" startAt="26"/>
            </a:pPr>
            <a:r>
              <a:rPr lang="hu-H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 </a:t>
            </a:r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vízigények kielégítését szolgáló felszín alatti vízelvonások szabályozása </a:t>
            </a:r>
          </a:p>
          <a:p>
            <a:pPr marL="342900" lvl="0" indent="-342900" algn="just">
              <a:buFont typeface="+mj-lt"/>
              <a:buAutoNum type="arabicPeriod" startAt="26"/>
            </a:pPr>
            <a:r>
              <a:rPr lang="hu-H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Károsodott </a:t>
            </a:r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vízi és vizes és szárazföldi élőhelyek védelme a vízjárást befolyásoló hatásokkal szemben, az egyéb intézkedéseken felül </a:t>
            </a:r>
          </a:p>
          <a:p>
            <a:pPr marL="342900" lvl="0" indent="-342900" algn="just">
              <a:buFont typeface="+mj-lt"/>
              <a:buAutoNum type="arabicPeriod" startAt="26"/>
            </a:pPr>
            <a:r>
              <a:rPr lang="hu-H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Károsodott </a:t>
            </a:r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vízi és vizes és szárazföldi élőhelyek védelme vízminőségi hatásokkal szemben, az egyéb intézkedéseken felül</a:t>
            </a:r>
          </a:p>
          <a:p>
            <a:pPr marL="342900" lvl="0" indent="-342900" algn="just">
              <a:buFont typeface="+mj-lt"/>
              <a:buAutoNum type="arabicPeriod" startAt="26"/>
            </a:pPr>
            <a:r>
              <a:rPr lang="hu-H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Fürdőhelyek </a:t>
            </a:r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védelmét biztosító speciális intézkedések</a:t>
            </a:r>
          </a:p>
          <a:p>
            <a:pPr marL="342900" lvl="0" indent="-342900" algn="just">
              <a:buFont typeface="+mj-lt"/>
              <a:buAutoNum type="arabicPeriod" startAt="26"/>
            </a:pPr>
            <a:r>
              <a:rPr lang="hu-H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Szakszerűtlenül </a:t>
            </a:r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kiképzett kutak ellenőrzése, rekonstrukciója, felszámolása</a:t>
            </a:r>
          </a:p>
          <a:p>
            <a:pPr marL="342900" lvl="0" indent="-342900" algn="just">
              <a:buFont typeface="+mj-lt"/>
              <a:buAutoNum type="arabicPeriod" startAt="26"/>
            </a:pPr>
            <a:r>
              <a:rPr lang="hu-H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Balesetből </a:t>
            </a:r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származó szennyezések megelőzése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65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Kötelező alap intézkedések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197953" y="1196752"/>
            <a:ext cx="859932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hu-HU" sz="1400" dirty="0"/>
              <a:t>EU Irányelvek </a:t>
            </a:r>
          </a:p>
          <a:p>
            <a:pPr algn="just"/>
            <a:r>
              <a:rPr lang="hu-HU" sz="1400" i="1" dirty="0">
                <a:solidFill>
                  <a:schemeClr val="tx2"/>
                </a:solidFill>
              </a:rPr>
              <a:t>Horizontális irányelvek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400" dirty="0"/>
              <a:t>A környezetszennyezés integrált megelőzése és csökkentése (IPPC 96/61/EC, 2008/1/EC) ill. IE Irányelv, 2010/75/EU)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400" dirty="0"/>
              <a:t>Stratégiai környezeti vizsgálat (</a:t>
            </a:r>
            <a:r>
              <a:rPr lang="hu-HU" sz="1400" dirty="0">
                <a:solidFill>
                  <a:schemeClr val="accent2">
                    <a:lumMod val="75000"/>
                  </a:schemeClr>
                </a:solidFill>
              </a:rPr>
              <a:t>SKV Irányelv</a:t>
            </a:r>
            <a:r>
              <a:rPr lang="hu-HU" sz="1400" dirty="0"/>
              <a:t>, 2001/42/EC)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400" dirty="0"/>
              <a:t>Környezeti hatásvizsgálat (</a:t>
            </a:r>
            <a:r>
              <a:rPr lang="hu-HU" sz="1400" dirty="0">
                <a:solidFill>
                  <a:schemeClr val="accent2">
                    <a:lumMod val="75000"/>
                  </a:schemeClr>
                </a:solidFill>
              </a:rPr>
              <a:t>KHV Irányelv</a:t>
            </a:r>
            <a:r>
              <a:rPr lang="hu-HU" sz="1400" dirty="0"/>
              <a:t>, 85/337/EEC)</a:t>
            </a:r>
          </a:p>
          <a:p>
            <a:pPr algn="just"/>
            <a:r>
              <a:rPr lang="hu-HU" sz="1400" i="1" dirty="0">
                <a:solidFill>
                  <a:schemeClr val="tx2"/>
                </a:solidFill>
              </a:rPr>
              <a:t>Létfeltételek biztosítását szolgáló irányelvek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400" dirty="0"/>
              <a:t>Természetes élőhelyek védelme és a madarak életfeltételeinek biztosítása (</a:t>
            </a:r>
            <a:r>
              <a:rPr lang="hu-HU" sz="1400" dirty="0" err="1">
                <a:solidFill>
                  <a:schemeClr val="accent2">
                    <a:lumMod val="75000"/>
                  </a:schemeClr>
                </a:solidFill>
              </a:rPr>
              <a:t>Natura</a:t>
            </a:r>
            <a:r>
              <a:rPr lang="hu-HU" sz="1400" dirty="0">
                <a:solidFill>
                  <a:schemeClr val="accent2">
                    <a:lumMod val="75000"/>
                  </a:schemeClr>
                </a:solidFill>
              </a:rPr>
              <a:t> Irányelvek</a:t>
            </a:r>
            <a:r>
              <a:rPr lang="hu-HU" sz="1400" dirty="0"/>
              <a:t>, 79/409/EEC, 92/43/EEC)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400" dirty="0"/>
              <a:t>Halak életfeltételeinek biztosítása (</a:t>
            </a:r>
            <a:r>
              <a:rPr lang="hu-HU" sz="1400" dirty="0">
                <a:solidFill>
                  <a:schemeClr val="accent2">
                    <a:lumMod val="75000"/>
                  </a:schemeClr>
                </a:solidFill>
              </a:rPr>
              <a:t>„Halas” Irányelv</a:t>
            </a:r>
            <a:r>
              <a:rPr lang="hu-HU" sz="1400" dirty="0"/>
              <a:t>, 2006/44/EC)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400" dirty="0"/>
              <a:t>Fürdővizek minősége (</a:t>
            </a:r>
            <a:r>
              <a:rPr lang="hu-HU" sz="1400" dirty="0">
                <a:solidFill>
                  <a:schemeClr val="accent2">
                    <a:lumMod val="75000"/>
                  </a:schemeClr>
                </a:solidFill>
              </a:rPr>
              <a:t>Fürdővíz Irányelv</a:t>
            </a:r>
            <a:r>
              <a:rPr lang="hu-HU" sz="1400" dirty="0"/>
              <a:t>, 76/160/EEC)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400" dirty="0"/>
              <a:t>Ivóvíz minőség (</a:t>
            </a:r>
            <a:r>
              <a:rPr lang="hu-HU" sz="1400" dirty="0">
                <a:solidFill>
                  <a:schemeClr val="accent2">
                    <a:lumMod val="75000"/>
                  </a:schemeClr>
                </a:solidFill>
              </a:rPr>
              <a:t>Ivóvíz Irányelv</a:t>
            </a:r>
            <a:r>
              <a:rPr lang="hu-HU" sz="1400" dirty="0"/>
              <a:t>, 98/83/EC)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400" dirty="0"/>
              <a:t>Felszíni vizekre vonatkozó vízminőségi határértékek (</a:t>
            </a:r>
            <a:r>
              <a:rPr lang="hu-HU" sz="1400" dirty="0">
                <a:solidFill>
                  <a:schemeClr val="accent2">
                    <a:lumMod val="75000"/>
                  </a:schemeClr>
                </a:solidFill>
              </a:rPr>
              <a:t>EQS Irányelv</a:t>
            </a:r>
            <a:r>
              <a:rPr lang="hu-HU" sz="1400" dirty="0"/>
              <a:t>, 2008/105/EC)</a:t>
            </a:r>
          </a:p>
          <a:p>
            <a:pPr algn="just"/>
            <a:r>
              <a:rPr lang="hu-HU" sz="1400" i="1" dirty="0">
                <a:solidFill>
                  <a:schemeClr val="tx2"/>
                </a:solidFill>
              </a:rPr>
              <a:t>Szennyezések, kibocsátások csökkentését szolgáló irányelvek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400" dirty="0"/>
              <a:t>Települési szennyvíz kezeléséről (</a:t>
            </a:r>
            <a:r>
              <a:rPr lang="hu-HU" sz="1400" dirty="0">
                <a:solidFill>
                  <a:schemeClr val="accent2">
                    <a:lumMod val="75000"/>
                  </a:schemeClr>
                </a:solidFill>
              </a:rPr>
              <a:t>Szennyvíz Irányelv</a:t>
            </a:r>
            <a:r>
              <a:rPr lang="hu-HU" sz="1400" dirty="0"/>
              <a:t>, 91/271/EEC)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400" dirty="0"/>
              <a:t>A vizek mezőgazdasági eredetű nitrát szennyezéssel szembeni védelméről (</a:t>
            </a:r>
            <a:r>
              <a:rPr lang="hu-HU" sz="1400" dirty="0">
                <a:solidFill>
                  <a:schemeClr val="accent2">
                    <a:lumMod val="75000"/>
                  </a:schemeClr>
                </a:solidFill>
              </a:rPr>
              <a:t>Nitrát Irányelv</a:t>
            </a:r>
            <a:r>
              <a:rPr lang="hu-HU" sz="1400" dirty="0"/>
              <a:t>, 91/676/EEC)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400" dirty="0"/>
              <a:t>Szennyvíziszap mezőgazdasági felhasználása (</a:t>
            </a:r>
            <a:r>
              <a:rPr lang="hu-HU" sz="1400" dirty="0">
                <a:solidFill>
                  <a:schemeClr val="accent2">
                    <a:lumMod val="75000"/>
                  </a:schemeClr>
                </a:solidFill>
              </a:rPr>
              <a:t>Szennyvíziszap Irányelv</a:t>
            </a:r>
            <a:r>
              <a:rPr lang="hu-HU" sz="1400" dirty="0"/>
              <a:t>, 86/278/EEC)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400" dirty="0"/>
              <a:t>Növényvédő szerek forgalomba hozataláról (</a:t>
            </a:r>
            <a:r>
              <a:rPr lang="hu-HU" sz="1400" dirty="0" err="1">
                <a:solidFill>
                  <a:schemeClr val="accent2">
                    <a:lumMod val="75000"/>
                  </a:schemeClr>
                </a:solidFill>
              </a:rPr>
              <a:t>Növényvédőszer</a:t>
            </a:r>
            <a:r>
              <a:rPr lang="hu-HU" sz="1400" dirty="0">
                <a:solidFill>
                  <a:schemeClr val="accent2">
                    <a:lumMod val="75000"/>
                  </a:schemeClr>
                </a:solidFill>
              </a:rPr>
              <a:t> Irányelv</a:t>
            </a:r>
            <a:r>
              <a:rPr lang="hu-HU" sz="1400" dirty="0"/>
              <a:t>, 2009/128/EC)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400" dirty="0"/>
              <a:t>A felszín alatti vizek szennyezés és állapotromlás elleni védelme (</a:t>
            </a:r>
            <a:r>
              <a:rPr lang="hu-HU" sz="1400" dirty="0">
                <a:solidFill>
                  <a:schemeClr val="accent2">
                    <a:lumMod val="75000"/>
                  </a:schemeClr>
                </a:solidFill>
              </a:rPr>
              <a:t>FAV Irányelv</a:t>
            </a:r>
            <a:r>
              <a:rPr lang="hu-HU" sz="1400" dirty="0"/>
              <a:t>, 2006/118/EC)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400" dirty="0"/>
              <a:t>Felszíni vizekbe bocsátott veszélyes anyagok kiküszöbölése (</a:t>
            </a:r>
            <a:r>
              <a:rPr lang="hu-HU" sz="1400" dirty="0">
                <a:solidFill>
                  <a:schemeClr val="accent2">
                    <a:lumMod val="75000"/>
                  </a:schemeClr>
                </a:solidFill>
              </a:rPr>
              <a:t>Veszélyes anyag Irányelvek</a:t>
            </a:r>
            <a:r>
              <a:rPr lang="hu-HU" sz="1400" dirty="0"/>
              <a:t>)</a:t>
            </a:r>
          </a:p>
          <a:p>
            <a:pPr algn="just"/>
            <a:r>
              <a:rPr lang="hu-HU" sz="1400" i="1" dirty="0">
                <a:solidFill>
                  <a:schemeClr val="tx2"/>
                </a:solidFill>
              </a:rPr>
              <a:t>Kockázatcsökkentést szolgáló irányelvek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400" dirty="0"/>
              <a:t>Veszélyes anyagokkal kapcsolatos balesetek megelőzéséről (</a:t>
            </a:r>
            <a:r>
              <a:rPr lang="hu-HU" sz="1400" dirty="0">
                <a:solidFill>
                  <a:schemeClr val="accent2">
                    <a:lumMod val="75000"/>
                  </a:schemeClr>
                </a:solidFill>
              </a:rPr>
              <a:t>SEVESO Irányelv</a:t>
            </a:r>
            <a:r>
              <a:rPr lang="hu-HU" sz="1400" dirty="0"/>
              <a:t>, 96/82/EC)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400" dirty="0"/>
              <a:t>Az árvíz által okozott kockázatok kezeléséről (</a:t>
            </a:r>
            <a:r>
              <a:rPr lang="hu-HU" sz="1400" dirty="0">
                <a:solidFill>
                  <a:schemeClr val="accent2">
                    <a:lumMod val="75000"/>
                  </a:schemeClr>
                </a:solidFill>
              </a:rPr>
              <a:t>Árvíz Irányelv</a:t>
            </a:r>
            <a:r>
              <a:rPr lang="hu-HU" sz="1400" dirty="0"/>
              <a:t>, 2007/60/EC)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169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Alap intézkedések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221146" y="1268760"/>
            <a:ext cx="859932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 err="1"/>
              <a:t>VKI-ban</a:t>
            </a:r>
            <a:r>
              <a:rPr lang="hu-HU" dirty="0"/>
              <a:t> szereplő alapintézkedés csoportok </a:t>
            </a:r>
          </a:p>
          <a:p>
            <a:endParaRPr lang="hu-HU" sz="1500" dirty="0"/>
          </a:p>
          <a:p>
            <a:r>
              <a:rPr lang="hu-HU" sz="1500" dirty="0" smtClean="0"/>
              <a:t>„b</a:t>
            </a:r>
            <a:r>
              <a:rPr lang="hu-HU" sz="1500" dirty="0"/>
              <a:t>” A </a:t>
            </a:r>
            <a:r>
              <a:rPr lang="hu-HU" sz="1500" dirty="0">
                <a:solidFill>
                  <a:schemeClr val="accent1"/>
                </a:solidFill>
              </a:rPr>
              <a:t>költségmegtérülés</a:t>
            </a:r>
            <a:r>
              <a:rPr lang="hu-HU" sz="1500" dirty="0"/>
              <a:t> elvének érvényesítése a vízi szolgáltatásokban</a:t>
            </a:r>
          </a:p>
          <a:p>
            <a:r>
              <a:rPr lang="hu-HU" sz="1500" dirty="0"/>
              <a:t>„c” A vizek hatékony és </a:t>
            </a:r>
            <a:r>
              <a:rPr lang="hu-HU" sz="1500" dirty="0">
                <a:solidFill>
                  <a:schemeClr val="accent1"/>
                </a:solidFill>
              </a:rPr>
              <a:t>fenntartható használatát </a:t>
            </a:r>
            <a:r>
              <a:rPr lang="hu-HU" sz="1500" dirty="0"/>
              <a:t>előmozdító intézkedések (víztakarékos megoldások, gazdálkodás, ökológiai szempontok érvényesítése)</a:t>
            </a:r>
          </a:p>
          <a:p>
            <a:r>
              <a:rPr lang="hu-HU" sz="1500" dirty="0"/>
              <a:t>„d” Az </a:t>
            </a:r>
            <a:r>
              <a:rPr lang="hu-HU" sz="1500" dirty="0">
                <a:solidFill>
                  <a:schemeClr val="accent1"/>
                </a:solidFill>
              </a:rPr>
              <a:t>ivóvízbázisok</a:t>
            </a:r>
            <a:r>
              <a:rPr lang="hu-HU" sz="1500" dirty="0"/>
              <a:t> és az ivóvízkivételekre kijelölt víztestek </a:t>
            </a:r>
            <a:r>
              <a:rPr lang="hu-HU" sz="1500" dirty="0">
                <a:solidFill>
                  <a:schemeClr val="accent1"/>
                </a:solidFill>
              </a:rPr>
              <a:t>védelme</a:t>
            </a:r>
          </a:p>
          <a:p>
            <a:r>
              <a:rPr lang="hu-HU" sz="1500" dirty="0"/>
              <a:t>„e” Felszíni és felszín alatti vizekből történő </a:t>
            </a:r>
            <a:r>
              <a:rPr lang="hu-HU" sz="1500" dirty="0">
                <a:solidFill>
                  <a:schemeClr val="accent1"/>
                </a:solidFill>
              </a:rPr>
              <a:t>vízkivételek</a:t>
            </a:r>
            <a:r>
              <a:rPr lang="hu-HU" sz="1500" dirty="0"/>
              <a:t>, </a:t>
            </a:r>
            <a:r>
              <a:rPr lang="hu-HU" sz="1500" dirty="0" smtClean="0"/>
              <a:t>vízátvezetések</a:t>
            </a:r>
            <a:r>
              <a:rPr lang="hu-HU" sz="1500" dirty="0"/>
              <a:t>, </a:t>
            </a:r>
            <a:r>
              <a:rPr lang="hu-HU" sz="1500" dirty="0" err="1"/>
              <a:t>tározás</a:t>
            </a:r>
            <a:r>
              <a:rPr lang="hu-HU" sz="1500" dirty="0"/>
              <a:t> </a:t>
            </a:r>
            <a:r>
              <a:rPr lang="hu-HU" sz="1500" dirty="0" smtClean="0">
                <a:solidFill>
                  <a:schemeClr val="accent1"/>
                </a:solidFill>
              </a:rPr>
              <a:t>nyilvántartása </a:t>
            </a:r>
            <a:r>
              <a:rPr lang="hu-HU" sz="1500" dirty="0" smtClean="0"/>
              <a:t>és </a:t>
            </a:r>
            <a:r>
              <a:rPr lang="hu-HU" sz="1500" dirty="0">
                <a:solidFill>
                  <a:schemeClr val="accent1"/>
                </a:solidFill>
              </a:rPr>
              <a:t>engedélyezése</a:t>
            </a:r>
          </a:p>
          <a:p>
            <a:r>
              <a:rPr lang="hu-HU" sz="1500" dirty="0"/>
              <a:t>„f” Felszín alatti vizek mesterséges </a:t>
            </a:r>
            <a:r>
              <a:rPr lang="hu-HU" sz="1500" dirty="0" smtClean="0"/>
              <a:t>utánpótlásának, dúsításának előzetes </a:t>
            </a:r>
            <a:r>
              <a:rPr lang="hu-HU" sz="1500" dirty="0"/>
              <a:t>engedélyezése</a:t>
            </a:r>
          </a:p>
          <a:p>
            <a:r>
              <a:rPr lang="hu-HU" sz="1500" dirty="0"/>
              <a:t>„g” </a:t>
            </a:r>
            <a:r>
              <a:rPr lang="hu-HU" sz="1500" dirty="0" smtClean="0">
                <a:solidFill>
                  <a:schemeClr val="accent1"/>
                </a:solidFill>
              </a:rPr>
              <a:t>Pontszerű szennyező forrásokból </a:t>
            </a:r>
            <a:r>
              <a:rPr lang="hu-HU" sz="1500" dirty="0" smtClean="0"/>
              <a:t>származó </a:t>
            </a:r>
            <a:r>
              <a:rPr lang="hu-HU" sz="1500" dirty="0"/>
              <a:t>közvetlen és közvetett bevezetések </a:t>
            </a:r>
            <a:r>
              <a:rPr lang="hu-HU" sz="1500" dirty="0">
                <a:solidFill>
                  <a:schemeClr val="accent1"/>
                </a:solidFill>
              </a:rPr>
              <a:t>szabályozása</a:t>
            </a:r>
            <a:r>
              <a:rPr lang="hu-HU" sz="1500" dirty="0"/>
              <a:t> (használt vizek, szennyvizek, </a:t>
            </a:r>
            <a:r>
              <a:rPr lang="hu-HU" sz="1500" dirty="0" smtClean="0"/>
              <a:t>hulladék kelhelyezés</a:t>
            </a:r>
            <a:r>
              <a:rPr lang="hu-HU" sz="1500" dirty="0"/>
              <a:t>, állattartótelepek)</a:t>
            </a:r>
          </a:p>
          <a:p>
            <a:r>
              <a:rPr lang="hu-HU" sz="1500" dirty="0"/>
              <a:t>„h” </a:t>
            </a:r>
            <a:r>
              <a:rPr lang="hu-HU" sz="1500" dirty="0" smtClean="0">
                <a:solidFill>
                  <a:schemeClr val="accent1"/>
                </a:solidFill>
              </a:rPr>
              <a:t>Diffúz szennyező forrásokból </a:t>
            </a:r>
            <a:r>
              <a:rPr lang="hu-HU" sz="1500" dirty="0" smtClean="0"/>
              <a:t>származó </a:t>
            </a:r>
            <a:r>
              <a:rPr lang="hu-HU" sz="1500" dirty="0"/>
              <a:t>szennyezések </a:t>
            </a:r>
            <a:r>
              <a:rPr lang="hu-HU" sz="1500" dirty="0">
                <a:solidFill>
                  <a:schemeClr val="accent1"/>
                </a:solidFill>
              </a:rPr>
              <a:t>megelőzése</a:t>
            </a:r>
            <a:r>
              <a:rPr lang="hu-HU" sz="1500" dirty="0"/>
              <a:t> és </a:t>
            </a:r>
            <a:r>
              <a:rPr lang="hu-HU" sz="1500" dirty="0">
                <a:solidFill>
                  <a:schemeClr val="accent1"/>
                </a:solidFill>
              </a:rPr>
              <a:t>szabályozása</a:t>
            </a:r>
            <a:r>
              <a:rPr lang="hu-HU" sz="1500" dirty="0"/>
              <a:t> (mezőgazdaságból, iparból, településekről, halászati hasznosításból, bányászatból, közlekedésből)</a:t>
            </a:r>
          </a:p>
          <a:p>
            <a:r>
              <a:rPr lang="hu-HU" sz="1500" dirty="0"/>
              <a:t>„i”  A víztestek állapotát befolyásoló egyéb hatások, különösen a </a:t>
            </a:r>
            <a:r>
              <a:rPr lang="hu-HU" sz="1500" dirty="0">
                <a:solidFill>
                  <a:schemeClr val="accent1"/>
                </a:solidFill>
              </a:rPr>
              <a:t>hidromorfológiai viszonyok </a:t>
            </a:r>
            <a:r>
              <a:rPr lang="hu-HU" sz="1500" dirty="0"/>
              <a:t>megváltoztatásából </a:t>
            </a:r>
            <a:r>
              <a:rPr lang="hu-HU" sz="1500" dirty="0" smtClean="0"/>
              <a:t>eredő </a:t>
            </a:r>
            <a:r>
              <a:rPr lang="hu-HU" sz="1500" dirty="0"/>
              <a:t>hatások </a:t>
            </a:r>
            <a:r>
              <a:rPr lang="hu-HU" sz="1500" dirty="0" smtClean="0">
                <a:solidFill>
                  <a:schemeClr val="accent1"/>
                </a:solidFill>
              </a:rPr>
              <a:t>szabályozása</a:t>
            </a:r>
            <a:endParaRPr lang="hu-HU" sz="1500" dirty="0">
              <a:solidFill>
                <a:schemeClr val="accent1"/>
              </a:solidFill>
            </a:endParaRPr>
          </a:p>
          <a:p>
            <a:r>
              <a:rPr lang="hu-HU" sz="1500" dirty="0"/>
              <a:t>„j” </a:t>
            </a:r>
            <a:r>
              <a:rPr lang="hu-HU" sz="1500" dirty="0">
                <a:solidFill>
                  <a:schemeClr val="accent1"/>
                </a:solidFill>
              </a:rPr>
              <a:t>Szennyezőanyag</a:t>
            </a:r>
            <a:r>
              <a:rPr lang="hu-HU" sz="1500" dirty="0"/>
              <a:t> felszín alatti vízbe történő közvetlen </a:t>
            </a:r>
            <a:r>
              <a:rPr lang="hu-HU" sz="1500" dirty="0">
                <a:solidFill>
                  <a:schemeClr val="accent1"/>
                </a:solidFill>
              </a:rPr>
              <a:t>bevezetések tiltása</a:t>
            </a:r>
            <a:r>
              <a:rPr lang="hu-HU" sz="1500" dirty="0"/>
              <a:t>, </a:t>
            </a:r>
            <a:r>
              <a:rPr lang="hu-HU" sz="1500" dirty="0" smtClean="0"/>
              <a:t>nem </a:t>
            </a:r>
            <a:r>
              <a:rPr lang="hu-HU" sz="1500" dirty="0"/>
              <a:t>szennyezett vizek bevezetésének (</a:t>
            </a:r>
            <a:r>
              <a:rPr lang="hu-HU" sz="1500" dirty="0" smtClean="0"/>
              <a:t>visszasajtolásának</a:t>
            </a:r>
            <a:r>
              <a:rPr lang="hu-HU" sz="1500" dirty="0"/>
              <a:t>) engedélyezése</a:t>
            </a:r>
          </a:p>
          <a:p>
            <a:r>
              <a:rPr lang="hu-HU" sz="1500" dirty="0"/>
              <a:t>„k” </a:t>
            </a:r>
            <a:r>
              <a:rPr lang="hu-HU" sz="1500" dirty="0">
                <a:solidFill>
                  <a:schemeClr val="accent1"/>
                </a:solidFill>
              </a:rPr>
              <a:t>Elsőbbségi anyagok </a:t>
            </a:r>
            <a:r>
              <a:rPr lang="hu-HU" sz="1500" dirty="0"/>
              <a:t>által okozott szennyeződések kiküszöbölése és egyéb </a:t>
            </a:r>
            <a:r>
              <a:rPr lang="hu-HU" sz="1500" dirty="0">
                <a:solidFill>
                  <a:schemeClr val="accent1"/>
                </a:solidFill>
              </a:rPr>
              <a:t>szennyezések csökkentése</a:t>
            </a:r>
          </a:p>
          <a:p>
            <a:r>
              <a:rPr lang="hu-HU" sz="1500" dirty="0"/>
              <a:t>„l” </a:t>
            </a:r>
            <a:r>
              <a:rPr lang="hu-HU" sz="1500" dirty="0">
                <a:solidFill>
                  <a:schemeClr val="accent1"/>
                </a:solidFill>
              </a:rPr>
              <a:t>Szennyezőanyagok</a:t>
            </a:r>
            <a:r>
              <a:rPr lang="hu-HU" sz="1500" dirty="0"/>
              <a:t> elszivárgásának, illetve balesetszerű szennyezések megelőzése és </a:t>
            </a:r>
            <a:r>
              <a:rPr lang="hu-HU" sz="1500" dirty="0">
                <a:solidFill>
                  <a:schemeClr val="accent1"/>
                </a:solidFill>
              </a:rPr>
              <a:t>hatásainak </a:t>
            </a:r>
            <a:r>
              <a:rPr lang="hu-HU" sz="1500" dirty="0" smtClean="0">
                <a:solidFill>
                  <a:schemeClr val="accent1"/>
                </a:solidFill>
              </a:rPr>
              <a:t>csökkentése</a:t>
            </a:r>
            <a:r>
              <a:rPr lang="hu-HU" sz="1500" dirty="0"/>
              <a:t>			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071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Kiegészítő intézkedések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221146" y="1268760"/>
            <a:ext cx="859932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Kiegészítő intézkedések 						</a:t>
            </a:r>
          </a:p>
          <a:p>
            <a:r>
              <a:rPr lang="hu-HU" dirty="0"/>
              <a:t>						</a:t>
            </a:r>
          </a:p>
          <a:p>
            <a:r>
              <a:rPr lang="hu-HU" dirty="0"/>
              <a:t>KI1		Határértékeken alapuló szabályozás					</a:t>
            </a:r>
          </a:p>
          <a:p>
            <a:r>
              <a:rPr lang="hu-HU" dirty="0"/>
              <a:t>KI2		Vizek mennyiségére vonatkozó szabályozások					</a:t>
            </a:r>
          </a:p>
          <a:p>
            <a:r>
              <a:rPr lang="hu-HU" dirty="0"/>
              <a:t>KI3		Helyes környezeti gyakorlatok					</a:t>
            </a:r>
          </a:p>
          <a:p>
            <a:r>
              <a:rPr lang="hu-HU" dirty="0"/>
              <a:t>KI4		Egyéb jogi eszközök (tiltás, korlátozás, kisajátítás…. )				</a:t>
            </a:r>
          </a:p>
          <a:p>
            <a:r>
              <a:rPr lang="hu-HU" dirty="0"/>
              <a:t>KI5		Igazgatási eszközök					</a:t>
            </a:r>
          </a:p>
          <a:p>
            <a:r>
              <a:rPr lang="hu-HU" dirty="0"/>
              <a:t>KI6		Gazdasági ösztönzők alkalmazása					</a:t>
            </a:r>
          </a:p>
          <a:p>
            <a:r>
              <a:rPr lang="hu-HU" dirty="0"/>
              <a:t>KI7		Önkéntes megállapodások					</a:t>
            </a:r>
          </a:p>
          <a:p>
            <a:r>
              <a:rPr lang="hu-HU" dirty="0"/>
              <a:t>KI8		Építési, rehabilitációs projektek					</a:t>
            </a:r>
          </a:p>
          <a:p>
            <a:r>
              <a:rPr lang="hu-HU" dirty="0"/>
              <a:t>KI9		Pénzügyi eszközök					</a:t>
            </a:r>
          </a:p>
          <a:p>
            <a:r>
              <a:rPr lang="hu-HU" dirty="0"/>
              <a:t>KI10	Hatósági és igazgatási munka fejlesztése					</a:t>
            </a:r>
          </a:p>
          <a:p>
            <a:r>
              <a:rPr lang="hu-HU" dirty="0"/>
              <a:t>KI11	Képességfejlesztés, szemléletformálás					</a:t>
            </a:r>
          </a:p>
          <a:p>
            <a:r>
              <a:rPr lang="hu-HU" dirty="0"/>
              <a:t>KI12	Kutatás, fejlesztés, demonstrációs projektek					</a:t>
            </a:r>
          </a:p>
          <a:p>
            <a:r>
              <a:rPr lang="hu-HU" dirty="0"/>
              <a:t>…						</a:t>
            </a:r>
          </a:p>
          <a:p>
            <a:r>
              <a:rPr lang="hu-HU" dirty="0"/>
              <a:t>P1		Egyedi vizsgálatok, felmérések					</a:t>
            </a:r>
          </a:p>
          <a:p>
            <a:r>
              <a:rPr lang="hu-HU" dirty="0"/>
              <a:t>P2		Engedélyek felülvizsgálata					</a:t>
            </a:r>
          </a:p>
          <a:p>
            <a:r>
              <a:rPr lang="hu-HU" dirty="0"/>
              <a:t>P3		Monitoring és információs rendszerek fejlesztése					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432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4514239" y="1412776"/>
            <a:ext cx="4289170" cy="50405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222713" y="1412776"/>
            <a:ext cx="4061256" cy="50405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</a:t>
            </a:r>
            <a:r>
              <a:rPr lang="hu-HU" dirty="0"/>
              <a:t>Pontszerű szennyezésekkel kapcsolatos intézkedések </a:t>
            </a:r>
            <a:endParaRPr lang="hu-HU" cap="none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222713" y="1412776"/>
            <a:ext cx="3984075" cy="42780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/>
              <a:t>1</a:t>
            </a:r>
            <a:r>
              <a:rPr lang="hu-HU" b="1" dirty="0" smtClean="0"/>
              <a:t>. </a:t>
            </a:r>
            <a:r>
              <a:rPr lang="hu-HU" b="1" dirty="0"/>
              <a:t>Pontszerű </a:t>
            </a:r>
            <a:r>
              <a:rPr lang="hu-HU" b="1" dirty="0" smtClean="0"/>
              <a:t>szennyezések</a:t>
            </a:r>
          </a:p>
          <a:p>
            <a:endParaRPr lang="hu-HU" b="1" dirty="0"/>
          </a:p>
          <a:p>
            <a:r>
              <a:rPr lang="hu-HU" b="1" dirty="0"/>
              <a:t>	1.1  Települési szennyvíz</a:t>
            </a:r>
          </a:p>
          <a:p>
            <a:pPr lvl="1"/>
            <a:r>
              <a:rPr lang="hu-HU" b="1" dirty="0" smtClean="0"/>
              <a:t>1</a:t>
            </a:r>
            <a:r>
              <a:rPr lang="hu-HU" b="1" dirty="0"/>
              <a:t>.3  IED (Ipari Emissziós Irányelv) alá tartozó üzemek</a:t>
            </a:r>
          </a:p>
          <a:p>
            <a:pPr lvl="1"/>
            <a:r>
              <a:rPr lang="hu-HU" b="1" dirty="0"/>
              <a:t>1.5 </a:t>
            </a:r>
            <a:r>
              <a:rPr lang="hu-HU" b="1" dirty="0" smtClean="0"/>
              <a:t>Felhagyott </a:t>
            </a:r>
            <a:r>
              <a:rPr lang="hu-HU" b="1" dirty="0"/>
              <a:t>szennyezett </a:t>
            </a:r>
            <a:r>
              <a:rPr lang="hu-HU" b="1" dirty="0" smtClean="0"/>
              <a:t>területek</a:t>
            </a:r>
          </a:p>
          <a:p>
            <a:pPr lvl="1"/>
            <a:r>
              <a:rPr lang="hu-HU" b="1" dirty="0"/>
              <a:t>1.6 </a:t>
            </a:r>
            <a:r>
              <a:rPr lang="hu-HU" b="1" dirty="0" smtClean="0"/>
              <a:t>Létező hulladéklerakók</a:t>
            </a:r>
          </a:p>
          <a:p>
            <a:pPr lvl="1"/>
            <a:r>
              <a:rPr lang="hu-HU" b="1" dirty="0"/>
              <a:t>1.8 Halastó és horgásztó </a:t>
            </a:r>
            <a:r>
              <a:rPr lang="hu-HU" dirty="0"/>
              <a:t>	</a:t>
            </a:r>
          </a:p>
          <a:p>
            <a:pPr lvl="1"/>
            <a:r>
              <a:rPr lang="hu-HU" b="1" dirty="0"/>
              <a:t>1.9.1 </a:t>
            </a:r>
            <a:r>
              <a:rPr lang="hu-HU" b="1" dirty="0" smtClean="0"/>
              <a:t>Egyéb</a:t>
            </a:r>
            <a:r>
              <a:rPr lang="hu-HU" b="1" dirty="0"/>
              <a:t>, Termálvíz bevezetés felszíni vízbe</a:t>
            </a:r>
          </a:p>
          <a:p>
            <a:pPr lvl="1"/>
            <a:r>
              <a:rPr lang="hu-HU" b="1" dirty="0"/>
              <a:t>1.9.3 </a:t>
            </a:r>
            <a:r>
              <a:rPr lang="hu-HU" b="1" dirty="0" smtClean="0"/>
              <a:t>Egyéb</a:t>
            </a:r>
            <a:r>
              <a:rPr lang="hu-HU" b="1" dirty="0"/>
              <a:t>, </a:t>
            </a:r>
            <a:r>
              <a:rPr lang="hu-HU" b="1" dirty="0" smtClean="0"/>
              <a:t>Állattartó-telepekről </a:t>
            </a:r>
            <a:r>
              <a:rPr lang="hu-HU" b="1" dirty="0"/>
              <a:t>származó szennyvíz, szennyezés</a:t>
            </a:r>
            <a:endParaRPr lang="hu-HU" b="1" dirty="0" smtClean="0"/>
          </a:p>
          <a:p>
            <a:endParaRPr lang="hu-HU" sz="2000" b="1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4514238" y="1412776"/>
            <a:ext cx="4373070" cy="48013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/>
              <a:t>1 Szennyvíztisztító telepek építése és korszerűsítése </a:t>
            </a:r>
          </a:p>
          <a:p>
            <a:r>
              <a:rPr lang="hu-HU" b="1" dirty="0"/>
              <a:t>16 Ipari szennyvíztisztítók korszerűsítése, bővítése </a:t>
            </a:r>
            <a:endParaRPr lang="hu-HU" b="1" dirty="0" smtClean="0"/>
          </a:p>
          <a:p>
            <a:r>
              <a:rPr lang="hu-HU" b="1" dirty="0" smtClean="0"/>
              <a:t>4 </a:t>
            </a:r>
            <a:r>
              <a:rPr lang="hu-HU" b="1" dirty="0"/>
              <a:t>Bekövetkezett szennyezések </a:t>
            </a:r>
            <a:r>
              <a:rPr lang="hu-HU" b="1" dirty="0" smtClean="0"/>
              <a:t>csökkentése</a:t>
            </a:r>
          </a:p>
          <a:p>
            <a:r>
              <a:rPr lang="hu-HU" b="1" dirty="0"/>
              <a:t>15 Elsőbbségi veszélyes anyagok kibocsátásának megszüntetése és </a:t>
            </a:r>
            <a:r>
              <a:rPr lang="hu-HU" b="1" dirty="0" smtClean="0"/>
              <a:t>csökkentése</a:t>
            </a:r>
          </a:p>
          <a:p>
            <a:r>
              <a:rPr lang="hu-HU" b="1" dirty="0"/>
              <a:t>19. A rekreáció (horgászat is) káros hatásainak megelőzése és </a:t>
            </a:r>
            <a:r>
              <a:rPr lang="hu-HU" b="1" dirty="0" smtClean="0"/>
              <a:t>szabályozása</a:t>
            </a:r>
          </a:p>
          <a:p>
            <a:r>
              <a:rPr lang="hu-HU" b="1" dirty="0"/>
              <a:t>27 Termálvizek kezelése a vízfolyásokba történő bevezetés </a:t>
            </a:r>
            <a:r>
              <a:rPr lang="hu-HU" b="1" dirty="0" smtClean="0"/>
              <a:t>előtt</a:t>
            </a:r>
          </a:p>
          <a:p>
            <a:r>
              <a:rPr lang="hu-HU" b="1" dirty="0"/>
              <a:t>29. Mezőgazdasági telepekről (állattartásból) származó terhelés csökkentése </a:t>
            </a:r>
            <a:r>
              <a:rPr lang="hu-HU" b="1" dirty="0" smtClean="0"/>
              <a:t> </a:t>
            </a:r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689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4514239" y="1412776"/>
            <a:ext cx="4289170" cy="50405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222713" y="1412776"/>
            <a:ext cx="4061256" cy="50405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</a:t>
            </a:r>
            <a:r>
              <a:rPr lang="hu-HU" dirty="0"/>
              <a:t>Diffúz szennyezésekre </a:t>
            </a:r>
            <a:r>
              <a:rPr lang="hu-HU" dirty="0" smtClean="0"/>
              <a:t>kapcsolatos </a:t>
            </a:r>
            <a:r>
              <a:rPr lang="hu-HU" dirty="0"/>
              <a:t>intézkedések </a:t>
            </a:r>
            <a:endParaRPr lang="hu-HU" cap="none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222713" y="1412776"/>
            <a:ext cx="3984075" cy="48013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 smtClean="0"/>
              <a:t>2. Diffúz szennyezések</a:t>
            </a:r>
          </a:p>
          <a:p>
            <a:endParaRPr lang="hu-HU" b="1" dirty="0"/>
          </a:p>
          <a:p>
            <a:r>
              <a:rPr lang="hu-HU" b="1" dirty="0"/>
              <a:t>	2.1 </a:t>
            </a:r>
            <a:r>
              <a:rPr lang="hu-HU" b="1" dirty="0" smtClean="0"/>
              <a:t>Települési </a:t>
            </a:r>
            <a:r>
              <a:rPr lang="hu-HU" b="1" dirty="0"/>
              <a:t>lefolyás</a:t>
            </a:r>
            <a:endParaRPr lang="hu-HU" b="1" dirty="0" smtClean="0"/>
          </a:p>
          <a:p>
            <a:pPr lvl="1"/>
            <a:r>
              <a:rPr lang="hu-HU" b="1" dirty="0"/>
              <a:t>2.2 </a:t>
            </a:r>
            <a:r>
              <a:rPr lang="hu-HU" b="1" dirty="0" smtClean="0"/>
              <a:t>Mezőgazdasági </a:t>
            </a:r>
            <a:r>
              <a:rPr lang="hu-HU" b="1" dirty="0"/>
              <a:t>terület (szántó, ültetvény, legelő</a:t>
            </a:r>
            <a:r>
              <a:rPr lang="hu-HU" b="1" dirty="0" smtClean="0"/>
              <a:t>)</a:t>
            </a:r>
          </a:p>
          <a:p>
            <a:pPr lvl="1"/>
            <a:r>
              <a:rPr lang="hu-HU" b="1" dirty="0" smtClean="0"/>
              <a:t>Irányelv</a:t>
            </a:r>
            <a:r>
              <a:rPr lang="hu-HU" b="1" dirty="0"/>
              <a:t>) alá tartozó </a:t>
            </a:r>
            <a:r>
              <a:rPr lang="hu-HU" b="1" dirty="0" smtClean="0"/>
              <a:t>üzemek</a:t>
            </a:r>
          </a:p>
          <a:p>
            <a:pPr lvl="1"/>
            <a:r>
              <a:rPr lang="hu-HU" b="1" dirty="0"/>
              <a:t>2.3 </a:t>
            </a:r>
            <a:r>
              <a:rPr lang="hu-HU" b="1" dirty="0" smtClean="0"/>
              <a:t>Erdészet</a:t>
            </a:r>
          </a:p>
          <a:p>
            <a:pPr lvl="1"/>
            <a:r>
              <a:rPr lang="hu-HU" b="1" dirty="0"/>
              <a:t>2.4 Közlekedés </a:t>
            </a:r>
            <a:endParaRPr lang="hu-HU" b="1" dirty="0" smtClean="0"/>
          </a:p>
          <a:p>
            <a:pPr lvl="1"/>
            <a:r>
              <a:rPr lang="hu-HU" b="1" dirty="0"/>
              <a:t>2.6 Csatornahálózatba nem kapcsolt </a:t>
            </a:r>
            <a:r>
              <a:rPr lang="hu-HU" b="1" dirty="0" smtClean="0"/>
              <a:t>forrásból</a:t>
            </a:r>
          </a:p>
          <a:p>
            <a:pPr lvl="1"/>
            <a:r>
              <a:rPr lang="hu-HU" b="1" dirty="0"/>
              <a:t>2.8 </a:t>
            </a:r>
            <a:r>
              <a:rPr lang="hu-HU" b="1" dirty="0" smtClean="0"/>
              <a:t>Bányák </a:t>
            </a:r>
            <a:r>
              <a:rPr lang="hu-HU" b="1" dirty="0"/>
              <a:t>	</a:t>
            </a:r>
          </a:p>
          <a:p>
            <a:pPr lvl="1"/>
            <a:r>
              <a:rPr lang="hu-HU" b="1" dirty="0"/>
              <a:t>2.9 </a:t>
            </a:r>
            <a:r>
              <a:rPr lang="hu-HU" b="1" dirty="0" smtClean="0"/>
              <a:t>Halászat</a:t>
            </a:r>
            <a:r>
              <a:rPr lang="hu-HU" b="1" dirty="0"/>
              <a:t>, horgászat</a:t>
            </a:r>
            <a:r>
              <a:rPr lang="hu-HU" dirty="0"/>
              <a:t>	</a:t>
            </a:r>
          </a:p>
          <a:p>
            <a:pPr lvl="1"/>
            <a:r>
              <a:rPr lang="hu-HU" b="1" dirty="0"/>
              <a:t>2.10 </a:t>
            </a:r>
            <a:r>
              <a:rPr lang="hu-HU" b="1" dirty="0" smtClean="0"/>
              <a:t>Egyéb</a:t>
            </a:r>
            <a:r>
              <a:rPr lang="hu-HU" b="1" dirty="0"/>
              <a:t>, Szennyezett </a:t>
            </a:r>
            <a:r>
              <a:rPr lang="hu-HU" b="1" dirty="0" smtClean="0"/>
              <a:t>üledék</a:t>
            </a:r>
          </a:p>
          <a:p>
            <a:pPr lvl="1"/>
            <a:r>
              <a:rPr lang="hu-HU" b="1" dirty="0"/>
              <a:t>5.3 Szemetelés, illegális hulladéklerakás, úszószemét </a:t>
            </a:r>
            <a:r>
              <a:rPr lang="hu-HU" dirty="0"/>
              <a:t>	</a:t>
            </a:r>
          </a:p>
        </p:txBody>
      </p:sp>
      <p:sp>
        <p:nvSpPr>
          <p:cNvPr id="21" name="Szövegdoboz 20"/>
          <p:cNvSpPr txBox="1"/>
          <p:nvPr/>
        </p:nvSpPr>
        <p:spPr>
          <a:xfrm>
            <a:off x="4514238" y="1412776"/>
            <a:ext cx="4373070" cy="48013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/>
              <a:t>2 Mezőgazdasági eredetű tápanyagszennyezés </a:t>
            </a:r>
            <a:r>
              <a:rPr lang="hu-HU" b="1" dirty="0" smtClean="0"/>
              <a:t>csökkentése</a:t>
            </a:r>
          </a:p>
          <a:p>
            <a:r>
              <a:rPr lang="hu-HU" b="1" dirty="0"/>
              <a:t>3 Mezőgazdasági eredetű </a:t>
            </a:r>
            <a:r>
              <a:rPr lang="hu-HU" b="1" dirty="0" err="1"/>
              <a:t>peszticid</a:t>
            </a:r>
            <a:r>
              <a:rPr lang="hu-HU" b="1" dirty="0"/>
              <a:t> szennyezés csökkentése </a:t>
            </a:r>
            <a:endParaRPr lang="hu-HU" b="1" dirty="0" smtClean="0"/>
          </a:p>
          <a:p>
            <a:r>
              <a:rPr lang="hu-HU" b="1" dirty="0"/>
              <a:t>4a Szennyezés csökkentése, felszámolása </a:t>
            </a:r>
            <a:endParaRPr lang="hu-HU" b="1" dirty="0" smtClean="0"/>
          </a:p>
          <a:p>
            <a:r>
              <a:rPr lang="hu-HU" b="1" dirty="0"/>
              <a:t>17 Talajerózióból és/vagy felszíni lefolyásból származó hordalék- és szennyezőanyag terhelés csökkentése </a:t>
            </a:r>
            <a:endParaRPr lang="hu-HU" b="1" dirty="0" smtClean="0"/>
          </a:p>
          <a:p>
            <a:r>
              <a:rPr lang="hu-HU" b="1" dirty="0"/>
              <a:t>19. A rekreáció (horgászat is) káros hatásainak megelőzése és szabályozása </a:t>
            </a:r>
            <a:endParaRPr lang="hu-HU" b="1" dirty="0" smtClean="0"/>
          </a:p>
          <a:p>
            <a:r>
              <a:rPr lang="hu-HU" b="1" dirty="0"/>
              <a:t>23. Természetes vízvisszatartás </a:t>
            </a:r>
            <a:endParaRPr lang="hu-HU" b="1" dirty="0" smtClean="0"/>
          </a:p>
          <a:p>
            <a:r>
              <a:rPr lang="hu-HU" b="1" dirty="0"/>
              <a:t>26. Halászati hasznosítás káros hatásainak megelőzése és szabályozása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226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323529" y="44624"/>
            <a:ext cx="8496944" cy="936104"/>
          </a:xfrm>
        </p:spPr>
        <p:txBody>
          <a:bodyPr/>
          <a:lstStyle/>
          <a:p>
            <a:r>
              <a:rPr lang="hu-HU" dirty="0" smtClean="0"/>
              <a:t>A VGT1 TELJESÍTÉSE - INTÉZKEDÉSEK</a:t>
            </a:r>
            <a:endParaRPr lang="hu-HU" cap="none" dirty="0"/>
          </a:p>
        </p:txBody>
      </p:sp>
      <p:sp>
        <p:nvSpPr>
          <p:cNvPr id="8" name="Szövegdoboz 7"/>
          <p:cNvSpPr txBox="1"/>
          <p:nvPr/>
        </p:nvSpPr>
        <p:spPr>
          <a:xfrm>
            <a:off x="221146" y="1268760"/>
            <a:ext cx="8599327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Vízfolyás víztestek (1): 53 vízfolyás víztestből 32 víztesten 75 projekt keretén belüli intézkedések, az alábbi bontás szerint:</a:t>
            </a:r>
          </a:p>
          <a:p>
            <a:pPr lvl="0"/>
            <a:endParaRPr lang="hu-HU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HM2 </a:t>
            </a:r>
            <a:r>
              <a:rPr lang="hu-HU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Mederrehabilitáció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síkvidéki kis- és közepes vízfolyásokon, beleértve fenékküszöbök, fenékgátak átépítését szerint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db intézkedés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HM4 Üledék egyszeri eltávolítása vízfolyásokból szerint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db intézkedés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HM6 Vízfolyások medrének fenntartása szerint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db intézkedés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HA2 Vízfolyások mellett vízvédelmi </a:t>
            </a:r>
            <a:r>
              <a:rPr lang="hu-HU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puffersáv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kialakítása és fenntartása szerint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db intézkedés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DU2 Zsilipek üzemeltetésének módosítása a minimális beavatkozás elve a hosszirányú átjárhatóság figyelembevételével szerint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db intézkedés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SZ1 Szennyvíztisztítás megoldása a Szennyvíz Program szerint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db intézkedés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SZ2 Szennyvíztisztítás megoldása a Szennyvíz Programban előírtakon felül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db intézkedés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TA3 Vízvisszatartás belvíz-érzékeny területeken a belvízelvezető-rendszer használata nélkül, művelési mód és művelési ág váltással szerint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db intézkedés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hu-HU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hu-H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461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4514239" y="1412776"/>
            <a:ext cx="4289170" cy="50405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222713" y="1412776"/>
            <a:ext cx="4061256" cy="50405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Hidromorfológiai beavatkozások és intézkedések</a:t>
            </a:r>
            <a:endParaRPr lang="hu-HU" cap="none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222713" y="1412776"/>
            <a:ext cx="3984075" cy="43704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 smtClean="0"/>
              <a:t>3. Vízkivételek, átvezetések  </a:t>
            </a:r>
          </a:p>
          <a:p>
            <a:endParaRPr lang="hu-HU" b="1" dirty="0"/>
          </a:p>
          <a:p>
            <a:r>
              <a:rPr lang="hu-HU" b="1" dirty="0" smtClean="0"/>
              <a:t>	3.1  Mezőgazdaság</a:t>
            </a:r>
          </a:p>
          <a:p>
            <a:endParaRPr lang="hu-HU" b="1" dirty="0"/>
          </a:p>
          <a:p>
            <a:pPr lvl="1"/>
            <a:r>
              <a:rPr lang="hu-HU" b="1" dirty="0" smtClean="0"/>
              <a:t>3.2  Közüzemi vízellátás</a:t>
            </a:r>
          </a:p>
          <a:p>
            <a:pPr lvl="1"/>
            <a:endParaRPr lang="hu-HU" b="1" dirty="0" smtClean="0"/>
          </a:p>
          <a:p>
            <a:pPr lvl="1"/>
            <a:r>
              <a:rPr lang="hu-HU" b="1" dirty="0" smtClean="0"/>
              <a:t>3.3. Ipar</a:t>
            </a:r>
          </a:p>
          <a:p>
            <a:pPr lvl="1"/>
            <a:endParaRPr lang="hu-HU" b="1" dirty="0" smtClean="0"/>
          </a:p>
          <a:p>
            <a:pPr lvl="1"/>
            <a:r>
              <a:rPr lang="hu-HU" b="1" dirty="0" smtClean="0"/>
              <a:t>3.4  Hűtővíz</a:t>
            </a:r>
          </a:p>
          <a:p>
            <a:pPr lvl="1"/>
            <a:endParaRPr lang="hu-HU" b="1" dirty="0" smtClean="0"/>
          </a:p>
          <a:p>
            <a:pPr lvl="1"/>
            <a:r>
              <a:rPr lang="hu-HU" b="1" dirty="0" smtClean="0"/>
              <a:t>3.5  Halgazdaság, horgászat </a:t>
            </a:r>
          </a:p>
          <a:p>
            <a:endParaRPr lang="hu-HU" sz="2000" b="1" dirty="0" smtClean="0"/>
          </a:p>
          <a:p>
            <a:endParaRPr lang="hu-HU" sz="2000" b="1" dirty="0"/>
          </a:p>
          <a:p>
            <a:endParaRPr lang="hu-HU" sz="2000" b="1" dirty="0" smtClean="0"/>
          </a:p>
          <a:p>
            <a:endParaRPr lang="hu-HU" sz="2000" b="1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4514238" y="1412776"/>
            <a:ext cx="4373070" cy="39703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 smtClean="0"/>
              <a:t>7a.Ökológiai </a:t>
            </a:r>
            <a:r>
              <a:rPr lang="hu-HU" b="1" dirty="0"/>
              <a:t>szempontok érvényesítése a fenntartható vízhasználatok megvalósításában</a:t>
            </a:r>
            <a:r>
              <a:rPr lang="hu-HU" b="1" dirty="0" smtClean="0"/>
              <a:t>. (nyilvántartás, felülvizsgálat, engedélyezés, ösztönzés, bírság)</a:t>
            </a:r>
          </a:p>
          <a:p>
            <a:endParaRPr lang="hu-HU" b="1" dirty="0" smtClean="0"/>
          </a:p>
          <a:p>
            <a:r>
              <a:rPr lang="hu-HU" b="1" dirty="0" smtClean="0"/>
              <a:t>9., 10., 11:  Árpolitika, költség-megtérülés a szolgáltatásban</a:t>
            </a:r>
          </a:p>
          <a:p>
            <a:endParaRPr lang="hu-HU" b="1" dirty="0" smtClean="0"/>
          </a:p>
          <a:p>
            <a:r>
              <a:rPr lang="hu-HU" b="1" dirty="0" smtClean="0"/>
              <a:t>8. Víztakarékosság  </a:t>
            </a:r>
          </a:p>
          <a:p>
            <a:pPr lvl="1"/>
            <a:r>
              <a:rPr lang="hu-HU" b="1" dirty="0"/>
              <a:t>8.1 </a:t>
            </a:r>
            <a:r>
              <a:rPr lang="hu-HU" b="1" dirty="0" smtClean="0"/>
              <a:t>A növénytermesztésben  </a:t>
            </a:r>
            <a:endParaRPr lang="hu-HU" b="1" dirty="0"/>
          </a:p>
          <a:p>
            <a:pPr lvl="1"/>
            <a:r>
              <a:rPr lang="hu-HU" b="1" dirty="0" smtClean="0"/>
              <a:t>8.2, 8.3 Közüzemi vízellátásban </a:t>
            </a:r>
          </a:p>
          <a:p>
            <a:pPr lvl="1"/>
            <a:r>
              <a:rPr lang="hu-HU" b="1" dirty="0" smtClean="0"/>
              <a:t>8.4 Ipari vízellátásban       </a:t>
            </a:r>
          </a:p>
          <a:p>
            <a:r>
              <a:rPr lang="hu-HU" b="1" dirty="0" smtClean="0"/>
              <a:t> </a:t>
            </a:r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999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4514238" y="1340768"/>
            <a:ext cx="4378241" cy="50405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222713" y="1340768"/>
            <a:ext cx="4061256" cy="50405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</a:t>
            </a:r>
            <a:r>
              <a:rPr lang="hu-HU" dirty="0"/>
              <a:t>Hidromorfológiai elváltozások </a:t>
            </a:r>
            <a:r>
              <a:rPr lang="hu-HU" dirty="0" smtClean="0"/>
              <a:t>enyhítésére irányuló Intézkedések</a:t>
            </a:r>
            <a:endParaRPr lang="hu-HU" cap="none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198398" y="1333792"/>
            <a:ext cx="3984075" cy="48628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 smtClean="0"/>
              <a:t>4.1. Vonalvezetés/mederforma</a:t>
            </a:r>
            <a:r>
              <a:rPr lang="hu-HU" b="1" dirty="0"/>
              <a:t>/ parti sáv/ morfológiai </a:t>
            </a:r>
            <a:r>
              <a:rPr lang="hu-HU" b="1" dirty="0" smtClean="0"/>
              <a:t>módosítása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 smtClean="0"/>
              <a:t>Árvízvédelem  (</a:t>
            </a:r>
            <a:r>
              <a:rPr lang="hu-HU" b="1" dirty="0"/>
              <a:t>átvágás, </a:t>
            </a:r>
            <a:r>
              <a:rPr lang="hu-HU" b="1" dirty="0" smtClean="0"/>
              <a:t>parterősítés</a:t>
            </a:r>
            <a:endParaRPr lang="hu-HU" b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 smtClean="0"/>
              <a:t>Mezőgazdaság</a:t>
            </a:r>
            <a:endParaRPr lang="hu-HU" b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/>
              <a:t>Hajózás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 smtClean="0"/>
              <a:t>Település </a:t>
            </a:r>
            <a:endParaRPr lang="hu-HU" b="1" dirty="0"/>
          </a:p>
          <a:p>
            <a:r>
              <a:rPr lang="hu-HU" b="1" dirty="0" smtClean="0"/>
              <a:t>4.2. Gátak</a:t>
            </a:r>
            <a:r>
              <a:rPr lang="hu-HU" b="1" dirty="0"/>
              <a:t>, fenékküszöbök, zsilipek, </a:t>
            </a:r>
            <a:r>
              <a:rPr lang="hu-HU" b="1" dirty="0" smtClean="0"/>
              <a:t>elzárások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/>
              <a:t>Energiatermelés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/>
              <a:t>Árvízvédelmi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/>
              <a:t>Ivóvízellátás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 smtClean="0"/>
              <a:t>Hajózás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 smtClean="0"/>
              <a:t>Mezőgazdaság </a:t>
            </a:r>
            <a:endParaRPr lang="hu-HU" b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 smtClean="0"/>
              <a:t>Rekreáció (horgászat)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 smtClean="0"/>
              <a:t>Ipar céllal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 smtClean="0"/>
              <a:t>Halászat</a:t>
            </a:r>
            <a:endParaRPr lang="hu-HU" sz="2000" b="1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4514238" y="1341769"/>
            <a:ext cx="4522258" cy="52322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/>
              <a:t>5 Hosszirányú átjárhatóság helyreállítása, duzzasztás </a:t>
            </a:r>
            <a:r>
              <a:rPr lang="hu-HU" b="1" dirty="0" smtClean="0"/>
              <a:t>csökkentése</a:t>
            </a:r>
          </a:p>
          <a:p>
            <a:r>
              <a:rPr lang="hu-HU" sz="1400" b="1" i="1" dirty="0"/>
              <a:t>Ha nem, akkor hatást csökkentő intézkedések (pl. hallépcső, megkerülő csatorna, üzemeltetés…) </a:t>
            </a:r>
          </a:p>
          <a:p>
            <a:r>
              <a:rPr lang="hu-HU" b="1" dirty="0" smtClean="0"/>
              <a:t>6 </a:t>
            </a:r>
            <a:r>
              <a:rPr lang="hu-HU" b="1" dirty="0"/>
              <a:t>A hidromorfológiai viszonyok javítása, a hosszirányú átjárhatóságon </a:t>
            </a:r>
            <a:r>
              <a:rPr lang="hu-HU" b="1" dirty="0" smtClean="0"/>
              <a:t>kívül</a:t>
            </a:r>
          </a:p>
          <a:p>
            <a:pPr lvl="1"/>
            <a:r>
              <a:rPr lang="hu-HU" b="1" dirty="0" smtClean="0"/>
              <a:t>6.1. Hosszirányú szabályozás csökkentése</a:t>
            </a:r>
          </a:p>
          <a:p>
            <a:pPr lvl="1"/>
            <a:r>
              <a:rPr lang="hu-HU" b="1" dirty="0" smtClean="0"/>
              <a:t>6.2  Mederforma és növényzóna rehabilitációja</a:t>
            </a:r>
          </a:p>
          <a:p>
            <a:pPr lvl="1"/>
            <a:r>
              <a:rPr lang="hu-HU" b="1" dirty="0" smtClean="0"/>
              <a:t>6.3   Oldalirányú átjárhatóság rehabilitációja (hullámtér szélesítése mellékágak vízellátása </a:t>
            </a:r>
          </a:p>
          <a:p>
            <a:pPr lvl="1"/>
            <a:r>
              <a:rPr lang="hu-HU" b="1" dirty="0" smtClean="0"/>
              <a:t>6.4 Műtárgyak bontása</a:t>
            </a:r>
          </a:p>
          <a:p>
            <a:pPr lvl="1"/>
            <a:r>
              <a:rPr lang="hu-HU" b="1" dirty="0" smtClean="0"/>
              <a:t>6.5. Síkvidéki csatornázott vízfolyások </a:t>
            </a:r>
          </a:p>
          <a:p>
            <a:r>
              <a:rPr lang="hu-HU" sz="1400" b="1" i="1" dirty="0" smtClean="0"/>
              <a:t>Ha nem, a hatást csökkentő intézkedések (mentett oldali vízpótlás)</a:t>
            </a:r>
            <a:endParaRPr lang="hu-HU" sz="1400" b="1" i="1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153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4514239" y="1340768"/>
            <a:ext cx="4289170" cy="50405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222713" y="1340768"/>
            <a:ext cx="4061256" cy="50405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</a:t>
            </a:r>
            <a:r>
              <a:rPr lang="hu-HU" dirty="0"/>
              <a:t>Ivóvízellátás </a:t>
            </a:r>
            <a:r>
              <a:rPr lang="hu-HU" dirty="0" smtClean="0"/>
              <a:t>biztonsága</a:t>
            </a:r>
            <a:endParaRPr lang="hu-HU" cap="none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222713" y="1412776"/>
            <a:ext cx="39840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/>
              <a:t>7.3 Ivóvízbázisok területét érintő szennyezések</a:t>
            </a:r>
            <a:endParaRPr lang="hu-HU" sz="2000" b="1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4514238" y="1412776"/>
            <a:ext cx="4373070" cy="48013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/>
              <a:t>13 Ivóvízbázisok védelmét szolgáló intézkedések (védőterületek, </a:t>
            </a:r>
            <a:r>
              <a:rPr lang="hu-HU" b="1" dirty="0" err="1"/>
              <a:t>pufferzónák</a:t>
            </a:r>
            <a:r>
              <a:rPr lang="hu-HU" b="1" dirty="0"/>
              <a:t>) </a:t>
            </a:r>
            <a:r>
              <a:rPr lang="hu-HU" b="1" dirty="0" smtClean="0"/>
              <a:t>       </a:t>
            </a:r>
          </a:p>
          <a:p>
            <a:r>
              <a:rPr lang="hu-HU" b="1" dirty="0"/>
              <a:t>13.3 A </a:t>
            </a:r>
            <a:r>
              <a:rPr lang="hu-HU" b="1" dirty="0" err="1"/>
              <a:t>vízbázisvédelmi</a:t>
            </a:r>
            <a:r>
              <a:rPr lang="hu-HU" b="1" dirty="0"/>
              <a:t> szabályozáson kívüli megoldások (egyedi szabályok, </a:t>
            </a:r>
            <a:r>
              <a:rPr lang="hu-HU" b="1" dirty="0" err="1"/>
              <a:t>vízbázisvédelem</a:t>
            </a:r>
            <a:r>
              <a:rPr lang="hu-HU" b="1" dirty="0"/>
              <a:t> szempontjából kedvező területhasználat váltás, jó gyakorlatok ösztönzése, terület-használókkal való </a:t>
            </a:r>
            <a:r>
              <a:rPr lang="hu-HU" b="1" dirty="0" smtClean="0"/>
              <a:t>megegyezés</a:t>
            </a:r>
          </a:p>
          <a:p>
            <a:r>
              <a:rPr lang="hu-HU" b="1" dirty="0" smtClean="0"/>
              <a:t>(KI3</a:t>
            </a:r>
            <a:r>
              <a:rPr lang="hu-HU" b="1" dirty="0"/>
              <a:t>) Helyes környezeti gyakorlatok (KI4) Egyéb jogi </a:t>
            </a:r>
            <a:r>
              <a:rPr lang="hu-HU" b="1" dirty="0" smtClean="0"/>
              <a:t>eszközök</a:t>
            </a:r>
          </a:p>
          <a:p>
            <a:r>
              <a:rPr lang="hu-HU" b="1" dirty="0" smtClean="0"/>
              <a:t>(KI6</a:t>
            </a:r>
            <a:r>
              <a:rPr lang="hu-HU" b="1" dirty="0"/>
              <a:t>) Gazdasági ösztönzők </a:t>
            </a:r>
            <a:r>
              <a:rPr lang="hu-HU" b="1" dirty="0" smtClean="0"/>
              <a:t>alkalmazása</a:t>
            </a:r>
          </a:p>
          <a:p>
            <a:r>
              <a:rPr lang="hu-HU" b="1" dirty="0" smtClean="0"/>
              <a:t>(KI7</a:t>
            </a:r>
            <a:r>
              <a:rPr lang="hu-HU" b="1" dirty="0"/>
              <a:t>) Önkéntes megállapodások</a:t>
            </a:r>
          </a:p>
          <a:p>
            <a:r>
              <a:rPr lang="hu-HU" b="1" dirty="0"/>
              <a:t>13.4 Vízbiztonsági tervek készítése, </a:t>
            </a:r>
            <a:r>
              <a:rPr lang="hu-HU" b="1" dirty="0" smtClean="0"/>
              <a:t>alkalmazása</a:t>
            </a:r>
          </a:p>
          <a:p>
            <a:r>
              <a:rPr lang="hu-HU" b="1" dirty="0" smtClean="0"/>
              <a:t>(KI4</a:t>
            </a:r>
            <a:r>
              <a:rPr lang="hu-HU" b="1" dirty="0"/>
              <a:t>) Egyéb jogi </a:t>
            </a:r>
            <a:r>
              <a:rPr lang="hu-HU" b="1" dirty="0" smtClean="0"/>
              <a:t>eszközök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104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4514239" y="1340768"/>
            <a:ext cx="4289170" cy="50405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000"/>
          </a:p>
        </p:txBody>
      </p:sp>
      <p:sp>
        <p:nvSpPr>
          <p:cNvPr id="6" name="Téglalap 5"/>
          <p:cNvSpPr/>
          <p:nvPr/>
        </p:nvSpPr>
        <p:spPr>
          <a:xfrm>
            <a:off x="222713" y="1340768"/>
            <a:ext cx="4061256" cy="50405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</a:t>
            </a:r>
            <a:r>
              <a:rPr lang="hu-HU" dirty="0"/>
              <a:t>Védett természeti területek és fürdésre kijelölt </a:t>
            </a:r>
            <a:r>
              <a:rPr lang="hu-HU" dirty="0" smtClean="0"/>
              <a:t>vizekhez tartozó intézkedések</a:t>
            </a:r>
            <a:endParaRPr lang="hu-HU" cap="none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222713" y="1412776"/>
            <a:ext cx="3984075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/>
              <a:t>5.1 Felszíni vízbe juttatott idegen fajok vagy kórokozók</a:t>
            </a:r>
          </a:p>
          <a:p>
            <a:endParaRPr lang="hu-HU" b="1" dirty="0"/>
          </a:p>
          <a:p>
            <a:r>
              <a:rPr lang="hu-HU" b="1" dirty="0" smtClean="0"/>
              <a:t>7.1 </a:t>
            </a:r>
            <a:r>
              <a:rPr lang="hu-HU" b="1" dirty="0"/>
              <a:t>Védett természeti területeket károsító </a:t>
            </a:r>
            <a:r>
              <a:rPr lang="hu-HU" b="1" dirty="0" err="1" smtClean="0"/>
              <a:t>vízjárásváltozás</a:t>
            </a:r>
            <a:endParaRPr lang="hu-HU" b="1" dirty="0" smtClean="0"/>
          </a:p>
          <a:p>
            <a:endParaRPr lang="hu-HU" b="1" dirty="0" smtClean="0"/>
          </a:p>
          <a:p>
            <a:r>
              <a:rPr lang="hu-HU" b="1" dirty="0"/>
              <a:t>7.2 Védett természeti területeket károsító </a:t>
            </a:r>
            <a:r>
              <a:rPr lang="hu-HU" b="1" dirty="0" smtClean="0"/>
              <a:t>szennyezés</a:t>
            </a:r>
          </a:p>
          <a:p>
            <a:endParaRPr lang="hu-HU" b="1" dirty="0"/>
          </a:p>
          <a:p>
            <a:r>
              <a:rPr lang="hu-HU" b="1" dirty="0"/>
              <a:t>7.4 Fürdőhelyeket érő szennyezések</a:t>
            </a:r>
          </a:p>
        </p:txBody>
      </p:sp>
      <p:sp>
        <p:nvSpPr>
          <p:cNvPr id="21" name="Szövegdoboz 20"/>
          <p:cNvSpPr txBox="1"/>
          <p:nvPr/>
        </p:nvSpPr>
        <p:spPr>
          <a:xfrm>
            <a:off x="4514238" y="1412776"/>
            <a:ext cx="4373070" cy="48013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1700" b="1" dirty="0"/>
              <a:t>6 A hidromorfológiai viszonyok javítása, a hosszirányú átjárhatóságon </a:t>
            </a:r>
            <a:r>
              <a:rPr lang="hu-HU" sz="1700" b="1" dirty="0" smtClean="0"/>
              <a:t>kívül, (itt: kompenzációs intézkedések) </a:t>
            </a:r>
          </a:p>
          <a:p>
            <a:r>
              <a:rPr lang="hu-HU" sz="1700" b="1" dirty="0" smtClean="0"/>
              <a:t>18 </a:t>
            </a:r>
            <a:r>
              <a:rPr lang="hu-HU" sz="1700" b="1" dirty="0" err="1" smtClean="0"/>
              <a:t>Invazív</a:t>
            </a:r>
            <a:r>
              <a:rPr lang="hu-HU" sz="1700" b="1" dirty="0" smtClean="0"/>
              <a:t>, a típustól idegen fajok, illetve betegségek bevezetésének megelőzése és szabályozása</a:t>
            </a:r>
          </a:p>
          <a:p>
            <a:r>
              <a:rPr lang="hu-HU" sz="1700" b="1" dirty="0" smtClean="0"/>
              <a:t>20 </a:t>
            </a:r>
            <a:r>
              <a:rPr lang="hu-HU" sz="1700" b="1" dirty="0"/>
              <a:t>A halászat és egyéb olyan tevékenységek káros hatásainak megelőzése és megelőzése és szabályozása, amelyek állatok és növények eltávolításával járnak </a:t>
            </a:r>
            <a:endParaRPr lang="hu-HU" sz="1700" b="1" dirty="0" smtClean="0"/>
          </a:p>
          <a:p>
            <a:r>
              <a:rPr lang="hu-HU" sz="1700" b="1" dirty="0" smtClean="0"/>
              <a:t>33, 34 </a:t>
            </a:r>
            <a:r>
              <a:rPr lang="hu-HU" sz="1700" b="1" dirty="0"/>
              <a:t>Károsodott vízi, vizes és szárazföldi élőhelyek védelme a vízjárást </a:t>
            </a:r>
            <a:r>
              <a:rPr lang="hu-HU" sz="1700" b="1" dirty="0" smtClean="0"/>
              <a:t>befolyásoló és vízminőségi </a:t>
            </a:r>
            <a:r>
              <a:rPr lang="hu-HU" sz="1700" b="1" dirty="0"/>
              <a:t>hatásokkal szemben, az egyéb intézkedéseken </a:t>
            </a:r>
            <a:r>
              <a:rPr lang="hu-HU" sz="1700" b="1" dirty="0" smtClean="0"/>
              <a:t>felül</a:t>
            </a:r>
          </a:p>
          <a:p>
            <a:r>
              <a:rPr lang="hu-HU" sz="1700" b="1" dirty="0" smtClean="0"/>
              <a:t>35 </a:t>
            </a:r>
            <a:r>
              <a:rPr lang="hu-HU" sz="1700" b="1" dirty="0"/>
              <a:t>Fürdőhelyek védelmét biztosító speciális </a:t>
            </a:r>
            <a:r>
              <a:rPr lang="hu-HU" sz="1700" b="1" dirty="0" smtClean="0"/>
              <a:t>intézkedések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971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Hogyan lesz ebből intézkedési program </a:t>
            </a:r>
            <a:endParaRPr lang="hu-HU" cap="none" dirty="0"/>
          </a:p>
        </p:txBody>
      </p:sp>
      <p:sp>
        <p:nvSpPr>
          <p:cNvPr id="10" name="Szövegdoboz 10"/>
          <p:cNvSpPr txBox="1"/>
          <p:nvPr/>
        </p:nvSpPr>
        <p:spPr>
          <a:xfrm>
            <a:off x="5033287" y="4348400"/>
            <a:ext cx="3550160" cy="2090189"/>
          </a:xfrm>
          <a:prstGeom prst="rect">
            <a:avLst/>
          </a:prstGeom>
          <a:solidFill>
            <a:srgbClr val="DDFFDD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1600" dirty="0">
                <a:effectLst/>
                <a:latin typeface="Arial Narrow" pitchFamily="34" charset="0"/>
                <a:ea typeface="MS Mincho"/>
              </a:rPr>
              <a:t> </a:t>
            </a: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sz="1600" dirty="0">
              <a:effectLst/>
              <a:latin typeface="Arial Narrow" pitchFamily="34" charset="0"/>
              <a:ea typeface="MS Mincho"/>
            </a:endParaRP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1600" dirty="0">
                <a:effectLst/>
                <a:latin typeface="Arial Narrow" pitchFamily="34" charset="0"/>
                <a:ea typeface="MS Mincho"/>
              </a:rPr>
              <a:t> </a:t>
            </a:r>
            <a:endParaRPr lang="hu-HU" sz="1600" dirty="0" smtClean="0">
              <a:effectLst/>
              <a:latin typeface="Arial Narrow" pitchFamily="34" charset="0"/>
              <a:ea typeface="MS Mincho"/>
            </a:endParaRP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sz="1600" dirty="0">
              <a:latin typeface="Arial Narrow" pitchFamily="34" charset="0"/>
              <a:ea typeface="MS Mincho"/>
            </a:endParaRP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sz="1600" dirty="0" smtClean="0">
              <a:effectLst/>
              <a:latin typeface="Arial Narrow" pitchFamily="34" charset="0"/>
              <a:ea typeface="MS Mincho"/>
            </a:endParaRP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sz="1600" dirty="0">
              <a:latin typeface="Arial Narrow" pitchFamily="34" charset="0"/>
              <a:ea typeface="MS Mincho"/>
            </a:endParaRP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sz="1600" dirty="0" smtClean="0">
              <a:effectLst/>
              <a:latin typeface="Arial Narrow" pitchFamily="34" charset="0"/>
              <a:ea typeface="MS Mincho"/>
            </a:endParaRP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1600" dirty="0">
                <a:latin typeface="Arial Narrow" pitchFamily="34" charset="0"/>
                <a:ea typeface="MS Mincho"/>
              </a:rPr>
              <a:t> </a:t>
            </a:r>
            <a:r>
              <a:rPr lang="hu-HU" sz="1600" dirty="0" smtClean="0">
                <a:latin typeface="Arial Narrow" pitchFamily="34" charset="0"/>
                <a:ea typeface="MS Mincho"/>
              </a:rPr>
              <a:t>                                       </a:t>
            </a:r>
            <a:r>
              <a:rPr lang="hu-HU" sz="2000" b="1" dirty="0" smtClean="0">
                <a:effectLst/>
                <a:latin typeface="Arial Narrow" pitchFamily="34" charset="0"/>
                <a:ea typeface="MS Mincho"/>
              </a:rPr>
              <a:t>országos szint </a:t>
            </a:r>
            <a:endParaRPr lang="hu-HU" sz="2000" b="1" dirty="0">
              <a:effectLst/>
              <a:latin typeface="Arial Narrow" pitchFamily="34" charset="0"/>
              <a:ea typeface="MS Mincho"/>
            </a:endParaRP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1600" dirty="0">
                <a:effectLst/>
                <a:latin typeface="Arial Narrow" pitchFamily="34" charset="0"/>
                <a:ea typeface="MS Mincho"/>
              </a:rPr>
              <a:t> </a:t>
            </a: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1600" dirty="0">
                <a:effectLst/>
                <a:latin typeface="Arial Narrow" pitchFamily="34" charset="0"/>
                <a:ea typeface="MS Mincho"/>
              </a:rPr>
              <a:t> </a:t>
            </a: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1600" dirty="0">
                <a:effectLst/>
                <a:latin typeface="Arial Narrow" pitchFamily="34" charset="0"/>
                <a:ea typeface="MS Mincho"/>
              </a:rPr>
              <a:t> </a:t>
            </a:r>
          </a:p>
        </p:txBody>
      </p:sp>
      <p:sp>
        <p:nvSpPr>
          <p:cNvPr id="11" name="Szövegdoboz 1"/>
          <p:cNvSpPr txBox="1"/>
          <p:nvPr/>
        </p:nvSpPr>
        <p:spPr>
          <a:xfrm>
            <a:off x="5169231" y="5472611"/>
            <a:ext cx="1447705" cy="577201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90000" rIns="91440" bIns="9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>
                <a:effectLst/>
                <a:latin typeface="Arial Narrow" pitchFamily="34" charset="0"/>
                <a:ea typeface="MS Mincho"/>
              </a:rPr>
              <a:t>Terhelés </a:t>
            </a:r>
            <a:r>
              <a:rPr lang="hu-HU" b="1" dirty="0">
                <a:effectLst/>
                <a:latin typeface="Arial Narrow" pitchFamily="34" charset="0"/>
                <a:ea typeface="MS Mincho"/>
              </a:rPr>
              <a:t>típusok </a:t>
            </a:r>
            <a:endParaRPr lang="hu-HU" dirty="0">
              <a:effectLst/>
              <a:latin typeface="Arial Narrow" pitchFamily="34" charset="0"/>
              <a:ea typeface="MS Mincho"/>
            </a:endParaRPr>
          </a:p>
        </p:txBody>
      </p:sp>
      <p:sp>
        <p:nvSpPr>
          <p:cNvPr id="12" name="Szövegdoboz 2"/>
          <p:cNvSpPr txBox="1"/>
          <p:nvPr/>
        </p:nvSpPr>
        <p:spPr>
          <a:xfrm>
            <a:off x="5836608" y="4587946"/>
            <a:ext cx="1943518" cy="51530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90000" rIns="91440" bIns="9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>
                <a:effectLst/>
                <a:latin typeface="Arial Narrow" pitchFamily="34" charset="0"/>
                <a:ea typeface="MS Mincho"/>
              </a:rPr>
              <a:t>Intézkedések </a:t>
            </a:r>
            <a:r>
              <a:rPr lang="hu-HU" b="1" dirty="0">
                <a:effectLst/>
                <a:latin typeface="Arial Narrow" pitchFamily="34" charset="0"/>
                <a:ea typeface="MS Mincho"/>
              </a:rPr>
              <a:t>listája </a:t>
            </a:r>
            <a:endParaRPr lang="hu-HU" b="1" dirty="0" smtClean="0">
              <a:effectLst/>
              <a:latin typeface="Arial Narrow" pitchFamily="34" charset="0"/>
              <a:ea typeface="MS Mincho"/>
            </a:endParaRPr>
          </a:p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>
                <a:effectLst/>
                <a:latin typeface="Arial Narrow" pitchFamily="34" charset="0"/>
                <a:ea typeface="MS Mincho"/>
              </a:rPr>
              <a:t>(</a:t>
            </a:r>
            <a:r>
              <a:rPr lang="hu-HU" b="1" dirty="0">
                <a:effectLst/>
                <a:latin typeface="Arial Narrow" pitchFamily="34" charset="0"/>
                <a:ea typeface="MS Mincho"/>
              </a:rPr>
              <a:t>a terhelés </a:t>
            </a:r>
            <a:r>
              <a:rPr lang="hu-HU" b="1" dirty="0" err="1">
                <a:effectLst/>
                <a:latin typeface="Arial Narrow" pitchFamily="34" charset="0"/>
                <a:ea typeface="MS Mincho"/>
              </a:rPr>
              <a:t>fv.-ében</a:t>
            </a:r>
            <a:r>
              <a:rPr lang="hu-HU" b="1" dirty="0">
                <a:effectLst/>
                <a:latin typeface="Arial Narrow" pitchFamily="34" charset="0"/>
                <a:ea typeface="MS Mincho"/>
              </a:rPr>
              <a:t>)</a:t>
            </a:r>
            <a:endParaRPr lang="hu-HU" dirty="0">
              <a:effectLst/>
              <a:latin typeface="Arial Narrow" pitchFamily="34" charset="0"/>
              <a:ea typeface="MS Mincho"/>
            </a:endParaRPr>
          </a:p>
        </p:txBody>
      </p:sp>
      <p:sp>
        <p:nvSpPr>
          <p:cNvPr id="13" name="Szövegdoboz 3"/>
          <p:cNvSpPr txBox="1"/>
          <p:nvPr/>
        </p:nvSpPr>
        <p:spPr>
          <a:xfrm>
            <a:off x="6960068" y="5514528"/>
            <a:ext cx="1490030" cy="50676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90000" rIns="91440" bIns="9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>
                <a:effectLst/>
                <a:latin typeface="Arial Narrow" pitchFamily="34" charset="0"/>
                <a:ea typeface="MS Mincho"/>
              </a:rPr>
              <a:t>Intézkedési </a:t>
            </a:r>
            <a:r>
              <a:rPr lang="hu-HU" b="1" dirty="0">
                <a:effectLst/>
                <a:latin typeface="Arial Narrow" pitchFamily="34" charset="0"/>
                <a:ea typeface="MS Mincho"/>
              </a:rPr>
              <a:t>csomagok </a:t>
            </a:r>
            <a:endParaRPr lang="hu-HU" dirty="0">
              <a:effectLst/>
              <a:latin typeface="Arial Narrow" pitchFamily="34" charset="0"/>
              <a:ea typeface="MS Mincho"/>
            </a:endParaRPr>
          </a:p>
        </p:txBody>
      </p:sp>
      <p:cxnSp>
        <p:nvCxnSpPr>
          <p:cNvPr id="29" name="Egyenes összekötő nyíllal 28"/>
          <p:cNvCxnSpPr>
            <a:endCxn id="11" idx="0"/>
          </p:cNvCxnSpPr>
          <p:nvPr/>
        </p:nvCxnSpPr>
        <p:spPr>
          <a:xfrm flipH="1">
            <a:off x="5893084" y="5103246"/>
            <a:ext cx="915284" cy="369365"/>
          </a:xfrm>
          <a:prstGeom prst="straightConnector1">
            <a:avLst/>
          </a:prstGeom>
          <a:ln w="5397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/>
          <p:cNvCxnSpPr>
            <a:endCxn id="13" idx="0"/>
          </p:cNvCxnSpPr>
          <p:nvPr/>
        </p:nvCxnSpPr>
        <p:spPr>
          <a:xfrm>
            <a:off x="6808367" y="5103246"/>
            <a:ext cx="896716" cy="411282"/>
          </a:xfrm>
          <a:prstGeom prst="straightConnector1">
            <a:avLst/>
          </a:prstGeom>
          <a:ln w="5397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1" name="Csoportba foglalás 60"/>
          <p:cNvGrpSpPr/>
          <p:nvPr/>
        </p:nvGrpSpPr>
        <p:grpSpPr>
          <a:xfrm>
            <a:off x="517784" y="1268761"/>
            <a:ext cx="5441957" cy="5169828"/>
            <a:chOff x="517784" y="1268761"/>
            <a:chExt cx="5441957" cy="5169828"/>
          </a:xfrm>
        </p:grpSpPr>
        <p:sp>
          <p:nvSpPr>
            <p:cNvPr id="7" name="Téglalap 6"/>
            <p:cNvSpPr/>
            <p:nvPr/>
          </p:nvSpPr>
          <p:spPr>
            <a:xfrm>
              <a:off x="517784" y="4045384"/>
              <a:ext cx="3550160" cy="2119920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1600">
                <a:latin typeface="Arial Narrow" pitchFamily="34" charset="0"/>
              </a:endParaRPr>
            </a:p>
          </p:txBody>
        </p:sp>
        <p:sp>
          <p:nvSpPr>
            <p:cNvPr id="8" name="Téglalap 7"/>
            <p:cNvSpPr/>
            <p:nvPr/>
          </p:nvSpPr>
          <p:spPr>
            <a:xfrm>
              <a:off x="621790" y="4179620"/>
              <a:ext cx="3550160" cy="2096720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1600">
                <a:latin typeface="Arial Narrow" pitchFamily="34" charset="0"/>
              </a:endParaRPr>
            </a:p>
          </p:txBody>
        </p:sp>
        <p:sp>
          <p:nvSpPr>
            <p:cNvPr id="9" name="Szövegdoboz 11"/>
            <p:cNvSpPr txBox="1"/>
            <p:nvPr/>
          </p:nvSpPr>
          <p:spPr>
            <a:xfrm>
              <a:off x="736090" y="4348400"/>
              <a:ext cx="3550160" cy="2090189"/>
            </a:xfrm>
            <a:prstGeom prst="rect">
              <a:avLst/>
            </a:prstGeom>
            <a:solidFill>
              <a:srgbClr val="FFFFCC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sz="1600" dirty="0">
                  <a:effectLst/>
                  <a:latin typeface="Arial Narrow" pitchFamily="34" charset="0"/>
                  <a:ea typeface="MS Mincho"/>
                </a:rPr>
                <a:t> </a:t>
              </a:r>
            </a:p>
            <a:p>
              <a:pPr algn="l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endParaRPr lang="hu-HU" sz="1600" dirty="0" smtClean="0">
                <a:effectLst/>
                <a:latin typeface="Arial Narrow" pitchFamily="34" charset="0"/>
                <a:ea typeface="MS Mincho"/>
              </a:endParaRPr>
            </a:p>
            <a:p>
              <a:pPr algn="l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endParaRPr lang="hu-HU" sz="1600" dirty="0">
                <a:latin typeface="Arial Narrow" pitchFamily="34" charset="0"/>
                <a:ea typeface="MS Mincho"/>
              </a:endParaRPr>
            </a:p>
            <a:p>
              <a:pPr algn="l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endParaRPr lang="hu-HU" sz="1600" dirty="0" smtClean="0">
                <a:effectLst/>
                <a:latin typeface="Arial Narrow" pitchFamily="34" charset="0"/>
                <a:ea typeface="MS Mincho"/>
              </a:endParaRPr>
            </a:p>
            <a:p>
              <a:pPr algn="l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endParaRPr lang="hu-HU" sz="1600" dirty="0">
                <a:latin typeface="Arial Narrow" pitchFamily="34" charset="0"/>
                <a:ea typeface="MS Mincho"/>
              </a:endParaRPr>
            </a:p>
            <a:p>
              <a:pPr algn="l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endParaRPr lang="hu-HU" sz="1600" dirty="0" smtClean="0">
                <a:effectLst/>
                <a:latin typeface="Arial Narrow" pitchFamily="34" charset="0"/>
                <a:ea typeface="MS Mincho"/>
              </a:endParaRPr>
            </a:p>
            <a:p>
              <a:pPr algn="l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sz="1600" dirty="0">
                  <a:effectLst/>
                  <a:latin typeface="Arial Narrow" pitchFamily="34" charset="0"/>
                  <a:ea typeface="MS Mincho"/>
                </a:rPr>
                <a:t> </a:t>
              </a:r>
              <a:endParaRPr lang="hu-HU" sz="1600" dirty="0" smtClean="0">
                <a:effectLst/>
                <a:latin typeface="Arial Narrow" pitchFamily="34" charset="0"/>
                <a:ea typeface="MS Mincho"/>
              </a:endParaRPr>
            </a:p>
            <a:p>
              <a:pPr algn="l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sz="2000" b="1" dirty="0" smtClean="0">
                  <a:effectLst/>
                  <a:latin typeface="Arial Narrow" pitchFamily="34" charset="0"/>
                  <a:ea typeface="MS Mincho"/>
                </a:rPr>
                <a:t>víztestek</a:t>
              </a:r>
              <a:endParaRPr lang="hu-HU" sz="2000" b="1" dirty="0">
                <a:effectLst/>
                <a:latin typeface="Arial Narrow" pitchFamily="34" charset="0"/>
                <a:ea typeface="MS Mincho"/>
              </a:endParaRPr>
            </a:p>
          </p:txBody>
        </p:sp>
        <p:sp>
          <p:nvSpPr>
            <p:cNvPr id="14" name="Szövegdoboz 4"/>
            <p:cNvSpPr txBox="1"/>
            <p:nvPr/>
          </p:nvSpPr>
          <p:spPr>
            <a:xfrm>
              <a:off x="3368875" y="3180228"/>
              <a:ext cx="2590866" cy="999392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hu-HU" sz="1600" b="1" dirty="0">
                  <a:effectLst/>
                  <a:latin typeface="Arial Narrow" pitchFamily="34" charset="0"/>
                  <a:ea typeface="MS Mincho"/>
                </a:rPr>
                <a:t> </a:t>
              </a:r>
              <a:r>
                <a:rPr lang="hu-HU" b="1" dirty="0">
                  <a:effectLst/>
                  <a:latin typeface="Arial Narrow" pitchFamily="34" charset="0"/>
                  <a:ea typeface="MS Mincho"/>
                </a:rPr>
                <a:t>A terheléseket és az intézkedéseket </a:t>
              </a:r>
              <a:r>
                <a:rPr lang="hu-HU" b="1" dirty="0" smtClean="0">
                  <a:effectLst/>
                  <a:latin typeface="Arial Narrow" pitchFamily="34" charset="0"/>
                  <a:ea typeface="MS Mincho"/>
                </a:rPr>
                <a:t>jellemző indikátorok </a:t>
              </a:r>
              <a:r>
                <a:rPr lang="hu-HU" b="1" dirty="0">
                  <a:effectLst/>
                  <a:latin typeface="Arial Narrow" pitchFamily="34" charset="0"/>
                  <a:ea typeface="MS Mincho"/>
                </a:rPr>
                <a:t>kiválasztása</a:t>
              </a:r>
              <a:endParaRPr lang="hu-HU" dirty="0">
                <a:effectLst/>
                <a:latin typeface="Arial Narrow" pitchFamily="34" charset="0"/>
                <a:ea typeface="MS Mincho"/>
              </a:endParaRPr>
            </a:p>
          </p:txBody>
        </p:sp>
        <p:sp>
          <p:nvSpPr>
            <p:cNvPr id="15" name="Szövegdoboz 7"/>
            <p:cNvSpPr txBox="1"/>
            <p:nvPr/>
          </p:nvSpPr>
          <p:spPr>
            <a:xfrm>
              <a:off x="2830490" y="5444088"/>
              <a:ext cx="1300861" cy="57720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90000" rIns="91440" bIns="90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b="1" dirty="0" smtClean="0">
                  <a:effectLst/>
                  <a:latin typeface="Arial Narrow" pitchFamily="34" charset="0"/>
                  <a:ea typeface="MS Mincho"/>
                </a:rPr>
                <a:t>Terhelések </a:t>
              </a:r>
              <a:r>
                <a:rPr lang="hu-HU" b="1" dirty="0">
                  <a:effectLst/>
                  <a:latin typeface="Arial Narrow" pitchFamily="34" charset="0"/>
                  <a:ea typeface="MS Mincho"/>
                </a:rPr>
                <a:t>elemzése</a:t>
              </a:r>
              <a:endParaRPr lang="hu-HU" dirty="0">
                <a:effectLst/>
                <a:latin typeface="Arial Narrow" pitchFamily="34" charset="0"/>
                <a:ea typeface="MS Mincho"/>
              </a:endParaRPr>
            </a:p>
          </p:txBody>
        </p:sp>
        <p:sp>
          <p:nvSpPr>
            <p:cNvPr id="16" name="Szövegdoboz 8"/>
            <p:cNvSpPr txBox="1"/>
            <p:nvPr/>
          </p:nvSpPr>
          <p:spPr>
            <a:xfrm>
              <a:off x="865658" y="5444087"/>
              <a:ext cx="1645512" cy="577201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90000" rIns="91440" bIns="90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b="1" dirty="0" smtClean="0">
                  <a:effectLst/>
                  <a:latin typeface="Arial Narrow" pitchFamily="34" charset="0"/>
                  <a:ea typeface="MS Mincho"/>
                </a:rPr>
                <a:t>Állapotértékelés </a:t>
              </a:r>
              <a:r>
                <a:rPr lang="hu-HU" b="1" dirty="0">
                  <a:effectLst/>
                  <a:latin typeface="Arial Narrow" pitchFamily="34" charset="0"/>
                  <a:ea typeface="MS Mincho"/>
                </a:rPr>
                <a:t>(</a:t>
              </a:r>
              <a:r>
                <a:rPr lang="hu-HU" b="1" dirty="0" smtClean="0">
                  <a:effectLst/>
                  <a:latin typeface="Arial Narrow" pitchFamily="34" charset="0"/>
                  <a:ea typeface="MS Mincho"/>
                </a:rPr>
                <a:t>minősítés</a:t>
              </a:r>
              <a:r>
                <a:rPr lang="hu-HU" b="1" dirty="0">
                  <a:effectLst/>
                  <a:latin typeface="Arial Narrow" pitchFamily="34" charset="0"/>
                  <a:ea typeface="MS Mincho"/>
                </a:rPr>
                <a:t>)</a:t>
              </a:r>
              <a:endParaRPr lang="hu-HU" dirty="0">
                <a:effectLst/>
                <a:latin typeface="Arial Narrow" pitchFamily="34" charset="0"/>
                <a:ea typeface="MS Mincho"/>
              </a:endParaRPr>
            </a:p>
          </p:txBody>
        </p:sp>
        <p:sp>
          <p:nvSpPr>
            <p:cNvPr id="17" name="Lekerekített téglalap 16"/>
            <p:cNvSpPr/>
            <p:nvPr/>
          </p:nvSpPr>
          <p:spPr>
            <a:xfrm>
              <a:off x="3368875" y="3124945"/>
              <a:ext cx="2565444" cy="1034471"/>
            </a:xfrm>
            <a:prstGeom prst="roundRect">
              <a:avLst>
                <a:gd name="adj" fmla="val 2703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1600">
                <a:latin typeface="Arial Narrow" pitchFamily="34" charset="0"/>
              </a:endParaRPr>
            </a:p>
          </p:txBody>
        </p:sp>
        <p:sp>
          <p:nvSpPr>
            <p:cNvPr id="18" name="Szövegdoboz 13"/>
            <p:cNvSpPr txBox="1"/>
            <p:nvPr/>
          </p:nvSpPr>
          <p:spPr>
            <a:xfrm>
              <a:off x="1909303" y="4592099"/>
              <a:ext cx="1459572" cy="515884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90000" rIns="91440" bIns="90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b="1" dirty="0" smtClean="0">
                  <a:effectLst/>
                  <a:latin typeface="Arial Narrow" pitchFamily="34" charset="0"/>
                  <a:ea typeface="MS Mincho"/>
                </a:rPr>
                <a:t>Intézkedések </a:t>
              </a:r>
              <a:r>
                <a:rPr lang="hu-HU" b="1" dirty="0">
                  <a:effectLst/>
                  <a:latin typeface="Arial Narrow" pitchFamily="34" charset="0"/>
                  <a:ea typeface="MS Mincho"/>
                </a:rPr>
                <a:t>allokációja </a:t>
              </a:r>
              <a:endParaRPr lang="hu-HU" dirty="0">
                <a:effectLst/>
                <a:latin typeface="Arial Narrow" pitchFamily="34" charset="0"/>
                <a:ea typeface="MS Mincho"/>
              </a:endParaRPr>
            </a:p>
          </p:txBody>
        </p:sp>
        <p:sp>
          <p:nvSpPr>
            <p:cNvPr id="20" name="Lekerekített téglalap 19"/>
            <p:cNvSpPr/>
            <p:nvPr/>
          </p:nvSpPr>
          <p:spPr>
            <a:xfrm>
              <a:off x="1682967" y="1268761"/>
              <a:ext cx="4133215" cy="1571076"/>
            </a:xfrm>
            <a:prstGeom prst="roundRect">
              <a:avLst>
                <a:gd name="adj" fmla="val 27037"/>
              </a:avLst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1600">
                <a:latin typeface="Arial Narrow" pitchFamily="34" charset="0"/>
              </a:endParaRPr>
            </a:p>
          </p:txBody>
        </p:sp>
        <p:sp>
          <p:nvSpPr>
            <p:cNvPr id="22" name="Szalagnyíl felfelé 21"/>
            <p:cNvSpPr/>
            <p:nvPr/>
          </p:nvSpPr>
          <p:spPr>
            <a:xfrm>
              <a:off x="3868395" y="3979637"/>
              <a:ext cx="1728192" cy="775037"/>
            </a:xfrm>
            <a:prstGeom prst="curvedUpArrow">
              <a:avLst/>
            </a:prstGeom>
            <a:solidFill>
              <a:schemeClr val="tx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1600">
                <a:latin typeface="Arial Narrow" pitchFamily="34" charset="0"/>
              </a:endParaRPr>
            </a:p>
          </p:txBody>
        </p:sp>
        <p:sp>
          <p:nvSpPr>
            <p:cNvPr id="23" name="Szalagnyíl felfelé 22"/>
            <p:cNvSpPr/>
            <p:nvPr/>
          </p:nvSpPr>
          <p:spPr>
            <a:xfrm rot="10800000">
              <a:off x="3727073" y="3383281"/>
              <a:ext cx="1728192" cy="761726"/>
            </a:xfrm>
            <a:prstGeom prst="curvedUpArrow">
              <a:avLst/>
            </a:prstGeom>
            <a:solidFill>
              <a:schemeClr val="tx2">
                <a:lumMod val="60000"/>
                <a:lumOff val="40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1600">
                <a:latin typeface="Arial Narrow" pitchFamily="34" charset="0"/>
              </a:endParaRPr>
            </a:p>
          </p:txBody>
        </p:sp>
        <p:cxnSp>
          <p:nvCxnSpPr>
            <p:cNvPr id="25" name="Egyenes összekötő nyíllal 24"/>
            <p:cNvCxnSpPr/>
            <p:nvPr/>
          </p:nvCxnSpPr>
          <p:spPr>
            <a:xfrm>
              <a:off x="4171950" y="5707886"/>
              <a:ext cx="984716" cy="0"/>
            </a:xfrm>
            <a:prstGeom prst="straightConnector1">
              <a:avLst/>
            </a:prstGeom>
            <a:ln w="53975"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gyenes összekötő nyíllal 25"/>
            <p:cNvCxnSpPr/>
            <p:nvPr/>
          </p:nvCxnSpPr>
          <p:spPr>
            <a:xfrm flipV="1">
              <a:off x="3691269" y="4850042"/>
              <a:ext cx="0" cy="589127"/>
            </a:xfrm>
            <a:prstGeom prst="straightConnector1">
              <a:avLst/>
            </a:prstGeom>
            <a:ln w="53975"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nyíllal 26"/>
            <p:cNvCxnSpPr/>
            <p:nvPr/>
          </p:nvCxnSpPr>
          <p:spPr>
            <a:xfrm flipH="1">
              <a:off x="3368875" y="4850625"/>
              <a:ext cx="2441777" cy="1"/>
            </a:xfrm>
            <a:prstGeom prst="straightConnector1">
              <a:avLst/>
            </a:prstGeom>
            <a:ln w="53975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Lefelé nyíl 31"/>
            <p:cNvSpPr/>
            <p:nvPr/>
          </p:nvSpPr>
          <p:spPr>
            <a:xfrm rot="5400000">
              <a:off x="2583069" y="3208560"/>
              <a:ext cx="494843" cy="86724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1600">
                <a:latin typeface="Arial Narrow" pitchFamily="34" charset="0"/>
              </a:endParaRPr>
            </a:p>
          </p:txBody>
        </p:sp>
        <p:sp>
          <p:nvSpPr>
            <p:cNvPr id="33" name="Lefelé nyíl 32"/>
            <p:cNvSpPr/>
            <p:nvPr/>
          </p:nvSpPr>
          <p:spPr>
            <a:xfrm rot="10800000">
              <a:off x="1952679" y="2839837"/>
              <a:ext cx="545482" cy="14849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1600">
                <a:latin typeface="Arial Narrow" pitchFamily="34" charset="0"/>
              </a:endParaRPr>
            </a:p>
          </p:txBody>
        </p:sp>
        <p:cxnSp>
          <p:nvCxnSpPr>
            <p:cNvPr id="34" name="Egyenes összekötő nyíllal 33"/>
            <p:cNvCxnSpPr/>
            <p:nvPr/>
          </p:nvCxnSpPr>
          <p:spPr>
            <a:xfrm flipV="1">
              <a:off x="1682967" y="4850625"/>
              <a:ext cx="209357" cy="1"/>
            </a:xfrm>
            <a:prstGeom prst="straightConnector1">
              <a:avLst/>
            </a:prstGeom>
            <a:ln w="44450">
              <a:prstDash val="sysDot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34"/>
            <p:cNvCxnSpPr/>
            <p:nvPr/>
          </p:nvCxnSpPr>
          <p:spPr>
            <a:xfrm>
              <a:off x="1682967" y="4850625"/>
              <a:ext cx="0" cy="542869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Szövegdoboz 14"/>
            <p:cNvSpPr txBox="1"/>
            <p:nvPr/>
          </p:nvSpPr>
          <p:spPr>
            <a:xfrm>
              <a:off x="1682967" y="1373849"/>
              <a:ext cx="4016604" cy="14352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sz="2000" b="1" dirty="0">
                  <a:solidFill>
                    <a:srgbClr val="FFFF99"/>
                  </a:solidFill>
                  <a:effectLst/>
                  <a:latin typeface="Arial Narrow" pitchFamily="34" charset="0"/>
                  <a:ea typeface="MS Mincho"/>
                </a:rPr>
                <a:t>Részvízgyűjtő és országos szinten: </a:t>
              </a:r>
            </a:p>
            <a:p>
              <a:pPr algn="ctr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sz="2000" b="1" dirty="0">
                  <a:solidFill>
                    <a:srgbClr val="FFFF99"/>
                  </a:solidFill>
                  <a:effectLst/>
                  <a:latin typeface="Arial Narrow" pitchFamily="34" charset="0"/>
                  <a:ea typeface="MS Mincho"/>
                </a:rPr>
                <a:t> </a:t>
              </a:r>
            </a:p>
            <a:p>
              <a:pPr algn="ctr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sz="2000" b="1" dirty="0">
                  <a:solidFill>
                    <a:srgbClr val="FFFF99"/>
                  </a:solidFill>
                  <a:effectLst/>
                  <a:latin typeface="Arial Narrow" pitchFamily="34" charset="0"/>
                  <a:ea typeface="MS Mincho"/>
                </a:rPr>
                <a:t>Terhelések,</a:t>
              </a:r>
            </a:p>
            <a:p>
              <a:pPr algn="ctr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sz="2000" b="1" dirty="0">
                  <a:solidFill>
                    <a:srgbClr val="FFFF99"/>
                  </a:solidFill>
                  <a:effectLst/>
                  <a:latin typeface="Arial Narrow" pitchFamily="34" charset="0"/>
                  <a:ea typeface="MS Mincho"/>
                </a:rPr>
                <a:t>intézkedések </a:t>
              </a:r>
            </a:p>
            <a:p>
              <a:pPr algn="ctr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sz="2000" b="1" dirty="0">
                  <a:solidFill>
                    <a:srgbClr val="FFFF99"/>
                  </a:solidFill>
                  <a:effectLst/>
                  <a:latin typeface="Arial Narrow" pitchFamily="34" charset="0"/>
                  <a:ea typeface="MS Mincho"/>
                </a:rPr>
                <a:t>és indikátorok összesítése</a:t>
              </a:r>
            </a:p>
            <a:p>
              <a:pPr algn="ctr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sz="2000" b="1" dirty="0">
                  <a:solidFill>
                    <a:srgbClr val="FFFF99"/>
                  </a:solidFill>
                  <a:effectLst/>
                  <a:latin typeface="Arial Narrow" pitchFamily="34" charset="0"/>
                  <a:ea typeface="MS Mincho"/>
                </a:rPr>
                <a:t>ütemezéssel (jelen, 2021, 2027)</a:t>
              </a:r>
            </a:p>
          </p:txBody>
        </p:sp>
      </p:grp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433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3"/>
          <p:cNvSpPr txBox="1">
            <a:spLocks/>
          </p:cNvSpPr>
          <p:nvPr/>
        </p:nvSpPr>
        <p:spPr>
          <a:xfrm>
            <a:off x="486900" y="142183"/>
            <a:ext cx="655272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dirty="0" smtClean="0"/>
              <a:t>VGT </a:t>
            </a:r>
            <a:r>
              <a:rPr lang="hu-HU" cap="none" dirty="0" smtClean="0"/>
              <a:t>és</a:t>
            </a:r>
            <a:r>
              <a:rPr lang="hu-HU" dirty="0" smtClean="0"/>
              <a:t> ÁKK </a:t>
            </a:r>
            <a:r>
              <a:rPr lang="hu-HU" cap="none" dirty="0" smtClean="0"/>
              <a:t>összehangolása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30" name="Szövegdoboz 29"/>
          <p:cNvSpPr txBox="1"/>
          <p:nvPr/>
        </p:nvSpPr>
        <p:spPr>
          <a:xfrm>
            <a:off x="539423" y="3168087"/>
            <a:ext cx="3650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0" dirty="0" smtClean="0">
                <a:solidFill>
                  <a:schemeClr val="tx2"/>
                </a:solidFill>
              </a:rPr>
              <a:t>Intézkedések: </a:t>
            </a:r>
            <a:r>
              <a:rPr lang="hu-HU" b="0" dirty="0" smtClean="0"/>
              <a:t>az állapot javítása; </a:t>
            </a:r>
          </a:p>
          <a:p>
            <a:r>
              <a:rPr lang="hu-HU" dirty="0" smtClean="0"/>
              <a:t>Ha ezzel ellentétes, akkor  </a:t>
            </a:r>
            <a:r>
              <a:rPr lang="hu-HU" b="0" dirty="0" smtClean="0"/>
              <a:t>beavatkozások megszüntetése, hatásuk enyhítése (jó állapotig)</a:t>
            </a:r>
            <a:endParaRPr lang="hu-HU" b="0" dirty="0"/>
          </a:p>
        </p:txBody>
      </p:sp>
      <p:sp>
        <p:nvSpPr>
          <p:cNvPr id="31" name="Szövegdoboz 30"/>
          <p:cNvSpPr txBox="1"/>
          <p:nvPr/>
        </p:nvSpPr>
        <p:spPr>
          <a:xfrm>
            <a:off x="701002" y="1187460"/>
            <a:ext cx="6755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tx2"/>
                </a:solidFill>
              </a:rPr>
              <a:t>        VKI </a:t>
            </a:r>
            <a:r>
              <a:rPr lang="hu-HU" b="1" dirty="0">
                <a:solidFill>
                  <a:schemeClr val="tx2"/>
                </a:solidFill>
              </a:rPr>
              <a:t>és </a:t>
            </a:r>
            <a:r>
              <a:rPr lang="hu-HU" b="1" dirty="0" smtClean="0">
                <a:solidFill>
                  <a:schemeClr val="tx2"/>
                </a:solidFill>
              </a:rPr>
              <a:t>VGT                                                        ÁI </a:t>
            </a:r>
            <a:r>
              <a:rPr lang="hu-HU" b="1" dirty="0">
                <a:solidFill>
                  <a:schemeClr val="tx2"/>
                </a:solidFill>
              </a:rPr>
              <a:t>és </a:t>
            </a:r>
            <a:r>
              <a:rPr lang="hu-HU" b="1" dirty="0" smtClean="0">
                <a:solidFill>
                  <a:schemeClr val="tx2"/>
                </a:solidFill>
              </a:rPr>
              <a:t>ÁKKT</a:t>
            </a:r>
            <a:endParaRPr lang="hu-HU" b="1" dirty="0">
              <a:solidFill>
                <a:schemeClr val="tx2"/>
              </a:solidFill>
            </a:endParaRPr>
          </a:p>
        </p:txBody>
      </p:sp>
      <p:sp>
        <p:nvSpPr>
          <p:cNvPr id="32" name="Szövegdoboz 31"/>
          <p:cNvSpPr txBox="1"/>
          <p:nvPr/>
        </p:nvSpPr>
        <p:spPr>
          <a:xfrm>
            <a:off x="509010" y="1556792"/>
            <a:ext cx="8437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0" dirty="0" smtClean="0">
                <a:solidFill>
                  <a:schemeClr val="tx2"/>
                </a:solidFill>
              </a:rPr>
              <a:t>Cél: </a:t>
            </a:r>
            <a:r>
              <a:rPr lang="hu-HU" b="0" dirty="0" smtClean="0"/>
              <a:t>a </a:t>
            </a:r>
            <a:r>
              <a:rPr lang="hu-HU" b="0" dirty="0"/>
              <a:t>vizek jó </a:t>
            </a:r>
            <a:r>
              <a:rPr lang="hu-HU" b="0" dirty="0" smtClean="0"/>
              <a:t>állapota                                </a:t>
            </a:r>
            <a:r>
              <a:rPr lang="hu-HU" b="0" dirty="0" smtClean="0">
                <a:solidFill>
                  <a:schemeClr val="tx2"/>
                </a:solidFill>
              </a:rPr>
              <a:t>Cél: </a:t>
            </a:r>
            <a:r>
              <a:rPr lang="hu-HU" b="0" dirty="0" smtClean="0"/>
              <a:t>elfogadható árvízi kockázat                                  </a:t>
            </a:r>
            <a:endParaRPr lang="hu-HU" b="0" dirty="0"/>
          </a:p>
        </p:txBody>
      </p:sp>
      <p:sp>
        <p:nvSpPr>
          <p:cNvPr id="33" name="Szövegdoboz 32"/>
          <p:cNvSpPr txBox="1"/>
          <p:nvPr/>
        </p:nvSpPr>
        <p:spPr>
          <a:xfrm>
            <a:off x="511190" y="2082725"/>
            <a:ext cx="3650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0" dirty="0" smtClean="0">
                <a:solidFill>
                  <a:schemeClr val="tx2"/>
                </a:solidFill>
              </a:rPr>
              <a:t>Árvízvédelmi létesítmény: </a:t>
            </a:r>
            <a:endParaRPr lang="hu-HU" b="0" dirty="0">
              <a:solidFill>
                <a:schemeClr val="tx2"/>
              </a:solidFill>
            </a:endParaRPr>
          </a:p>
          <a:p>
            <a:r>
              <a:rPr lang="hu-HU" b="0" dirty="0"/>
              <a:t>mint a vizek jó állapotát </a:t>
            </a:r>
          </a:p>
          <a:p>
            <a:r>
              <a:rPr lang="hu-HU" b="0" dirty="0"/>
              <a:t>veszélyeztető </a:t>
            </a:r>
            <a:r>
              <a:rPr lang="hu-HU" b="0" dirty="0" smtClean="0"/>
              <a:t>„beavatkozás”</a:t>
            </a:r>
            <a:endParaRPr lang="hu-HU" b="0" dirty="0"/>
          </a:p>
        </p:txBody>
      </p:sp>
      <p:sp>
        <p:nvSpPr>
          <p:cNvPr id="34" name="Szövegdoboz 33"/>
          <p:cNvSpPr txBox="1"/>
          <p:nvPr/>
        </p:nvSpPr>
        <p:spPr>
          <a:xfrm>
            <a:off x="4818277" y="2060848"/>
            <a:ext cx="42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0" dirty="0" smtClean="0">
                <a:solidFill>
                  <a:schemeClr val="tx2"/>
                </a:solidFill>
              </a:rPr>
              <a:t>Árvízvédelmi létesítmény:</a:t>
            </a:r>
            <a:endParaRPr lang="hu-HU" b="0" dirty="0">
              <a:solidFill>
                <a:schemeClr val="tx2"/>
              </a:solidFill>
            </a:endParaRPr>
          </a:p>
          <a:p>
            <a:r>
              <a:rPr lang="hu-HU" b="0" dirty="0"/>
              <a:t>mint </a:t>
            </a:r>
            <a:r>
              <a:rPr lang="hu-HU" b="0" dirty="0" smtClean="0"/>
              <a:t>az árvízi  </a:t>
            </a:r>
            <a:r>
              <a:rPr lang="hu-HU" b="0" dirty="0"/>
              <a:t>kockázatot csökkentő </a:t>
            </a:r>
            <a:r>
              <a:rPr lang="hu-HU" b="0" dirty="0" smtClean="0"/>
              <a:t>objektum</a:t>
            </a:r>
            <a:endParaRPr lang="hu-HU" b="0" dirty="0"/>
          </a:p>
        </p:txBody>
      </p:sp>
      <p:sp>
        <p:nvSpPr>
          <p:cNvPr id="35" name="Szövegdoboz 34"/>
          <p:cNvSpPr txBox="1"/>
          <p:nvPr/>
        </p:nvSpPr>
        <p:spPr>
          <a:xfrm>
            <a:off x="4871984" y="3155963"/>
            <a:ext cx="4074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0" dirty="0" smtClean="0">
                <a:solidFill>
                  <a:schemeClr val="tx2"/>
                </a:solidFill>
              </a:rPr>
              <a:t>Intézkedések: </a:t>
            </a:r>
            <a:r>
              <a:rPr lang="hu-HU" b="0" dirty="0" smtClean="0"/>
              <a:t>a kockázat csökkentése, kezelése </a:t>
            </a:r>
            <a:endParaRPr lang="hu-HU" b="0" dirty="0"/>
          </a:p>
        </p:txBody>
      </p:sp>
      <p:sp>
        <p:nvSpPr>
          <p:cNvPr id="36" name="Szövegdoboz 35"/>
          <p:cNvSpPr txBox="1"/>
          <p:nvPr/>
        </p:nvSpPr>
        <p:spPr>
          <a:xfrm>
            <a:off x="511190" y="5103674"/>
            <a:ext cx="39054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0" dirty="0" smtClean="0">
                <a:solidFill>
                  <a:schemeClr val="tx2"/>
                </a:solidFill>
              </a:rPr>
              <a:t>Kivétel: </a:t>
            </a:r>
            <a:r>
              <a:rPr lang="hu-HU" b="0" dirty="0" smtClean="0"/>
              <a:t>az árvízvédelmi létesítmény fennmarad, ill. engedélyezhető, ha más megoldással a kár nagyobb, mint az ökológiai haszon </a:t>
            </a:r>
          </a:p>
          <a:p>
            <a:endParaRPr lang="hu-HU" b="0" dirty="0"/>
          </a:p>
          <a:p>
            <a:r>
              <a:rPr lang="hu-HU" dirty="0" smtClean="0"/>
              <a:t>C</a:t>
            </a:r>
            <a:r>
              <a:rPr lang="hu-HU" b="0" dirty="0" smtClean="0"/>
              <a:t>sak „jó ökológiai potenciál”</a:t>
            </a:r>
            <a:endParaRPr lang="hu-HU" b="0" dirty="0"/>
          </a:p>
        </p:txBody>
      </p:sp>
      <p:sp>
        <p:nvSpPr>
          <p:cNvPr id="37" name="Szövegdoboz 36"/>
          <p:cNvSpPr txBox="1"/>
          <p:nvPr/>
        </p:nvSpPr>
        <p:spPr>
          <a:xfrm>
            <a:off x="4850181" y="5103511"/>
            <a:ext cx="44823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0" dirty="0" smtClean="0">
                <a:solidFill>
                  <a:schemeClr val="tx2"/>
                </a:solidFill>
              </a:rPr>
              <a:t>Kivétel: </a:t>
            </a:r>
            <a:r>
              <a:rPr lang="hu-HU" b="0" dirty="0" smtClean="0"/>
              <a:t>a jó állapottal konform megoldás előnyben, ha nem „aránytalanul” drága</a:t>
            </a:r>
          </a:p>
          <a:p>
            <a:r>
              <a:rPr lang="hu-HU" b="0" dirty="0" smtClean="0"/>
              <a:t>Ha </a:t>
            </a:r>
            <a:r>
              <a:rPr lang="hu-HU" b="0" dirty="0"/>
              <a:t>nem lehetséges, akkor a kedvezőtlen hatás </a:t>
            </a:r>
            <a:r>
              <a:rPr lang="hu-HU" b="0" dirty="0" smtClean="0"/>
              <a:t>csökkentése</a:t>
            </a:r>
          </a:p>
          <a:p>
            <a:endParaRPr lang="hu-HU" b="0" dirty="0"/>
          </a:p>
          <a:p>
            <a:r>
              <a:rPr lang="hu-HU" b="0" dirty="0" smtClean="0"/>
              <a:t>Nem a legköltséghatékonyabb megoldás</a:t>
            </a:r>
          </a:p>
        </p:txBody>
      </p:sp>
      <p:sp>
        <p:nvSpPr>
          <p:cNvPr id="38" name="Szövegdoboz 37"/>
          <p:cNvSpPr txBox="1"/>
          <p:nvPr/>
        </p:nvSpPr>
        <p:spPr>
          <a:xfrm>
            <a:off x="1797452" y="4644957"/>
            <a:ext cx="5660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tx2"/>
                </a:solidFill>
              </a:rPr>
              <a:t>Lehetséges  mindkét szempontot kielégítő intézkedés</a:t>
            </a:r>
            <a:endParaRPr lang="hu-HU" dirty="0">
              <a:solidFill>
                <a:schemeClr val="tx2"/>
              </a:solidFill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999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3"/>
          <p:cNvSpPr txBox="1">
            <a:spLocks/>
          </p:cNvSpPr>
          <p:nvPr/>
        </p:nvSpPr>
        <p:spPr>
          <a:xfrm>
            <a:off x="486900" y="142183"/>
            <a:ext cx="655272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dirty="0" smtClean="0"/>
              <a:t>VGT </a:t>
            </a:r>
            <a:r>
              <a:rPr lang="hu-HU" cap="none" dirty="0" smtClean="0"/>
              <a:t>és</a:t>
            </a:r>
            <a:r>
              <a:rPr lang="hu-HU" dirty="0" smtClean="0"/>
              <a:t> ÁKK </a:t>
            </a:r>
            <a:r>
              <a:rPr lang="hu-HU" cap="none" dirty="0" smtClean="0"/>
              <a:t>összehangolása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2699793" y="1916832"/>
            <a:ext cx="3168936" cy="64633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Mindkét szempontot kielégítő </a:t>
            </a:r>
          </a:p>
          <a:p>
            <a:pPr algn="ctr"/>
            <a:r>
              <a:rPr lang="hu-HU" dirty="0" smtClean="0"/>
              <a:t>Intézkedések  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2699793" y="2708920"/>
            <a:ext cx="3168935" cy="64633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Kompromisszumot igénylő </a:t>
            </a:r>
          </a:p>
          <a:p>
            <a:pPr algn="ctr"/>
            <a:r>
              <a:rPr lang="hu-HU" dirty="0" smtClean="0"/>
              <a:t>intézkedések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5076055" y="3704519"/>
            <a:ext cx="2955433" cy="64633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Ökológia prioritása: </a:t>
            </a:r>
          </a:p>
          <a:p>
            <a:pPr algn="ctr"/>
            <a:r>
              <a:rPr lang="hu-HU" dirty="0" smtClean="0"/>
              <a:t>Alternatív megoldások 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1465998" y="1350967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tx2"/>
                </a:solidFill>
              </a:rPr>
              <a:t>VGT</a:t>
            </a:r>
            <a:endParaRPr lang="hu-HU" sz="2400" b="1" dirty="0">
              <a:solidFill>
                <a:schemeClr val="tx2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6372200" y="1350967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tx2"/>
                </a:solidFill>
              </a:rPr>
              <a:t>ÁKKT</a:t>
            </a:r>
            <a:endParaRPr lang="hu-HU" sz="2400" b="1" dirty="0">
              <a:solidFill>
                <a:schemeClr val="tx2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898377" y="4638550"/>
            <a:ext cx="2864887" cy="92333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Árvízvédelem prioritása:</a:t>
            </a:r>
          </a:p>
          <a:p>
            <a:pPr algn="ctr"/>
            <a:r>
              <a:rPr lang="hu-HU" dirty="0" smtClean="0"/>
              <a:t>Meglévő létesítmények</a:t>
            </a:r>
          </a:p>
          <a:p>
            <a:pPr algn="ctr"/>
            <a:r>
              <a:rPr lang="hu-HU" dirty="0" smtClean="0"/>
              <a:t>Erősen módosított jelleg </a:t>
            </a:r>
            <a:endParaRPr lang="hu-HU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2852382" y="6093296"/>
            <a:ext cx="3159778" cy="64633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Hatáscsökkentő, ill.  kompenzációs intézkedések 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5076056" y="4638550"/>
            <a:ext cx="2955433" cy="92333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Árvízvédelem prioritása:</a:t>
            </a:r>
          </a:p>
          <a:p>
            <a:pPr algn="ctr"/>
            <a:r>
              <a:rPr lang="hu-HU" dirty="0" smtClean="0"/>
              <a:t>Új létesítmény</a:t>
            </a:r>
          </a:p>
          <a:p>
            <a:pPr algn="ctr"/>
            <a:r>
              <a:rPr lang="hu-HU" dirty="0"/>
              <a:t>(</a:t>
            </a:r>
            <a:r>
              <a:rPr lang="hu-HU" dirty="0" smtClean="0"/>
              <a:t>VKI 4.7 cikk)</a:t>
            </a:r>
          </a:p>
        </p:txBody>
      </p:sp>
      <p:cxnSp>
        <p:nvCxnSpPr>
          <p:cNvPr id="18" name="Egyenes összekötő nyíllal 17"/>
          <p:cNvCxnSpPr/>
          <p:nvPr/>
        </p:nvCxnSpPr>
        <p:spPr>
          <a:xfrm>
            <a:off x="2282247" y="5561880"/>
            <a:ext cx="1161059" cy="53141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>
            <a:stCxn id="16" idx="2"/>
          </p:cNvCxnSpPr>
          <p:nvPr/>
        </p:nvCxnSpPr>
        <p:spPr>
          <a:xfrm flipH="1">
            <a:off x="5292080" y="5561880"/>
            <a:ext cx="1261693" cy="53141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zövegdoboz 22"/>
          <p:cNvSpPr txBox="1"/>
          <p:nvPr/>
        </p:nvSpPr>
        <p:spPr>
          <a:xfrm>
            <a:off x="898377" y="3704519"/>
            <a:ext cx="2864887" cy="64633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Ökológia prioritása:</a:t>
            </a:r>
          </a:p>
          <a:p>
            <a:pPr algn="ctr"/>
            <a:r>
              <a:rPr lang="hu-HU" dirty="0" smtClean="0"/>
              <a:t>Állapotjavító intézkedések </a:t>
            </a:r>
          </a:p>
        </p:txBody>
      </p:sp>
      <p:cxnSp>
        <p:nvCxnSpPr>
          <p:cNvPr id="17" name="Egyenes összekötő nyíllal 16"/>
          <p:cNvCxnSpPr>
            <a:endCxn id="23" idx="0"/>
          </p:cNvCxnSpPr>
          <p:nvPr/>
        </p:nvCxnSpPr>
        <p:spPr>
          <a:xfrm flipH="1">
            <a:off x="2330821" y="3355251"/>
            <a:ext cx="1112485" cy="3492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>
            <a:endCxn id="10" idx="0"/>
          </p:cNvCxnSpPr>
          <p:nvPr/>
        </p:nvCxnSpPr>
        <p:spPr>
          <a:xfrm>
            <a:off x="5292080" y="3355251"/>
            <a:ext cx="1261692" cy="3492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814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28588"/>
            <a:ext cx="8145661" cy="563562"/>
          </a:xfrm>
          <a:ex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altLang="hu-HU"/>
              <a:t>VKI és EU Program ciklusok</a:t>
            </a:r>
          </a:p>
        </p:txBody>
      </p:sp>
      <p:sp>
        <p:nvSpPr>
          <p:cNvPr id="9219" name="Text Box 12"/>
          <p:cNvSpPr txBox="1">
            <a:spLocks noChangeArrowheads="1"/>
          </p:cNvSpPr>
          <p:nvPr/>
        </p:nvSpPr>
        <p:spPr bwMode="auto">
          <a:xfrm>
            <a:off x="1116013" y="3141663"/>
            <a:ext cx="647700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400" b="1">
                <a:solidFill>
                  <a:schemeClr val="bg1"/>
                </a:solidFill>
                <a:latin typeface="Calibri" pitchFamily="34" charset="0"/>
              </a:rPr>
              <a:t>2006</a:t>
            </a:r>
          </a:p>
        </p:txBody>
      </p:sp>
      <p:sp>
        <p:nvSpPr>
          <p:cNvPr id="9220" name="Text Box 15"/>
          <p:cNvSpPr txBox="1">
            <a:spLocks noChangeArrowheads="1"/>
          </p:cNvSpPr>
          <p:nvPr/>
        </p:nvSpPr>
        <p:spPr bwMode="auto">
          <a:xfrm>
            <a:off x="1763713" y="3141663"/>
            <a:ext cx="647700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400" b="1">
                <a:solidFill>
                  <a:schemeClr val="bg1"/>
                </a:solidFill>
                <a:latin typeface="Calibri" pitchFamily="34" charset="0"/>
              </a:rPr>
              <a:t>2007</a:t>
            </a:r>
          </a:p>
        </p:txBody>
      </p:sp>
      <p:sp>
        <p:nvSpPr>
          <p:cNvPr id="9221" name="Text Box 16"/>
          <p:cNvSpPr txBox="1">
            <a:spLocks noChangeArrowheads="1"/>
          </p:cNvSpPr>
          <p:nvPr/>
        </p:nvSpPr>
        <p:spPr bwMode="auto">
          <a:xfrm>
            <a:off x="2411413" y="3141663"/>
            <a:ext cx="647700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400" b="1">
                <a:solidFill>
                  <a:schemeClr val="bg1"/>
                </a:solidFill>
                <a:latin typeface="Calibri" pitchFamily="34" charset="0"/>
              </a:rPr>
              <a:t>2008</a:t>
            </a:r>
          </a:p>
        </p:txBody>
      </p:sp>
      <p:sp>
        <p:nvSpPr>
          <p:cNvPr id="9222" name="Text Box 17"/>
          <p:cNvSpPr txBox="1">
            <a:spLocks noChangeArrowheads="1"/>
          </p:cNvSpPr>
          <p:nvPr/>
        </p:nvSpPr>
        <p:spPr bwMode="auto">
          <a:xfrm>
            <a:off x="8243888" y="3141663"/>
            <a:ext cx="647700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400" b="1">
                <a:solidFill>
                  <a:schemeClr val="bg1"/>
                </a:solidFill>
                <a:latin typeface="Calibri" pitchFamily="34" charset="0"/>
              </a:rPr>
              <a:t>2017</a:t>
            </a:r>
          </a:p>
        </p:txBody>
      </p:sp>
      <p:sp>
        <p:nvSpPr>
          <p:cNvPr id="9223" name="Text Box 18"/>
          <p:cNvSpPr txBox="1">
            <a:spLocks noChangeArrowheads="1"/>
          </p:cNvSpPr>
          <p:nvPr/>
        </p:nvSpPr>
        <p:spPr bwMode="auto">
          <a:xfrm>
            <a:off x="7596188" y="3141663"/>
            <a:ext cx="647700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400" b="1">
                <a:solidFill>
                  <a:schemeClr val="bg1"/>
                </a:solidFill>
                <a:latin typeface="Calibri" pitchFamily="34" charset="0"/>
              </a:rPr>
              <a:t>2016</a:t>
            </a:r>
          </a:p>
        </p:txBody>
      </p:sp>
      <p:sp>
        <p:nvSpPr>
          <p:cNvPr id="9224" name="Text Box 19"/>
          <p:cNvSpPr txBox="1">
            <a:spLocks noChangeArrowheads="1"/>
          </p:cNvSpPr>
          <p:nvPr/>
        </p:nvSpPr>
        <p:spPr bwMode="auto">
          <a:xfrm>
            <a:off x="6948488" y="3141663"/>
            <a:ext cx="647700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400" b="1">
                <a:solidFill>
                  <a:schemeClr val="bg1"/>
                </a:solidFill>
                <a:latin typeface="Calibri" pitchFamily="34" charset="0"/>
              </a:rPr>
              <a:t>2015</a:t>
            </a:r>
          </a:p>
        </p:txBody>
      </p:sp>
      <p:sp>
        <p:nvSpPr>
          <p:cNvPr id="9225" name="Text Box 20"/>
          <p:cNvSpPr txBox="1">
            <a:spLocks noChangeArrowheads="1"/>
          </p:cNvSpPr>
          <p:nvPr/>
        </p:nvSpPr>
        <p:spPr bwMode="auto">
          <a:xfrm>
            <a:off x="6300788" y="3141663"/>
            <a:ext cx="647700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400" b="1">
                <a:solidFill>
                  <a:schemeClr val="bg1"/>
                </a:solidFill>
                <a:latin typeface="Calibri" pitchFamily="34" charset="0"/>
              </a:rPr>
              <a:t>2014</a:t>
            </a:r>
          </a:p>
        </p:txBody>
      </p:sp>
      <p:sp>
        <p:nvSpPr>
          <p:cNvPr id="9226" name="Text Box 21"/>
          <p:cNvSpPr txBox="1">
            <a:spLocks noChangeArrowheads="1"/>
          </p:cNvSpPr>
          <p:nvPr/>
        </p:nvSpPr>
        <p:spPr bwMode="auto">
          <a:xfrm>
            <a:off x="5651500" y="3141663"/>
            <a:ext cx="647700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400" b="1">
                <a:solidFill>
                  <a:schemeClr val="bg1"/>
                </a:solidFill>
                <a:latin typeface="Calibri" pitchFamily="34" charset="0"/>
              </a:rPr>
              <a:t>2013</a:t>
            </a:r>
          </a:p>
        </p:txBody>
      </p:sp>
      <p:sp>
        <p:nvSpPr>
          <p:cNvPr id="9227" name="Text Box 22"/>
          <p:cNvSpPr txBox="1">
            <a:spLocks noChangeArrowheads="1"/>
          </p:cNvSpPr>
          <p:nvPr/>
        </p:nvSpPr>
        <p:spPr bwMode="auto">
          <a:xfrm>
            <a:off x="5003800" y="3141663"/>
            <a:ext cx="647700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400" b="1">
                <a:solidFill>
                  <a:schemeClr val="bg1"/>
                </a:solidFill>
                <a:latin typeface="Calibri" pitchFamily="34" charset="0"/>
              </a:rPr>
              <a:t>2012</a:t>
            </a:r>
          </a:p>
        </p:txBody>
      </p:sp>
      <p:sp>
        <p:nvSpPr>
          <p:cNvPr id="9228" name="Text Box 23"/>
          <p:cNvSpPr txBox="1">
            <a:spLocks noChangeArrowheads="1"/>
          </p:cNvSpPr>
          <p:nvPr/>
        </p:nvSpPr>
        <p:spPr bwMode="auto">
          <a:xfrm>
            <a:off x="4356100" y="3141663"/>
            <a:ext cx="647700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400" b="1">
                <a:solidFill>
                  <a:schemeClr val="bg1"/>
                </a:solidFill>
                <a:latin typeface="Calibri" pitchFamily="34" charset="0"/>
              </a:rPr>
              <a:t>2011</a:t>
            </a:r>
          </a:p>
        </p:txBody>
      </p:sp>
      <p:sp>
        <p:nvSpPr>
          <p:cNvPr id="9229" name="Text Box 24"/>
          <p:cNvSpPr txBox="1">
            <a:spLocks noChangeArrowheads="1"/>
          </p:cNvSpPr>
          <p:nvPr/>
        </p:nvSpPr>
        <p:spPr bwMode="auto">
          <a:xfrm>
            <a:off x="3708400" y="3141663"/>
            <a:ext cx="647700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400" b="1">
                <a:solidFill>
                  <a:schemeClr val="bg1"/>
                </a:solidFill>
                <a:latin typeface="Calibri" pitchFamily="34" charset="0"/>
              </a:rPr>
              <a:t>2010</a:t>
            </a:r>
          </a:p>
        </p:txBody>
      </p:sp>
      <p:sp>
        <p:nvSpPr>
          <p:cNvPr id="9230" name="Text Box 25"/>
          <p:cNvSpPr txBox="1">
            <a:spLocks noChangeArrowheads="1"/>
          </p:cNvSpPr>
          <p:nvPr/>
        </p:nvSpPr>
        <p:spPr bwMode="auto">
          <a:xfrm>
            <a:off x="3059113" y="3141663"/>
            <a:ext cx="647700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400" b="1">
                <a:solidFill>
                  <a:schemeClr val="bg1"/>
                </a:solidFill>
                <a:latin typeface="Calibri" pitchFamily="34" charset="0"/>
              </a:rPr>
              <a:t>2009</a:t>
            </a:r>
          </a:p>
        </p:txBody>
      </p:sp>
      <p:sp>
        <p:nvSpPr>
          <p:cNvPr id="9231" name="Text Box 26"/>
          <p:cNvSpPr txBox="1">
            <a:spLocks noChangeArrowheads="1"/>
          </p:cNvSpPr>
          <p:nvPr/>
        </p:nvSpPr>
        <p:spPr bwMode="auto">
          <a:xfrm>
            <a:off x="1835150" y="3645024"/>
            <a:ext cx="4465638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800">
                <a:solidFill>
                  <a:schemeClr val="tx2"/>
                </a:solidFill>
                <a:latin typeface="Calibri" pitchFamily="34" charset="0"/>
              </a:rPr>
              <a:t>7 éves UMVP  2007-2013</a:t>
            </a:r>
          </a:p>
        </p:txBody>
      </p:sp>
      <p:sp>
        <p:nvSpPr>
          <p:cNvPr id="9232" name="Text Box 27"/>
          <p:cNvSpPr txBox="1">
            <a:spLocks noChangeArrowheads="1"/>
          </p:cNvSpPr>
          <p:nvPr/>
        </p:nvSpPr>
        <p:spPr bwMode="auto">
          <a:xfrm>
            <a:off x="6299200" y="3645024"/>
            <a:ext cx="2592388" cy="646331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800" dirty="0">
                <a:solidFill>
                  <a:schemeClr val="tx2"/>
                </a:solidFill>
                <a:latin typeface="Calibri" pitchFamily="34" charset="0"/>
              </a:rPr>
              <a:t>7 éves VP  2014-2020 → →</a:t>
            </a:r>
          </a:p>
        </p:txBody>
      </p:sp>
      <p:sp>
        <p:nvSpPr>
          <p:cNvPr id="9233" name="Text Box 28"/>
          <p:cNvSpPr txBox="1">
            <a:spLocks noChangeArrowheads="1"/>
          </p:cNvSpPr>
          <p:nvPr/>
        </p:nvSpPr>
        <p:spPr bwMode="auto">
          <a:xfrm>
            <a:off x="539552" y="3645024"/>
            <a:ext cx="1297186" cy="381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800">
                <a:solidFill>
                  <a:schemeClr val="tx2"/>
                </a:solidFill>
                <a:latin typeface="Calibri" pitchFamily="34" charset="0"/>
              </a:rPr>
              <a:t>AVOP</a:t>
            </a:r>
          </a:p>
        </p:txBody>
      </p:sp>
      <p:sp>
        <p:nvSpPr>
          <p:cNvPr id="9234" name="AutoShape 29"/>
          <p:cNvSpPr>
            <a:spLocks noChangeArrowheads="1"/>
          </p:cNvSpPr>
          <p:nvPr/>
        </p:nvSpPr>
        <p:spPr bwMode="auto">
          <a:xfrm>
            <a:off x="1258888" y="4581525"/>
            <a:ext cx="576262" cy="647700"/>
          </a:xfrm>
          <a:prstGeom prst="upArrow">
            <a:avLst>
              <a:gd name="adj1" fmla="val 50000"/>
              <a:gd name="adj2" fmla="val 28099"/>
            </a:avLst>
          </a:prstGeom>
          <a:solidFill>
            <a:srgbClr val="CC99FF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endParaRPr lang="hu-HU" altLang="hu-HU" sz="180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9235" name="AutoShape 31"/>
          <p:cNvSpPr>
            <a:spLocks noChangeArrowheads="1"/>
          </p:cNvSpPr>
          <p:nvPr/>
        </p:nvSpPr>
        <p:spPr bwMode="auto">
          <a:xfrm>
            <a:off x="5651500" y="4581525"/>
            <a:ext cx="576263" cy="647700"/>
          </a:xfrm>
          <a:prstGeom prst="upArrow">
            <a:avLst>
              <a:gd name="adj1" fmla="val 50000"/>
              <a:gd name="adj2" fmla="val 28099"/>
            </a:avLst>
          </a:prstGeom>
          <a:solidFill>
            <a:srgbClr val="CC99FF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endParaRPr lang="hu-HU" altLang="hu-HU" sz="180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9236" name="Text Box 32"/>
          <p:cNvSpPr txBox="1">
            <a:spLocks noChangeArrowheads="1"/>
          </p:cNvSpPr>
          <p:nvPr/>
        </p:nvSpPr>
        <p:spPr bwMode="auto">
          <a:xfrm>
            <a:off x="827584" y="5373688"/>
            <a:ext cx="1437317" cy="40011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20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OP tervezés</a:t>
            </a:r>
            <a:endParaRPr lang="hu-HU" altLang="hu-HU" sz="20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9237" name="Text Box 34"/>
          <p:cNvSpPr txBox="1">
            <a:spLocks noChangeArrowheads="1"/>
          </p:cNvSpPr>
          <p:nvPr/>
        </p:nvSpPr>
        <p:spPr bwMode="auto">
          <a:xfrm>
            <a:off x="1765300" y="2349500"/>
            <a:ext cx="1943100" cy="41275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2000" b="1" dirty="0">
                <a:solidFill>
                  <a:schemeClr val="hlink"/>
                </a:solidFill>
                <a:latin typeface="Calibri" pitchFamily="34" charset="0"/>
              </a:rPr>
              <a:t>VGT tervezés</a:t>
            </a:r>
          </a:p>
        </p:txBody>
      </p:sp>
      <p:sp>
        <p:nvSpPr>
          <p:cNvPr id="9238" name="Text Box 35"/>
          <p:cNvSpPr txBox="1">
            <a:spLocks noChangeArrowheads="1"/>
          </p:cNvSpPr>
          <p:nvPr/>
        </p:nvSpPr>
        <p:spPr bwMode="auto">
          <a:xfrm>
            <a:off x="5292080" y="5402263"/>
            <a:ext cx="1437317" cy="40011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20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OP tervezés</a:t>
            </a:r>
            <a:endParaRPr lang="hu-HU" altLang="hu-HU" sz="20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9239" name="Text Box 36"/>
          <p:cNvSpPr txBox="1">
            <a:spLocks noChangeArrowheads="1"/>
          </p:cNvSpPr>
          <p:nvPr/>
        </p:nvSpPr>
        <p:spPr bwMode="auto">
          <a:xfrm>
            <a:off x="5651500" y="2349500"/>
            <a:ext cx="1943100" cy="41275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2000" b="1" dirty="0">
                <a:solidFill>
                  <a:schemeClr val="hlink"/>
                </a:solidFill>
                <a:latin typeface="Calibri" pitchFamily="34" charset="0"/>
              </a:rPr>
              <a:t>VGT tervezés</a:t>
            </a:r>
          </a:p>
        </p:txBody>
      </p:sp>
      <p:sp>
        <p:nvSpPr>
          <p:cNvPr id="9240" name="Text Box 39"/>
          <p:cNvSpPr txBox="1">
            <a:spLocks noChangeArrowheads="1"/>
          </p:cNvSpPr>
          <p:nvPr/>
        </p:nvSpPr>
        <p:spPr bwMode="auto">
          <a:xfrm>
            <a:off x="3708400" y="1700213"/>
            <a:ext cx="3887788" cy="41275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2000" b="1" dirty="0">
                <a:solidFill>
                  <a:srgbClr val="002060"/>
                </a:solidFill>
                <a:latin typeface="Calibri" pitchFamily="34" charset="0"/>
              </a:rPr>
              <a:t>VGT1 Intézkedési Program</a:t>
            </a:r>
          </a:p>
        </p:txBody>
      </p:sp>
      <p:sp>
        <p:nvSpPr>
          <p:cNvPr id="9241" name="Text Box 40"/>
          <p:cNvSpPr txBox="1">
            <a:spLocks noChangeArrowheads="1"/>
          </p:cNvSpPr>
          <p:nvPr/>
        </p:nvSpPr>
        <p:spPr bwMode="auto">
          <a:xfrm>
            <a:off x="7596188" y="1700213"/>
            <a:ext cx="1295400" cy="707886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2000" b="1" dirty="0">
                <a:solidFill>
                  <a:schemeClr val="tx2"/>
                </a:solidFill>
                <a:latin typeface="Calibri" pitchFamily="34" charset="0"/>
              </a:rPr>
              <a:t> VGT2 IP </a:t>
            </a:r>
            <a:r>
              <a:rPr lang="hu-HU" altLang="hu-HU" sz="2000" b="1" dirty="0" smtClean="0">
                <a:solidFill>
                  <a:schemeClr val="tx2"/>
                </a:solidFill>
                <a:latin typeface="Calibri" pitchFamily="34" charset="0"/>
              </a:rPr>
              <a:t>→</a:t>
            </a:r>
            <a:endParaRPr lang="hu-HU" altLang="hu-HU" sz="20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9242" name="Line 38"/>
          <p:cNvSpPr>
            <a:spLocks noChangeShapeType="1"/>
          </p:cNvSpPr>
          <p:nvPr/>
        </p:nvSpPr>
        <p:spPr bwMode="auto">
          <a:xfrm>
            <a:off x="7596188" y="1700213"/>
            <a:ext cx="0" cy="1441450"/>
          </a:xfrm>
          <a:prstGeom prst="line">
            <a:avLst/>
          </a:prstGeom>
          <a:noFill/>
          <a:ln w="412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243" name="Line 37"/>
          <p:cNvSpPr>
            <a:spLocks noChangeShapeType="1"/>
          </p:cNvSpPr>
          <p:nvPr/>
        </p:nvSpPr>
        <p:spPr bwMode="auto">
          <a:xfrm>
            <a:off x="3708400" y="1700213"/>
            <a:ext cx="0" cy="1441450"/>
          </a:xfrm>
          <a:prstGeom prst="line">
            <a:avLst/>
          </a:prstGeom>
          <a:noFill/>
          <a:ln w="412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0" y="6165850"/>
            <a:ext cx="9144000" cy="406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2000" b="1" dirty="0">
                <a:solidFill>
                  <a:srgbClr val="FF0000"/>
                </a:solidFill>
              </a:rPr>
              <a:t>Vizes projektekben VKI célkitűzések horizontális megvalósítása !!!</a:t>
            </a: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1835696" y="4127797"/>
            <a:ext cx="4465638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800" dirty="0">
                <a:solidFill>
                  <a:schemeClr val="tx2"/>
                </a:solidFill>
                <a:latin typeface="Calibri" pitchFamily="34" charset="0"/>
              </a:rPr>
              <a:t>7 éves </a:t>
            </a:r>
            <a:r>
              <a:rPr lang="hu-HU" altLang="hu-HU" sz="1800" dirty="0" smtClean="0">
                <a:solidFill>
                  <a:schemeClr val="tx2"/>
                </a:solidFill>
                <a:latin typeface="Calibri" pitchFamily="34" charset="0"/>
              </a:rPr>
              <a:t>KEOP  </a:t>
            </a:r>
            <a:r>
              <a:rPr lang="hu-HU" altLang="hu-HU" sz="1800" dirty="0">
                <a:solidFill>
                  <a:schemeClr val="tx2"/>
                </a:solidFill>
                <a:latin typeface="Calibri" pitchFamily="34" charset="0"/>
              </a:rPr>
              <a:t>2007-2013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6300192" y="4127797"/>
            <a:ext cx="2591396" cy="646331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800" dirty="0">
                <a:solidFill>
                  <a:schemeClr val="tx2"/>
                </a:solidFill>
                <a:latin typeface="Calibri" pitchFamily="34" charset="0"/>
              </a:rPr>
              <a:t>7 éves </a:t>
            </a:r>
            <a:r>
              <a:rPr lang="hu-HU" altLang="hu-HU" sz="1800" dirty="0" smtClean="0">
                <a:solidFill>
                  <a:schemeClr val="tx2"/>
                </a:solidFill>
                <a:latin typeface="Calibri" pitchFamily="34" charset="0"/>
              </a:rPr>
              <a:t>KEHOP  </a:t>
            </a:r>
            <a:r>
              <a:rPr lang="hu-HU" altLang="hu-HU" sz="1800" dirty="0">
                <a:solidFill>
                  <a:schemeClr val="tx2"/>
                </a:solidFill>
                <a:latin typeface="Calibri" pitchFamily="34" charset="0"/>
              </a:rPr>
              <a:t>2014-2020 </a:t>
            </a:r>
            <a:r>
              <a:rPr lang="hu-HU" altLang="hu-HU" sz="1800" dirty="0" smtClean="0">
                <a:solidFill>
                  <a:schemeClr val="tx2"/>
                </a:solidFill>
                <a:latin typeface="Calibri" pitchFamily="34" charset="0"/>
              </a:rPr>
              <a:t>→</a:t>
            </a:r>
            <a:endParaRPr lang="hu-HU" altLang="hu-HU" sz="18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539552" y="4127797"/>
            <a:ext cx="1296144" cy="381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800" dirty="0" smtClean="0">
                <a:solidFill>
                  <a:schemeClr val="tx2"/>
                </a:solidFill>
                <a:latin typeface="Calibri" pitchFamily="34" charset="0"/>
              </a:rPr>
              <a:t>KIOP</a:t>
            </a:r>
            <a:endParaRPr lang="hu-HU" altLang="hu-HU" sz="18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375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/>
          <a:lstStyle/>
          <a:p>
            <a:r>
              <a:rPr lang="hu-HU" cap="none" dirty="0" smtClean="0"/>
              <a:t>VGT2  Ütemezés, projektek  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444481" y="1340768"/>
            <a:ext cx="8375991" cy="53860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/>
            <a:r>
              <a:rPr lang="hu-HU" sz="2400" dirty="0" smtClean="0"/>
              <a:t>2021-ig: konkrét, finanszírozható intézkedések</a:t>
            </a:r>
          </a:p>
          <a:p>
            <a:pPr marL="0" lvl="2"/>
            <a:r>
              <a:rPr lang="hu-HU" sz="2000" dirty="0" smtClean="0"/>
              <a:t> „</a:t>
            </a:r>
            <a:r>
              <a:rPr lang="hu-HU" sz="2000" dirty="0"/>
              <a:t>Visszafogott” finanszírozási </a:t>
            </a:r>
            <a:r>
              <a:rPr lang="hu-HU" sz="2000" dirty="0" smtClean="0"/>
              <a:t>lehetőségek, </a:t>
            </a:r>
            <a:r>
              <a:rPr lang="hu-HU" sz="2000" dirty="0"/>
              <a:t>EU </a:t>
            </a:r>
            <a:r>
              <a:rPr lang="hu-HU" sz="2000" dirty="0" smtClean="0"/>
              <a:t>források: 2014-2020</a:t>
            </a:r>
          </a:p>
          <a:p>
            <a:pPr marL="0" lvl="2"/>
            <a:endParaRPr lang="hu-HU" sz="2000" dirty="0"/>
          </a:p>
          <a:p>
            <a:pPr marL="342900" lvl="3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hu-HU" sz="2000" dirty="0" smtClean="0"/>
              <a:t>„Saját projektek”: KEHOP kiemelt program</a:t>
            </a:r>
            <a:r>
              <a:rPr lang="hu-HU" sz="2000" dirty="0"/>
              <a:t>: Hódmezővásárhely térségi vízrendszer komplex rekonstrukciója I. ütem</a:t>
            </a:r>
            <a:endParaRPr lang="hu-HU" sz="2000" dirty="0" smtClean="0"/>
          </a:p>
          <a:p>
            <a:pPr marL="342900" lvl="3" indent="-342900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hu-HU" sz="2000" dirty="0" smtClean="0"/>
              <a:t>KEHOP  (pl.:, </a:t>
            </a:r>
            <a:r>
              <a:rPr lang="hu-HU" sz="2000" dirty="0"/>
              <a:t>Csongrád szennyvíztisztító és csatornahálózat bővítése, Mezőhegyes Város szennyvíztisztításának korszerűsítése, Hódmezővásárhely szennyvíztisztítása és Kishomok városrészének szennyvízcsatornázása</a:t>
            </a:r>
            <a:r>
              <a:rPr lang="hu-HU" sz="2000" dirty="0" smtClean="0"/>
              <a:t>)</a:t>
            </a:r>
          </a:p>
          <a:p>
            <a:pPr marL="342900" lvl="3" indent="-342900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hu-HU" sz="2000" dirty="0" smtClean="0"/>
              <a:t>Magyar Halgazdálkodási Operatív Program</a:t>
            </a:r>
            <a:endParaRPr lang="hu-HU" sz="2000" dirty="0"/>
          </a:p>
          <a:p>
            <a:pPr marL="342900" lvl="3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hu-HU" sz="2000" dirty="0" smtClean="0"/>
              <a:t>Terület- és Településfejlesztési Operatív Programok  </a:t>
            </a:r>
            <a:r>
              <a:rPr lang="hu-HU" sz="2000" dirty="0"/>
              <a:t>(</a:t>
            </a:r>
            <a:r>
              <a:rPr lang="hu-HU" sz="2000" dirty="0" smtClean="0"/>
              <a:t>Települések, megyék)</a:t>
            </a:r>
          </a:p>
          <a:p>
            <a:pPr marL="342900" lvl="3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hu-HU" sz="2000" dirty="0" smtClean="0"/>
              <a:t>Vidékfejlesztési Program - EMVA</a:t>
            </a:r>
          </a:p>
          <a:p>
            <a:pPr marL="342900" lvl="3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hu-HU" sz="2000" dirty="0" smtClean="0"/>
              <a:t>Nemzetközi források: IPA</a:t>
            </a:r>
            <a:r>
              <a:rPr lang="hu-HU" sz="2000" smtClean="0"/>
              <a:t>, INTERREG, </a:t>
            </a:r>
            <a:r>
              <a:rPr lang="hu-HU" sz="2000" dirty="0" smtClean="0"/>
              <a:t>LIFE, stb.</a:t>
            </a:r>
            <a:endParaRPr lang="hu-HU" sz="2400" dirty="0" smtClean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646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19672" y="1412776"/>
            <a:ext cx="5571728" cy="2448272"/>
          </a:xfrm>
        </p:spPr>
        <p:txBody>
          <a:bodyPr/>
          <a:lstStyle/>
          <a:p>
            <a:r>
              <a:rPr lang="hu-HU" dirty="0" smtClean="0"/>
              <a:t>KÖSZÖNÖM </a:t>
            </a:r>
            <a:br>
              <a:rPr lang="hu-HU" dirty="0" smtClean="0"/>
            </a:br>
            <a:r>
              <a:rPr lang="hu-HU" dirty="0" smtClean="0"/>
              <a:t>A megtisztelő FIGYELMET!</a:t>
            </a:r>
            <a:endParaRPr lang="hu-H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270361"/>
            <a:ext cx="648072" cy="60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ovf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229200"/>
            <a:ext cx="6524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270360"/>
            <a:ext cx="711427" cy="6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52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323529" y="44624"/>
            <a:ext cx="8496944" cy="936104"/>
          </a:xfrm>
        </p:spPr>
        <p:txBody>
          <a:bodyPr/>
          <a:lstStyle/>
          <a:p>
            <a:r>
              <a:rPr lang="hu-HU" dirty="0" smtClean="0"/>
              <a:t>A VGT1 TELJESÍTÉSE - INTÉZKEDÉSEK</a:t>
            </a:r>
            <a:endParaRPr lang="hu-HU" cap="none" dirty="0"/>
          </a:p>
        </p:txBody>
      </p:sp>
      <p:sp>
        <p:nvSpPr>
          <p:cNvPr id="8" name="Szövegdoboz 7"/>
          <p:cNvSpPr txBox="1"/>
          <p:nvPr/>
        </p:nvSpPr>
        <p:spPr>
          <a:xfrm>
            <a:off x="221146" y="1268760"/>
            <a:ext cx="859932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Vízfolyás víztestek (2): 53 vízfolyás víztestből 32 víztesten 75 projekt keretén belüli intézkedések, az alábbi bontás szerint:</a:t>
            </a:r>
          </a:p>
          <a:p>
            <a:pPr lvl="0"/>
            <a:endParaRPr lang="hu-H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TA5 A belvíz-rendszer módosítása a víz-visszatartás szempontjait figyelembe véve (csatornarendszer, ill. üzemeltetésének módosítása, megcsapolás csökkentése, belvíztározók létesítése) szerint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db intézkedés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TE2  Belterületi csapadékvíz-gazdálkodás szerint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 intézkedés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VT1  Élőhelyek állapotának felmérése, a károsodás okainak feltárása, jelentősen károsodott víztől függő élőhelyeknél kezelési, fenntartási terv kiegészítése, készítése, javaslatok további intézkedésekre szerint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db intézkedés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VT3 Károsodott, víztől függő védett élőhelyek védelme, rehabilitációja érdekében a felszíni vízhasználatok érintő beavatkozások szerint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db intézkedés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VT8 Fürdőhelyekkel kapcsolatos speciális intézkedések szerint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db intézkedés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KK2 Környezeti/ökológiai  szempontoknak megfelelő  hajózási 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tevékenység 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kialakítása szerint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 intézkedés </a:t>
            </a:r>
            <a:endParaRPr lang="hu-HU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hu-H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939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323529" y="44624"/>
            <a:ext cx="8496944" cy="936104"/>
          </a:xfrm>
        </p:spPr>
        <p:txBody>
          <a:bodyPr/>
          <a:lstStyle/>
          <a:p>
            <a:r>
              <a:rPr lang="hu-HU" dirty="0" smtClean="0"/>
              <a:t>A VGT1 TELJESÍTÉSE - INTÉZKEDÉSEK</a:t>
            </a:r>
            <a:endParaRPr lang="hu-HU" cap="none" dirty="0"/>
          </a:p>
        </p:txBody>
      </p:sp>
      <p:sp>
        <p:nvSpPr>
          <p:cNvPr id="8" name="Szövegdoboz 7"/>
          <p:cNvSpPr txBox="1"/>
          <p:nvPr/>
        </p:nvSpPr>
        <p:spPr>
          <a:xfrm>
            <a:off x="221146" y="1268760"/>
            <a:ext cx="859932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Állóvíz víztestek (1): 24 állóvíz 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víztestből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víztesten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 keretén belüli intézkedések, az alábbi bontás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szerint:</a:t>
            </a:r>
          </a:p>
          <a:p>
            <a:pPr lvl="0"/>
            <a:endParaRPr lang="hu-HU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DU2 Zsilipek üzemeltetésének módosítása a minimális beavatkozás elve a hosszirányú átjárhatóság figyelembevételével szerint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 intézkedés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HA3 Állóvizek part menti sávjában a vízvédelmi </a:t>
            </a:r>
            <a:r>
              <a:rPr lang="hu-HU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puffersáv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kialakítása és fenntartása szerint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 intézkedés</a:t>
            </a:r>
            <a:endParaRPr lang="hu-HU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HM7 Állóvizek 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partjának 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rehabilitációja szerint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db intézkedés</a:t>
            </a:r>
            <a:endParaRPr lang="hu-HU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HM8 Üledék egyszeri eltávolítása 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állóvizekből szerint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db intézkedés</a:t>
            </a:r>
            <a:endParaRPr lang="hu-HU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HM9 Települési, ill. üdülőterületi mederszakaszok rehabilitációja állóvizek 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esetében szerint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db intézkedés</a:t>
            </a:r>
            <a:endParaRPr lang="hu-HU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HM10 Állóvizek medrének 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fenntartása szerint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 intézkedés</a:t>
            </a:r>
            <a:endParaRPr lang="hu-HU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FE2 Ökológiai és vízminőség-védelmi célú vízkormányzás, átvezetések, gravitációs kapcsolatok 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helyreállítása szerint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db intézkedés</a:t>
            </a:r>
            <a:endParaRPr lang="hu-HU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hu-H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826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323529" y="44624"/>
            <a:ext cx="8496944" cy="936104"/>
          </a:xfrm>
        </p:spPr>
        <p:txBody>
          <a:bodyPr/>
          <a:lstStyle/>
          <a:p>
            <a:r>
              <a:rPr lang="hu-HU" dirty="0" smtClean="0"/>
              <a:t>A VGT1 TELJESÍTÉSE - INTÉZKEDÉSEK</a:t>
            </a:r>
            <a:endParaRPr lang="hu-HU" cap="none" dirty="0"/>
          </a:p>
        </p:txBody>
      </p:sp>
      <p:sp>
        <p:nvSpPr>
          <p:cNvPr id="8" name="Szövegdoboz 7"/>
          <p:cNvSpPr txBox="1"/>
          <p:nvPr/>
        </p:nvSpPr>
        <p:spPr>
          <a:xfrm>
            <a:off x="221146" y="1268760"/>
            <a:ext cx="859932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Állóvíz víztestek (2): 24 állóvíz 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víztestből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víztesten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 keretén belüli intézkedések, az alábbi bontás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szerint:</a:t>
            </a:r>
          </a:p>
          <a:p>
            <a:pPr lvl="0"/>
            <a:endParaRPr lang="hu-HU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FI4 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Természetes vizekre vonatkozó jó halászati és horgászati gyakorlat 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megvalósítása szerint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db intézkedés</a:t>
            </a:r>
            <a:endParaRPr lang="hu-HU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VT3 Károsodott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víztől függő védett élőhelyek védelme, rehabilitációja érdekében a felszíni vízhasználatok érintő 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beavatkozások szerint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db intézkedés</a:t>
            </a:r>
            <a:endParaRPr lang="hu-HU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VT4 Mentett oldali holtmedrekhez, mélyárterekhez kapcsolódó élőhelyek vízpótlása, 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vízellátása szerint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db intézkedés</a:t>
            </a:r>
            <a:endParaRPr lang="hu-HU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SZ4 Illegális kommunális szennyvízbevezetések 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megszüntetése szerint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db intézkedés</a:t>
            </a:r>
            <a:endParaRPr lang="hu-HU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TA5 A belvíz-rendszer módosítása a víz-visszatartás szempontjait figyelembe véve (csatornarendszer, ill. üzemeltetésének módosítása, megcsapolás csökkentése, belvíztározók létesítése) szerint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 intézkedés</a:t>
            </a:r>
            <a:endParaRPr lang="hu-HU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endParaRPr lang="hu-HU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hu-H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061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323529" y="44624"/>
            <a:ext cx="8496944" cy="936104"/>
          </a:xfrm>
        </p:spPr>
        <p:txBody>
          <a:bodyPr/>
          <a:lstStyle/>
          <a:p>
            <a:r>
              <a:rPr lang="hu-HU" dirty="0" smtClean="0"/>
              <a:t>A VGT1 TELJESÍTÉSE - INTÉZKEDÉSEK</a:t>
            </a:r>
            <a:endParaRPr lang="hu-HU" cap="none" dirty="0"/>
          </a:p>
        </p:txBody>
      </p:sp>
      <p:sp>
        <p:nvSpPr>
          <p:cNvPr id="8" name="Szövegdoboz 7"/>
          <p:cNvSpPr txBox="1"/>
          <p:nvPr/>
        </p:nvSpPr>
        <p:spPr>
          <a:xfrm>
            <a:off x="221146" y="1268760"/>
            <a:ext cx="859932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Felszín alatti víztestek: 7 víztesten (amelyből 3 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sekély porózus, 3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porózus és 1 db termál porózus) 18 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 keretén belüli intézkedések, az alábbi bontás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szerint:</a:t>
            </a:r>
          </a:p>
          <a:p>
            <a:endParaRPr lang="hu-H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FE1  Vízhasználatok 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módosítása szerint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 intézkedés </a:t>
            </a:r>
            <a:endParaRPr lang="hu-HU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CS1  Csatornázás, vagy szakszerű egyedi szennyvíztisztítás és 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elhelyezés 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megoldása a Szennyvíz Programban szereplő 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agglomerációkban szerint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 intézkedés </a:t>
            </a:r>
            <a:endParaRPr lang="hu-HU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CS3 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További 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csatornarákötések 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megvalósítása szerint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 intézkedés </a:t>
            </a:r>
            <a:endParaRPr lang="hu-HU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IV1 Vízkezelési technológia módosítása vagy áttérés másik vízbázisra az ivóvízminőség biztosítása érdekében (Ivóvízminőség-javító Program) szerint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db intézkedés </a:t>
            </a:r>
            <a:endParaRPr lang="hu-HU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IV2 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Ivóvízbázisok 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biztonságba helyezése és biztonságban 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tartása szerint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 intézkedés </a:t>
            </a:r>
            <a:endParaRPr lang="hu-HU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hu-HU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hu-HU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606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323529" y="44624"/>
            <a:ext cx="8496944" cy="936104"/>
          </a:xfrm>
        </p:spPr>
        <p:txBody>
          <a:bodyPr/>
          <a:lstStyle/>
          <a:p>
            <a:r>
              <a:rPr lang="hu-HU" dirty="0" smtClean="0"/>
              <a:t>A VGT1 TELJESÍTÉSE - jó </a:t>
            </a:r>
            <a:r>
              <a:rPr lang="hu-HU" dirty="0"/>
              <a:t>gyakorlat bemutatása</a:t>
            </a:r>
            <a:endParaRPr lang="hu-HU" cap="none" dirty="0"/>
          </a:p>
        </p:txBody>
      </p:sp>
      <p:sp>
        <p:nvSpPr>
          <p:cNvPr id="8" name="Szövegdoboz 7"/>
          <p:cNvSpPr txBox="1"/>
          <p:nvPr/>
        </p:nvSpPr>
        <p:spPr>
          <a:xfrm>
            <a:off x="221146" y="1268760"/>
            <a:ext cx="485490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hu-HU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A projekt neve:</a:t>
            </a: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„Komplex </a:t>
            </a: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vízvisszatartási akcióprogram a </a:t>
            </a:r>
            <a:r>
              <a:rPr lang="hu-H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Nagyszéksós-tó</a:t>
            </a: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vízrendszerében”</a:t>
            </a:r>
          </a:p>
          <a:p>
            <a:pPr lvl="0" algn="just"/>
            <a:endParaRPr lang="hu-HU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hu-HU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Célja</a:t>
            </a:r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A vízhiányos időszakban vizes élőhelyek fenntartásához szükséges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vízpótlás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biztosítása</a:t>
            </a:r>
          </a:p>
          <a:p>
            <a:pPr lvl="0" algn="just"/>
            <a:endParaRPr lang="hu-HU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hu-HU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Rövid </a:t>
            </a:r>
            <a:r>
              <a:rPr lang="hu-HU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leírás</a:t>
            </a: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Nagyszéksós-tó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tározó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vizes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élőhelyeinek fenntartása nehézségekbe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ütközik. A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globális felmelegedés következtében ugyanis a vízhiányos időszakok egyre gyakrabban és egyre hosszabban jelentkeznek. Az elhúzódó aszályos időszakokban a vízi ökoszisztémák életfeltételei jelentősen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leromlanak.  Erre nyújt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megoldást egy újonnan megépített nyomócső, valamint a vízrendszer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átalakításával (</a:t>
            </a:r>
            <a:r>
              <a:rPr lang="hu-H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wetland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) a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mórahalmi szennyvíztisztító telep rekonstrukcióját követően a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kellően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megtisztított használt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vizek eljuttatása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tóba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az ökológiai élettér fenntartására.</a:t>
            </a:r>
            <a:endParaRPr lang="hu-H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endParaRPr lang="hu-H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hu-HU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VGT </a:t>
            </a:r>
            <a:r>
              <a:rPr lang="hu-HU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szempont</a:t>
            </a: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vizes élőhelyek kialakítása és fenntartása, TA5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, HA2, HM2, (HM6),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DU2,VT3 intézkedések végrehajtása</a:t>
            </a:r>
            <a:endParaRPr lang="hu-HU" sz="2000" dirty="0"/>
          </a:p>
        </p:txBody>
      </p:sp>
      <p:pic>
        <p:nvPicPr>
          <p:cNvPr id="1029" name="Picture 5" descr="\\ATIVIZIG8\Osztaly\VFO\VGT2_2014_felülvizsgálat\Fórumok_társadalmasítás\ATIVIZIG\Fotók\nagyszéksóstó_bivaly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1350087"/>
            <a:ext cx="3584868" cy="236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ATIVIZIG8\Osztaly\VFO\VGT2_2014_felülvizsgálat\Fórumok_társadalmasítás\ATIVIZIG\Fotók\nagyszéksóstó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3933057"/>
            <a:ext cx="358265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718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323529" y="44624"/>
            <a:ext cx="8496944" cy="936104"/>
          </a:xfrm>
        </p:spPr>
        <p:txBody>
          <a:bodyPr/>
          <a:lstStyle/>
          <a:p>
            <a:r>
              <a:rPr lang="hu-HU" dirty="0" smtClean="0"/>
              <a:t>A VGT1 TELJESÍTÉSE - jó </a:t>
            </a:r>
            <a:r>
              <a:rPr lang="hu-HU" dirty="0"/>
              <a:t>gyakorlat bemutatása</a:t>
            </a:r>
            <a:endParaRPr lang="hu-HU" cap="none" dirty="0"/>
          </a:p>
        </p:txBody>
      </p:sp>
      <p:sp>
        <p:nvSpPr>
          <p:cNvPr id="8" name="Szövegdoboz 7"/>
          <p:cNvSpPr txBox="1"/>
          <p:nvPr/>
        </p:nvSpPr>
        <p:spPr>
          <a:xfrm>
            <a:off x="221145" y="1196752"/>
            <a:ext cx="485490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hu-HU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A projekt neve</a:t>
            </a: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</a:p>
          <a:p>
            <a:pPr lvl="0" algn="just"/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Élőhely </a:t>
            </a: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rekonstrukciós munkálatok a Száraz-ér </a:t>
            </a:r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mentén”</a:t>
            </a:r>
          </a:p>
          <a:p>
            <a:pPr lvl="0" algn="just"/>
            <a:endParaRPr lang="hu-H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hu-HU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Célja</a:t>
            </a:r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térség kiszáradásának 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megakadályozása, vízvisszatartás megvalósítása, az idegenhonos növények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terjedésének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megakadályozása, a már meglévő állományok irtása,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természetes, őshonos növény- és állatfajok védelme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/>
            <a:endParaRPr lang="hu-H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hu-HU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Rövid leírás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projekt keretében megvalósult projektelemek: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ökológiai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víztározók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kialakítása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tiltós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műtárgy beépítése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Királyhegyesi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Száraz-éren</a:t>
            </a:r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csatorna mederrendezése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16 km hosszban a Királyhegyesi Száraz-éren, </a:t>
            </a:r>
            <a:endParaRPr lang="hu-H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1500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m hosszú tanösvény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kialakítása</a:t>
            </a:r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monitoring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eszközök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beszerzése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hu-H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hu-HU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VGT </a:t>
            </a:r>
            <a:r>
              <a:rPr lang="hu-HU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szempont</a:t>
            </a: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vizes élőhelyek kialakítása és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fenntartása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, HA2, HM2, (DU2), (VT3) intézkedések végrehajtása</a:t>
            </a:r>
          </a:p>
        </p:txBody>
      </p:sp>
      <p:pic>
        <p:nvPicPr>
          <p:cNvPr id="2051" name="Picture 3" descr="\\Ativizig8\Posta\Titkarsag\Nóri\Száraz-ér fotók\IMG_22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4" y="1335060"/>
            <a:ext cx="3779912" cy="261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Ativizig8\Posta\Titkarsag\Nóri\Száraz-ér fotók\IMG_21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848" y="4077072"/>
            <a:ext cx="3779912" cy="251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674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1881</TotalTime>
  <Words>3731</Words>
  <Application>Microsoft Office PowerPoint</Application>
  <PresentationFormat>Diavetítés a képernyőre (4:3 oldalarány)</PresentationFormat>
  <Paragraphs>668</Paragraphs>
  <Slides>39</Slides>
  <Notes>4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39</vt:i4>
      </vt:variant>
    </vt:vector>
  </HeadingPairs>
  <TitlesOfParts>
    <vt:vector size="40" baseType="lpstr">
      <vt:lpstr>Office-téma</vt:lpstr>
      <vt:lpstr>A VÍZGYŰJTŐ - GAZDÁLKODÁSI TERV FELÜLVIZSGÁLATA  szakmai  FÓRUM  Barla enikő, priváczkiné hajdu zsuzsanna A víztestekre vonatkozó intézkedések</vt:lpstr>
      <vt:lpstr>Tartalom</vt:lpstr>
      <vt:lpstr>A VGT1 TELJESÍTÉSE - INTÉZKEDÉSEK</vt:lpstr>
      <vt:lpstr>A VGT1 TELJESÍTÉSE - INTÉZKEDÉSEK</vt:lpstr>
      <vt:lpstr>A VGT1 TELJESÍTÉSE - INTÉZKEDÉSEK</vt:lpstr>
      <vt:lpstr>A VGT1 TELJESÍTÉSE - INTÉZKEDÉSEK</vt:lpstr>
      <vt:lpstr>A VGT1 TELJESÍTÉSE - INTÉZKEDÉSEK</vt:lpstr>
      <vt:lpstr>A VGT1 TELJESÍTÉSE - jó gyakorlat bemutatása</vt:lpstr>
      <vt:lpstr>A VGT1 TELJESÍTÉSE - jó gyakorlat bemutatása</vt:lpstr>
      <vt:lpstr>A VGT1 TELJESÍTÉSE - jó gyakorlat bemutatása</vt:lpstr>
      <vt:lpstr>DPSIR   Driver Pressure Status Impact Response A VGT2  tervezési metodikája </vt:lpstr>
      <vt:lpstr>DPSIR MODELL ALKALMAZÁSA AZ INTÉZKEDÉSEK TERVEZÉSÉHEZ</vt:lpstr>
      <vt:lpstr>Hidromorfológiai problémák megoldása  kanyarulatrendezés esetén</vt:lpstr>
      <vt:lpstr>Hidromorfológiai problémák megoldása  kanyarulatrendezés esetén</vt:lpstr>
      <vt:lpstr>Hidromorfológiai problémák megoldása  természetes összegyülekezési és vízháztartási állapot helyreállítása esetén</vt:lpstr>
      <vt:lpstr>Hidromorfológiai problémák megoldása  természetes összegyülekezési és vízháztartási állapot helyreállítása esetén</vt:lpstr>
      <vt:lpstr>Hidromorfológiai problémák megoldása  vízminőségi kérdések figyelembevételével</vt:lpstr>
      <vt:lpstr>Hidromorfológiai problémák megoldása  vízminőségi kérdések figyelembevételével</vt:lpstr>
      <vt:lpstr>Intézkedések Programja, 2015-2027 </vt:lpstr>
      <vt:lpstr> EU Jelentési útmutató    Sablonok </vt:lpstr>
      <vt:lpstr>VGT2 Terhelés</vt:lpstr>
      <vt:lpstr>VGT2 Intézkedési csomagok I.</vt:lpstr>
      <vt:lpstr>VGT2 Intézkedési csomagok II.</vt:lpstr>
      <vt:lpstr>VGT2 Intézkedési csomagok III.</vt:lpstr>
      <vt:lpstr>VGT2 Kötelező alap intézkedések</vt:lpstr>
      <vt:lpstr>VGT2 Alap intézkedések</vt:lpstr>
      <vt:lpstr>VGT2 Kiegészítő intézkedések</vt:lpstr>
      <vt:lpstr>VGT2 Pontszerű szennyezésekkel kapcsolatos intézkedések </vt:lpstr>
      <vt:lpstr>VGT2 Diffúz szennyezésekre kapcsolatos intézkedések </vt:lpstr>
      <vt:lpstr>VGT2 Hidromorfológiai beavatkozások és intézkedések</vt:lpstr>
      <vt:lpstr>VGT2 Hidromorfológiai elváltozások enyhítésére irányuló Intézkedések</vt:lpstr>
      <vt:lpstr>VGT2 Ivóvízellátás biztonsága</vt:lpstr>
      <vt:lpstr>VGT2 Védett természeti területek és fürdésre kijelölt vizekhez tartozó intézkedések</vt:lpstr>
      <vt:lpstr>VGT2 Hogyan lesz ebből intézkedési program </vt:lpstr>
      <vt:lpstr>PowerPoint bemutató</vt:lpstr>
      <vt:lpstr>PowerPoint bemutató</vt:lpstr>
      <vt:lpstr>VKI és EU Program ciklusok</vt:lpstr>
      <vt:lpstr>VGT2  Ütemezés, projektek  </vt:lpstr>
      <vt:lpstr>KÖSZÖNÖM  A megtisztelő FIGYELMET!</vt:lpstr>
    </vt:vector>
  </TitlesOfParts>
  <Company>novak.adam@gmail.com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Hajdu Zsuzsanna</cp:lastModifiedBy>
  <cp:revision>189</cp:revision>
  <cp:lastPrinted>2015-08-04T14:21:53Z</cp:lastPrinted>
  <dcterms:created xsi:type="dcterms:W3CDTF">2014-03-03T11:13:53Z</dcterms:created>
  <dcterms:modified xsi:type="dcterms:W3CDTF">2015-08-04T14:35:08Z</dcterms:modified>
</cp:coreProperties>
</file>