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5"/>
  </p:notesMasterIdLst>
  <p:sldIdLst>
    <p:sldId id="256" r:id="rId2"/>
    <p:sldId id="263" r:id="rId3"/>
    <p:sldId id="265" r:id="rId4"/>
    <p:sldId id="287" r:id="rId5"/>
    <p:sldId id="260" r:id="rId6"/>
    <p:sldId id="270" r:id="rId7"/>
    <p:sldId id="274" r:id="rId8"/>
    <p:sldId id="273" r:id="rId9"/>
    <p:sldId id="286" r:id="rId10"/>
    <p:sldId id="272" r:id="rId11"/>
    <p:sldId id="271" r:id="rId12"/>
    <p:sldId id="261" r:id="rId13"/>
    <p:sldId id="277" r:id="rId14"/>
    <p:sldId id="280" r:id="rId15"/>
    <p:sldId id="278" r:id="rId16"/>
    <p:sldId id="288" r:id="rId17"/>
    <p:sldId id="279" r:id="rId18"/>
    <p:sldId id="281" r:id="rId19"/>
    <p:sldId id="282" r:id="rId20"/>
    <p:sldId id="283" r:id="rId21"/>
    <p:sldId id="284" r:id="rId22"/>
    <p:sldId id="285" r:id="rId23"/>
    <p:sldId id="25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 snapToObjects="1">
      <p:cViewPr>
        <p:scale>
          <a:sx n="119" d="100"/>
          <a:sy n="119" d="100"/>
        </p:scale>
        <p:origin x="-72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2015.07.22.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562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2015.07.22.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16824" cy="3888432"/>
          </a:xfrm>
        </p:spPr>
        <p:txBody>
          <a:bodyPr/>
          <a:lstStyle/>
          <a:p>
            <a:pPr algn="ctr"/>
            <a:r>
              <a:rPr lang="hu-HU" sz="2800" dirty="0" smtClean="0"/>
              <a:t>A Nyírség vízháztartása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000" dirty="0" smtClean="0"/>
              <a:t>speciális területi FÓRUM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A talajvízszintek alakulásának statisztikai vizsgálata a nyírségben</a:t>
            </a:r>
            <a:endParaRPr lang="hu-HU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s://www.fetivizig.hu/WEB/FETIKOVIZIG/VIZIGINFO_Start.nsf/fetivizig-logo-80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85" y="5229200"/>
            <a:ext cx="514350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doboz 6"/>
          <p:cNvSpPr txBox="1"/>
          <p:nvPr/>
        </p:nvSpPr>
        <p:spPr>
          <a:xfrm>
            <a:off x="1752600" y="3962400"/>
            <a:ext cx="2603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DR. VIRÁG </a:t>
            </a:r>
            <a:r>
              <a:rPr lang="hu-HU" dirty="0" smtClean="0">
                <a:solidFill>
                  <a:schemeClr val="bg1"/>
                </a:solidFill>
              </a:rPr>
              <a:t>MARGIT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VIZITERV </a:t>
            </a:r>
            <a:r>
              <a:rPr lang="hu-HU" dirty="0" err="1" smtClean="0">
                <a:solidFill>
                  <a:schemeClr val="bg1"/>
                </a:solidFill>
              </a:rPr>
              <a:t>Environ</a:t>
            </a:r>
            <a:r>
              <a:rPr lang="hu-HU" smtClean="0">
                <a:solidFill>
                  <a:schemeClr val="bg1"/>
                </a:solidFill>
              </a:rPr>
              <a:t> Kft.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15011" cy="864096"/>
          </a:xfrm>
        </p:spPr>
        <p:txBody>
          <a:bodyPr>
            <a:normAutofit/>
          </a:bodyPr>
          <a:lstStyle/>
          <a:p>
            <a:pPr lvl="0"/>
            <a:r>
              <a:rPr lang="hu-HU" kern="0" cap="none" dirty="0" smtClean="0"/>
              <a:t>A 2010. évi talajvízállások terep alatti mélysége (m)</a:t>
            </a:r>
            <a:r>
              <a:rPr lang="hu-HU" b="0" kern="0" cap="none" dirty="0" smtClean="0">
                <a:latin typeface="Arial" charset="0"/>
              </a:rPr>
              <a:t/>
            </a:r>
            <a:br>
              <a:rPr lang="hu-HU" b="0" kern="0" cap="none" dirty="0" smtClean="0">
                <a:latin typeface="Arial" charset="0"/>
              </a:rPr>
            </a:br>
            <a:endParaRPr lang="hu-H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4" y="990600"/>
            <a:ext cx="8473546" cy="552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33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15011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700" kern="0" cap="none" dirty="0" smtClean="0"/>
              <a:t>A talajvízszint terep alatti mélységnek 2000-2010. közötti időszakra vonatkozó különbségtérképe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3" y="838200"/>
            <a:ext cx="8316988" cy="54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1008112"/>
          </a:xfrm>
        </p:spPr>
        <p:txBody>
          <a:bodyPr>
            <a:normAutofit/>
          </a:bodyPr>
          <a:lstStyle/>
          <a:p>
            <a:pPr algn="ctr"/>
            <a:r>
              <a:rPr lang="hu-HU" sz="2000" dirty="0" smtClean="0"/>
              <a:t>II. A TALAJVÍZSZINTRE HATÓ TÉNYEZŐK KAPCSOLATELEMZŐ STATISZTIKAI VIZSGÁLATA-FAKTORANALIZIS, KORRELÁCIÓS ÖSSZEFÜGGÉSEK VIZSGÁLATA</a:t>
            </a:r>
            <a:endParaRPr lang="hu-HU" sz="2000" dirty="0"/>
          </a:p>
        </p:txBody>
      </p:sp>
      <p:sp>
        <p:nvSpPr>
          <p:cNvPr id="9" name="Téglalap 8"/>
          <p:cNvSpPr/>
          <p:nvPr/>
        </p:nvSpPr>
        <p:spPr>
          <a:xfrm>
            <a:off x="683568" y="1340768"/>
            <a:ext cx="7272808" cy="24776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defTabSz="914400" fontAlgn="base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FAKTORANALÍZIS- 25 kút 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évi 12 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adatát (2000-2010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. 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között) vizsgálva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: </a:t>
            </a:r>
          </a:p>
          <a:p>
            <a:pPr lvl="0" algn="just" defTabSz="914400" fontAlgn="base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hu-HU" sz="1400" b="1" dirty="0">
                <a:latin typeface="Calibri" pitchFamily="34" charset="0"/>
                <a:ea typeface="Times New Roman" pitchFamily="18" charset="0"/>
                <a:cs typeface="Arial" charset="0"/>
              </a:rPr>
              <a:t> 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Faktor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	Faktorsúly		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Összes magyarázó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erő 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%</a:t>
            </a:r>
            <a:endParaRPr lang="hu-HU" sz="1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1                       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0.66056        		 	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66.056  </a:t>
            </a:r>
            <a:endParaRPr lang="hu-HU" sz="1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2                      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0.11779         		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77.835  </a:t>
            </a:r>
            <a:endParaRPr lang="hu-HU" sz="1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3                      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0.05549        		 </a:t>
            </a:r>
            <a:endParaRPr lang="hu-HU" sz="1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4                       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0.04224  </a:t>
            </a:r>
            <a:endParaRPr lang="hu-HU" sz="1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hu-HU" sz="1400" b="1" dirty="0" smtClean="0">
                <a:latin typeface="Calibri" pitchFamily="34" charset="0"/>
                <a:cs typeface="Times New Roman" pitchFamily="18" charset="0"/>
              </a:rPr>
              <a:t>5                     </a:t>
            </a:r>
            <a:r>
              <a:rPr lang="hu-HU" sz="1400" b="1" dirty="0">
                <a:latin typeface="Calibri" pitchFamily="34" charset="0"/>
                <a:cs typeface="Times New Roman" pitchFamily="18" charset="0"/>
              </a:rPr>
              <a:t>	0.02738  </a:t>
            </a:r>
            <a:endParaRPr lang="hu-H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83568" y="4005064"/>
            <a:ext cx="7272808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71 kút évi 12 </a:t>
            </a:r>
            <a:r>
              <a:rPr kumimoji="0" lang="hu-HU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adatát(2000-2010</a:t>
            </a: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. </a:t>
            </a:r>
            <a:r>
              <a:rPr kumimoji="0" lang="hu-HU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között</a:t>
            </a:r>
            <a:r>
              <a:rPr lang="hu-HU" sz="1400" b="1" kern="0" dirty="0" smtClean="0">
                <a:latin typeface="Calibri" pitchFamily="34" charset="0"/>
                <a:cs typeface="Times New Roman" pitchFamily="18" charset="0"/>
              </a:rPr>
              <a:t>) </a:t>
            </a:r>
            <a:r>
              <a:rPr kumimoji="0" lang="hu-HU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vizsgálva</a:t>
            </a: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lang="hu-HU" sz="1400" b="1" kern="0" dirty="0">
                <a:latin typeface="Calibri" pitchFamily="34" charset="0"/>
                <a:cs typeface="Times New Roman" pitchFamily="18" charset="0"/>
              </a:rPr>
              <a:t>	</a:t>
            </a:r>
            <a:r>
              <a:rPr kumimoji="0" lang="hu-HU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Faktor</a:t>
            </a: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		Faktorsúly		Összes magyarázó erő %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	1                      	0.66480         		</a:t>
            </a:r>
            <a:r>
              <a:rPr kumimoji="0" lang="hu-HU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66.480 </a:t>
            </a:r>
            <a:endParaRPr kumimoji="0" lang="hu-H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	2                      	0.12158        		 </a:t>
            </a:r>
            <a:r>
              <a:rPr kumimoji="0" lang="hu-HU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	78.637</a:t>
            </a:r>
            <a:endParaRPr kumimoji="0" lang="hu-H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	3                       	0.03345 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	4                      	0.02176 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	5                       	0.02037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	</a:t>
            </a:r>
            <a:endParaRPr kumimoji="0" lang="hu-H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14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1008112"/>
          </a:xfrm>
        </p:spPr>
        <p:txBody>
          <a:bodyPr>
            <a:normAutofit/>
          </a:bodyPr>
          <a:lstStyle/>
          <a:p>
            <a:r>
              <a:rPr lang="hu-HU" sz="2000" dirty="0" smtClean="0"/>
              <a:t>KORRELÁCIÓS ÖSSZEFÜGGÉSEK VIZSGÁLATA–csapadék</a:t>
            </a:r>
            <a:endParaRPr lang="hu-HU" sz="2000" dirty="0"/>
          </a:p>
        </p:txBody>
      </p:sp>
      <p:sp>
        <p:nvSpPr>
          <p:cNvPr id="7" name="Téglalap 6"/>
          <p:cNvSpPr/>
          <p:nvPr/>
        </p:nvSpPr>
        <p:spPr>
          <a:xfrm>
            <a:off x="683568" y="1181962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pc="-15" dirty="0" smtClean="0">
                <a:latin typeface="Calibri"/>
                <a:ea typeface="Times New Roman"/>
                <a:cs typeface="Arial"/>
              </a:rPr>
              <a:t>Első ható okként </a:t>
            </a:r>
            <a:r>
              <a:rPr lang="hu-HU" spc="-15" dirty="0">
                <a:latin typeface="Calibri"/>
                <a:ea typeface="Times New Roman"/>
                <a:cs typeface="Arial"/>
              </a:rPr>
              <a:t>a </a:t>
            </a:r>
            <a:r>
              <a:rPr lang="hu-HU" spc="-15" dirty="0" smtClean="0">
                <a:latin typeface="Calibri"/>
                <a:ea typeface="Times New Roman"/>
                <a:cs typeface="Arial"/>
              </a:rPr>
              <a:t>csapadékot tekintjük – a lehulló csapadékra nem mindig és nem rögtön reagál a rendszer. </a:t>
            </a:r>
          </a:p>
          <a:p>
            <a:endParaRPr lang="hu-HU" dirty="0"/>
          </a:p>
        </p:txBody>
      </p:sp>
      <p:pic>
        <p:nvPicPr>
          <p:cNvPr id="1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r="3600" b="5043"/>
          <a:stretch>
            <a:fillRect/>
          </a:stretch>
        </p:blipFill>
        <p:spPr bwMode="auto">
          <a:xfrm>
            <a:off x="423415" y="1932474"/>
            <a:ext cx="6129785" cy="3553926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781800" y="1981199"/>
            <a:ext cx="213360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kút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tvsz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havi átlag csapadék havi </a:t>
            </a:r>
            <a:r>
              <a:rPr lang="hu-HU" alt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átlag (21 állomás)</a:t>
            </a:r>
            <a:endParaRPr lang="hu-HU" alt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71 kút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tvsz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havi átlag csapadék havi </a:t>
            </a:r>
            <a:r>
              <a:rPr lang="hu-HU" alt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átlag (21 állomás)</a:t>
            </a:r>
            <a:endParaRPr lang="hu-HU" alt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Max. korrelációs tényező 0,18</a:t>
            </a:r>
          </a:p>
        </p:txBody>
      </p:sp>
    </p:spTree>
    <p:extLst>
      <p:ext uri="{BB962C8B-B14F-4D97-AF65-F5344CB8AC3E}">
        <p14:creationId xmlns:p14="http://schemas.microsoft.com/office/powerpoint/2010/main" val="30158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39552" y="44624"/>
            <a:ext cx="8280920" cy="576064"/>
          </a:xfrm>
        </p:spPr>
        <p:txBody>
          <a:bodyPr/>
          <a:lstStyle/>
          <a:p>
            <a:r>
              <a:rPr lang="hu-HU" sz="2000" dirty="0" smtClean="0">
                <a:solidFill>
                  <a:prstClr val="white"/>
                </a:solidFill>
              </a:rPr>
              <a:t>KORRELÁCIÓS ÖSSZEFÜGGÉSEK VIZSGÁLATA–csapadék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043608" y="79985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A 2010. évi csapadékosság hatása a talajvízre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6" y="2133600"/>
            <a:ext cx="672594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858000" y="1338465"/>
            <a:ext cx="1962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hu-H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korrelációs tényező 0, 475 az Ófehértói csapadék mérő állomás és az 1639. tsz. Zajta talajvízszint észlelő kút </a:t>
            </a:r>
            <a:r>
              <a:rPr lang="hu-HU" sz="1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között</a:t>
            </a:r>
            <a:endParaRPr lang="hu-HU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010400" y="3154347"/>
            <a:ext cx="152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Szélsőséges időjárási viszonyokat nem lehet korrelációs számítással lekövetni!</a:t>
            </a:r>
          </a:p>
        </p:txBody>
      </p:sp>
      <p:sp>
        <p:nvSpPr>
          <p:cNvPr id="11" name="Szövegdoboz 10"/>
          <p:cNvSpPr txBox="1"/>
          <p:nvPr/>
        </p:nvSpPr>
        <p:spPr>
          <a:xfrm rot="10800000" flipV="1">
            <a:off x="1143000" y="1630851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Napi csapadék adatok vizsgálata</a:t>
            </a: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792088"/>
          </a:xfrm>
        </p:spPr>
        <p:txBody>
          <a:bodyPr>
            <a:normAutofit fontScale="90000"/>
          </a:bodyPr>
          <a:lstStyle/>
          <a:p>
            <a:pPr lvl="0" algn="ctr" fontAlgn="base">
              <a:spcBef>
                <a:spcPct val="60000"/>
              </a:spcBef>
              <a:spcAft>
                <a:spcPct val="0"/>
              </a:spcAft>
            </a:pPr>
            <a:r>
              <a:rPr lang="hu-HU" altLang="hu-HU" sz="2000" cap="none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 történt a térségben 2010 januárhoz viszonyítva – </a:t>
            </a:r>
            <a:r>
              <a:rPr lang="hu-HU" altLang="hu-HU" sz="2000" cap="none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2010-es csapadékosság hosszú távú hatásának vizsgálata 2011. évben</a:t>
            </a:r>
            <a:r>
              <a:rPr lang="hu-HU" altLang="hu-HU" sz="2000" cap="none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hu-HU" altLang="hu-HU" sz="2000" cap="none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</a:br>
            <a:endParaRPr lang="hu-HU" sz="2000" dirty="0"/>
          </a:p>
        </p:txBody>
      </p:sp>
      <p:pic>
        <p:nvPicPr>
          <p:cNvPr id="5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" y="620687"/>
            <a:ext cx="9004300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048000" y="946666"/>
            <a:ext cx="449580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76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619811" cy="864096"/>
          </a:xfrm>
        </p:spPr>
        <p:txBody>
          <a:bodyPr/>
          <a:lstStyle/>
          <a:p>
            <a:r>
              <a:rPr lang="hu-HU" cap="none" dirty="0" smtClean="0"/>
              <a:t>Standard talajvízállás 2010-2011. </a:t>
            </a:r>
            <a:endParaRPr lang="hu-HU" cap="non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66800"/>
            <a:ext cx="8269287" cy="564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8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86411" cy="792088"/>
          </a:xfrm>
        </p:spPr>
        <p:txBody>
          <a:bodyPr/>
          <a:lstStyle/>
          <a:p>
            <a:r>
              <a:rPr lang="hu-HU" sz="2000" dirty="0" smtClean="0">
                <a:solidFill>
                  <a:prstClr val="white"/>
                </a:solidFill>
              </a:rPr>
              <a:t>KORRELÁCIÓS ÖSSZEFÜGGÉSEK VIZSGÁLATA – csapadék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05064"/>
            <a:ext cx="3887114" cy="24482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1763688" y="69269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Évi átlagos csapadék adatok vizsgálata</a:t>
            </a:r>
            <a:endParaRPr lang="hu-H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4" y="1268761"/>
            <a:ext cx="4152863" cy="2592288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259"/>
            <a:ext cx="4053855" cy="25346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4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84451" cy="648072"/>
          </a:xfrm>
        </p:spPr>
        <p:txBody>
          <a:bodyPr/>
          <a:lstStyle/>
          <a:p>
            <a:r>
              <a:rPr lang="hu-HU" sz="2000" dirty="0" smtClean="0">
                <a:solidFill>
                  <a:prstClr val="white"/>
                </a:solidFill>
              </a:rPr>
              <a:t>Korrelációs összefüggések vizsgálata –csapadék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979712" y="54868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hidrológiai félévek csapadék adatainak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téli 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féléves </a:t>
            </a:r>
            <a:r>
              <a:rPr lang="hu-HU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kapcsolatok -</a:t>
            </a:r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vizsgálata</a:t>
            </a:r>
            <a:endParaRPr lang="hu-H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25690"/>
            <a:ext cx="7391400" cy="562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1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228467" cy="864096"/>
          </a:xfrm>
        </p:spPr>
        <p:txBody>
          <a:bodyPr/>
          <a:lstStyle/>
          <a:p>
            <a:r>
              <a:rPr lang="hu-HU" sz="2000" dirty="0" smtClean="0">
                <a:solidFill>
                  <a:prstClr val="white"/>
                </a:solidFill>
              </a:rPr>
              <a:t>Korrelációs összefüggések vizsgálata –. párolgás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1475656" y="2060848"/>
            <a:ext cx="72008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spc="-15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3670-es kút (Mátészalka) és Vámosoroszi párolgások:			r = - 0,154</a:t>
            </a:r>
            <a:r>
              <a:rPr lang="hu-HU" sz="1600" spc="-15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</a:t>
            </a:r>
          </a:p>
          <a:p>
            <a:r>
              <a:rPr lang="hu-HU" sz="1600" spc="-15" dirty="0">
                <a:latin typeface="Calibri"/>
                <a:ea typeface="Calibri"/>
                <a:cs typeface="Arial"/>
              </a:rPr>
              <a:t>3670-es kút (Mátészalka) és Szabolcsveresmart párolgások:		r = - 0,212</a:t>
            </a:r>
            <a:r>
              <a:rPr lang="hu-HU" sz="1600" spc="-15" dirty="0" smtClean="0">
                <a:latin typeface="Calibri"/>
                <a:ea typeface="Calibri"/>
                <a:cs typeface="Arial"/>
              </a:rPr>
              <a:t>,</a:t>
            </a:r>
          </a:p>
          <a:p>
            <a:r>
              <a:rPr lang="hu-HU" sz="1600" spc="-15" dirty="0">
                <a:latin typeface="Calibri"/>
                <a:ea typeface="Calibri"/>
                <a:cs typeface="Arial"/>
              </a:rPr>
              <a:t>4235-ös kút (Kisvárda) és Császárszállás párolgások:			r = - 0,153.</a:t>
            </a: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75656" y="3212976"/>
            <a:ext cx="7200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hu-HU" sz="1400" spc="-15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Negatív korrelációs tényező volt várható, mert a párolgás nagyobb értékeihez alacsonyabb (kisebb) talajvízszinteknek kell tartozni.</a:t>
            </a:r>
            <a:endParaRPr lang="hu-HU" sz="1400" dirty="0">
              <a:solidFill>
                <a:srgbClr val="0000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hu-HU" sz="1400" spc="-15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Megállapítható, hogy mivel a hatások a felszín alatt a telítetlen zónában eltolódnak, a felszínen direkt módon mért párolgás adatokból a talajvízszintek ill. a talajvízkészletek mennyiségi változásait egyszerűen nem lehet egyszerűen kimutatni.</a:t>
            </a:r>
            <a:endParaRPr lang="hu-HU" sz="1400" dirty="0">
              <a:solidFill>
                <a:srgbClr val="0000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hu-HU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Tovább vizsgálódva a nyári hónapok vizsgálata során a nyári összes párolgást vetettem össze a nyáron kialakult talajvízszint-süllyedésekkel.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hu-HU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Itt is </a:t>
            </a:r>
            <a:r>
              <a:rPr lang="hu-HU" sz="1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általában </a:t>
            </a:r>
            <a:r>
              <a:rPr lang="hu-HU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0,6 feletti korrelációs tényezőket számítottam, és most is volt kiugróan jó érték, a Nyírkáta 1585 tsz. kútnál – 0,820 adódott (a negatív érték jelzi, hogy növekvő párolgáshoz csökkenő talajvízszintek </a:t>
            </a:r>
            <a:r>
              <a:rPr lang="hu-HU" sz="1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tartoznak.</a:t>
            </a:r>
            <a:endParaRPr lang="hu-H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403648" y="126876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spc="-15" dirty="0">
                <a:latin typeface="Calibri"/>
                <a:ea typeface="Times New Roman"/>
                <a:cs typeface="Arial"/>
              </a:rPr>
              <a:t>Főleg dombvidékeken ez a talajvizek megcsapolását okozó hatás talán nagyobb szerepet kap a szintek alakításánál</a:t>
            </a:r>
            <a:r>
              <a:rPr lang="hu-HU" sz="1200" spc="-15" dirty="0" smtClean="0">
                <a:latin typeface="Calibri"/>
                <a:ea typeface="Times New Roman"/>
                <a:cs typeface="Arial"/>
              </a:rPr>
              <a:t>. Három </a:t>
            </a:r>
            <a:r>
              <a:rPr lang="hu-HU" sz="1200" spc="-15" dirty="0">
                <a:latin typeface="Calibri"/>
                <a:ea typeface="Times New Roman"/>
                <a:cs typeface="Arial"/>
              </a:rPr>
              <a:t>hidrometeorológiai állomáson mérnek kádpárolgást a területen, a nyári félévben, májustól októberig. Tehát minden évben csak 7 adat állt rendelkezésre. A legjobb eredmények is nagyon gyengék: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3518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84451" cy="720080"/>
          </a:xfrm>
        </p:spPr>
        <p:txBody>
          <a:bodyPr/>
          <a:lstStyle/>
          <a:p>
            <a:r>
              <a:rPr lang="hu-HU" dirty="0" smtClean="0"/>
              <a:t>A vizsgált terület és környezete</a:t>
            </a:r>
            <a:endParaRPr lang="hu-HU" dirty="0"/>
          </a:p>
        </p:txBody>
      </p:sp>
      <p:pic>
        <p:nvPicPr>
          <p:cNvPr id="5" name="Picture 2" descr="Mo_Ukr_egyb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552379" cy="5482736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39552" y="5488719"/>
            <a:ext cx="1655415" cy="1155495"/>
            <a:chOff x="1441" y="1441"/>
            <a:chExt cx="13349" cy="9508"/>
          </a:xfrm>
        </p:grpSpPr>
        <p:pic>
          <p:nvPicPr>
            <p:cNvPr id="7" name="Picture 6" descr="TERKE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1" y="1441"/>
              <a:ext cx="13349" cy="950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1726" y="2392"/>
              <a:ext cx="2752" cy="220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hu-HU" sz="28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19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84451" cy="720080"/>
          </a:xfrm>
        </p:spPr>
        <p:txBody>
          <a:bodyPr/>
          <a:lstStyle/>
          <a:p>
            <a:r>
              <a:rPr lang="hu-HU" sz="2000" dirty="0" smtClean="0">
                <a:solidFill>
                  <a:prstClr val="white"/>
                </a:solidFill>
              </a:rPr>
              <a:t>Korrelációs összefüggések vizsgálata –párolgás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43608" y="620689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hidrológiai félévek </a:t>
            </a:r>
            <a:r>
              <a:rPr lang="hu-HU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párolgás 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adatainak - </a:t>
            </a:r>
            <a:r>
              <a:rPr lang="hu-HU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nyári 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féléves kapcsolatok -  vizsgálata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0" y="1212811"/>
            <a:ext cx="8484238" cy="602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5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864096"/>
          </a:xfrm>
        </p:spPr>
        <p:txBody>
          <a:bodyPr/>
          <a:lstStyle/>
          <a:p>
            <a:r>
              <a:rPr lang="hu-HU" sz="2000" dirty="0" smtClean="0">
                <a:solidFill>
                  <a:prstClr val="white"/>
                </a:solidFill>
              </a:rPr>
              <a:t>Korrelációs összefüggések vizsgálata –víztermelés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907704" y="724054"/>
            <a:ext cx="6276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2000" b="1" dirty="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A víztermelés hatása a talajvízszintek alakulására</a:t>
            </a:r>
            <a:endParaRPr lang="hu-HU" dirty="0"/>
          </a:p>
        </p:txBody>
      </p:sp>
      <p:pic>
        <p:nvPicPr>
          <p:cNvPr id="6" name="Picture 13" descr="víztermelé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164"/>
            <a:ext cx="3960812" cy="2841625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004048" y="1517577"/>
            <a:ext cx="324036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2400" dirty="0">
                <a:solidFill>
                  <a:srgbClr val="FFFFFF"/>
                </a:solidFill>
                <a:latin typeface="Arial" charset="0"/>
              </a:rPr>
              <a:t>Max. érték az 1641-es kútnál (Balkány)	r = 0,456</a:t>
            </a:r>
          </a:p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2400" dirty="0">
                <a:solidFill>
                  <a:srgbClr val="FFFFFF"/>
                </a:solidFill>
                <a:latin typeface="Arial" charset="0"/>
              </a:rPr>
              <a:t>Min. a 3670-es kútnál (Mátészalka)	r = - 0,348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4716016" y="1412776"/>
            <a:ext cx="4176464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Max. érték az 1641-es </a:t>
            </a:r>
            <a:r>
              <a:rPr lang="hu-HU" altLang="hu-HU" sz="1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kútnál(Balkány) r </a:t>
            </a:r>
            <a:r>
              <a:rPr lang="hu-HU" altLang="hu-HU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0,456</a:t>
            </a:r>
          </a:p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Min. a 3670-es </a:t>
            </a:r>
            <a:r>
              <a:rPr lang="hu-HU" altLang="hu-HU" sz="16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kútnál(Mátészalka)       r </a:t>
            </a:r>
            <a:r>
              <a:rPr lang="hu-HU" altLang="hu-HU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- 0,348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23528" y="404750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2011. évi kitermelés 35,1 millió m3/év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899592" y="4725144"/>
            <a:ext cx="6984776" cy="191437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b="1" u="sng" dirty="0">
                <a:solidFill>
                  <a:srgbClr val="0070C0"/>
                </a:solidFill>
                <a:latin typeface="Arial" charset="0"/>
              </a:rPr>
              <a:t>Vízbázis</a:t>
            </a:r>
            <a:r>
              <a:rPr lang="hu-HU" altLang="hu-HU" sz="1600" b="1" dirty="0">
                <a:solidFill>
                  <a:srgbClr val="0070C0"/>
                </a:solidFill>
                <a:latin typeface="Arial" charset="0"/>
              </a:rPr>
              <a:t>			 </a:t>
            </a:r>
            <a:r>
              <a:rPr lang="hu-HU" altLang="hu-HU" sz="1600" b="1" u="sng" dirty="0">
                <a:solidFill>
                  <a:srgbClr val="0070C0"/>
                </a:solidFill>
                <a:latin typeface="Arial" charset="0"/>
              </a:rPr>
              <a:t>Közeli észlelőkút</a:t>
            </a:r>
            <a:r>
              <a:rPr lang="hu-HU" altLang="hu-HU" sz="1600" b="1" dirty="0">
                <a:solidFill>
                  <a:srgbClr val="0070C0"/>
                </a:solidFill>
                <a:latin typeface="Arial" charset="0"/>
              </a:rPr>
              <a:t>	   </a:t>
            </a:r>
            <a:r>
              <a:rPr lang="hu-HU" altLang="hu-HU" sz="1600" b="1" u="sng" dirty="0">
                <a:solidFill>
                  <a:srgbClr val="0070C0"/>
                </a:solidFill>
                <a:latin typeface="Arial" charset="0"/>
              </a:rPr>
              <a:t>Korrelációs tényező</a:t>
            </a:r>
            <a:endParaRPr lang="hu-HU" altLang="hu-HU" sz="1600" b="1" dirty="0">
              <a:solidFill>
                <a:srgbClr val="0070C0"/>
              </a:solidFill>
              <a:latin typeface="Arial" charset="0"/>
            </a:endParaRPr>
          </a:p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b="1" dirty="0">
                <a:solidFill>
                  <a:srgbClr val="0070C0"/>
                </a:solidFill>
                <a:latin typeface="Arial" charset="0"/>
              </a:rPr>
              <a:t>Kótaj			1570 Nagyhalász		r = 0,024</a:t>
            </a:r>
          </a:p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b="1" dirty="0">
                <a:solidFill>
                  <a:srgbClr val="0070C0"/>
                </a:solidFill>
                <a:latin typeface="Arial" charset="0"/>
              </a:rPr>
              <a:t>Kótaj			4019 Nyírbogdány		r = 0,052</a:t>
            </a:r>
          </a:p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b="1" dirty="0">
                <a:solidFill>
                  <a:srgbClr val="0070C0"/>
                </a:solidFill>
                <a:latin typeface="Arial" charset="0"/>
              </a:rPr>
              <a:t>Mátészalka		3670 Mátészalka		r = - 0,459  !</a:t>
            </a:r>
          </a:p>
          <a:p>
            <a:pPr lvl="0" defTabSz="914400" fontAlgn="base">
              <a:spcBef>
                <a:spcPct val="60000"/>
              </a:spcBef>
              <a:spcAft>
                <a:spcPct val="0"/>
              </a:spcAft>
              <a:buClr>
                <a:srgbClr val="FFFFFF"/>
              </a:buClr>
            </a:pPr>
            <a:r>
              <a:rPr lang="hu-HU" altLang="hu-HU" sz="1600" b="1" dirty="0">
                <a:solidFill>
                  <a:srgbClr val="0070C0"/>
                </a:solidFill>
                <a:latin typeface="Arial" charset="0"/>
              </a:rPr>
              <a:t>Nyírbátor			1621 Nyírbátor		r = - 0,094</a:t>
            </a:r>
          </a:p>
        </p:txBody>
      </p:sp>
    </p:spTree>
    <p:extLst>
      <p:ext uri="{BB962C8B-B14F-4D97-AF65-F5344CB8AC3E}">
        <p14:creationId xmlns:p14="http://schemas.microsoft.com/office/powerpoint/2010/main" val="3465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lvl="0" fontAlgn="base">
              <a:spcBef>
                <a:spcPct val="60000"/>
              </a:spcBef>
              <a:spcAft>
                <a:spcPct val="0"/>
              </a:spcAft>
            </a:pPr>
            <a:r>
              <a:rPr lang="hu-HU" altLang="hu-HU" sz="2200" cap="none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VÍZGAZDÁLKODÁSI CIKLUS, EUROPEAN COMMUNITIES,  2008</a:t>
            </a:r>
            <a:r>
              <a:rPr lang="hu-HU" altLang="hu-HU" sz="1600" b="0" cap="none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hu-HU" altLang="hu-HU" sz="1600" b="0" cap="none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</a:br>
            <a:endParaRPr lang="hu-H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3" y="1052736"/>
            <a:ext cx="726658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4664"/>
            <a:ext cx="1300609" cy="17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407" y="2154055"/>
            <a:ext cx="1308546" cy="17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855880"/>
            <a:ext cx="1308546" cy="128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7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s://www.fetivizig.hu/WEB/FETIKOVIZIG/VIZIGINFO_Start.nsf/fetivizig-logo-80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70361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86411" cy="86409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A vizsgált terület földtani felépítése, a felszín alatti vizek nyomásviszonyai</a:t>
            </a:r>
            <a:endParaRPr lang="hu-HU" dirty="0"/>
          </a:p>
        </p:txBody>
      </p:sp>
      <p:pic>
        <p:nvPicPr>
          <p:cNvPr id="1026" name="Picture 2" descr="B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2996"/>
            <a:ext cx="3962400" cy="120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3183631" cy="11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46" y="3581400"/>
            <a:ext cx="4332450" cy="25800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3" y="3733800"/>
            <a:ext cx="3935149" cy="21336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19200"/>
            <a:ext cx="2590800" cy="117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3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47989" y="1435100"/>
            <a:ext cx="8238811" cy="46910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000" dirty="0" smtClean="0"/>
              <a:t>I. LEÍRÓ JELLEGŰ STATISZTIKAI MÓDSZEREK</a:t>
            </a:r>
          </a:p>
          <a:p>
            <a:pPr algn="just">
              <a:buNone/>
            </a:pPr>
            <a:r>
              <a:rPr lang="hu-HU" sz="1800" dirty="0" smtClean="0"/>
              <a:t>	A </a:t>
            </a:r>
            <a:r>
              <a:rPr lang="hu-HU" sz="1800" dirty="0"/>
              <a:t>leíró jellegű statisztika a szokványosan alkalmazott átlagértékek</a:t>
            </a:r>
            <a:r>
              <a:rPr lang="hu-HU" sz="1800" dirty="0" smtClean="0"/>
              <a:t>, szélsőértékek rögzítésén túl (talajvízjárási </a:t>
            </a:r>
            <a:r>
              <a:rPr lang="hu-HU" sz="1800" dirty="0"/>
              <a:t>menetgörbék trendvizsgálata, hisztogramokkal történő </a:t>
            </a:r>
            <a:r>
              <a:rPr lang="hu-HU" sz="1800" dirty="0" smtClean="0"/>
              <a:t>értékelés) számos újabb információval szolgált az adott észlelőkútra és területi vonatkozásban egyaránt.</a:t>
            </a:r>
            <a:endParaRPr lang="hu-HU" sz="1800" dirty="0"/>
          </a:p>
          <a:p>
            <a:pPr>
              <a:buNone/>
            </a:pPr>
            <a:endParaRPr lang="hu-HU" sz="1800" dirty="0" smtClean="0"/>
          </a:p>
          <a:p>
            <a:pPr>
              <a:buNone/>
            </a:pPr>
            <a:endParaRPr lang="hu-HU" sz="1800" dirty="0" smtClean="0"/>
          </a:p>
          <a:p>
            <a:pPr>
              <a:buNone/>
            </a:pPr>
            <a:r>
              <a:rPr lang="hu-HU" sz="2000" dirty="0" smtClean="0"/>
              <a:t>II. KAPCSOLATELEMZŐ STATISZKAI MÓDSZEREK</a:t>
            </a:r>
          </a:p>
          <a:p>
            <a:pPr>
              <a:buNone/>
            </a:pPr>
            <a:r>
              <a:rPr lang="hu-HU" sz="1800" dirty="0" smtClean="0"/>
              <a:t> 	Faktor analízis és a feltételezett kapcsolatok (csapadék, párolgás,termelés) szorosságát jellemző  korrelációs összefüggések vizsgálata.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A TALAJVÍZSZINT IDŐBELI ÉS TÉRBELI TERÜLETI VÁLTOZÁSAINAK JELLEMZÉSE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940435" cy="936104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A VIZSGÁLATBA bevont MONITORING KUTAK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9" y="988749"/>
            <a:ext cx="8610600" cy="56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0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25 db talajvízszint észlelő kút havi átlagos vízszint adatainak vizsgálata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I. Leíró jellegű statisztikai vizsgálatok a 2000-2010. közötti időszakra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96752"/>
            <a:ext cx="2392213" cy="170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4382_Nagykáll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2452311" cy="171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1570_Nagyhalás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96" y="3714155"/>
            <a:ext cx="2766245" cy="223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1621_Nyírbá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2" y="3140968"/>
            <a:ext cx="248855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50" y="3260726"/>
            <a:ext cx="4249737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7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1008112"/>
          </a:xfrm>
        </p:spPr>
        <p:txBody>
          <a:bodyPr>
            <a:normAutofit/>
          </a:bodyPr>
          <a:lstStyle/>
          <a:p>
            <a:pPr algn="ctr"/>
            <a:r>
              <a:rPr lang="hu-HU" sz="2000" dirty="0" smtClean="0"/>
              <a:t>Mért vízszintek  menetgörbének egymásközti korrelációja</a:t>
            </a:r>
            <a:endParaRPr lang="hu-HU" sz="2000" dirty="0"/>
          </a:p>
        </p:txBody>
      </p:sp>
      <p:pic>
        <p:nvPicPr>
          <p:cNvPr id="5122" name="Picture 2" descr="talajkutak_ko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7" y="1340768"/>
            <a:ext cx="726402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56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7504" y="44624"/>
            <a:ext cx="8784975" cy="100811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hu-HU" altLang="hu-HU" sz="2800" kern="0" cap="none" dirty="0">
                <a:latin typeface="Arial"/>
                <a:ea typeface="+mn-ea"/>
                <a:cs typeface="+mn-cs"/>
              </a:rPr>
              <a:t>Havi közepes talajvízszintek alakulása </a:t>
            </a:r>
            <a:r>
              <a:rPr lang="hu-HU" altLang="hu-HU" kern="0" cap="none" dirty="0">
                <a:latin typeface="Arial"/>
                <a:ea typeface="+mn-ea"/>
                <a:cs typeface="+mn-cs"/>
              </a:rPr>
              <a:t>1950-2011.</a:t>
            </a:r>
            <a:r>
              <a:rPr lang="hu-HU" b="0" kern="0" cap="none" dirty="0">
                <a:latin typeface="Arial"/>
                <a:ea typeface="+mn-ea"/>
                <a:cs typeface="+mn-cs"/>
              </a:rPr>
              <a:t/>
            </a:r>
            <a:br>
              <a:rPr lang="hu-HU" b="0" kern="0" cap="none" dirty="0">
                <a:latin typeface="Arial"/>
                <a:ea typeface="+mn-ea"/>
                <a:cs typeface="+mn-cs"/>
              </a:rPr>
            </a:br>
            <a:endParaRPr lang="hu-H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t="1616" r="1160"/>
          <a:stretch>
            <a:fillRect/>
          </a:stretch>
        </p:blipFill>
        <p:spPr bwMode="auto">
          <a:xfrm>
            <a:off x="251520" y="1196752"/>
            <a:ext cx="477176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518477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7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91211" cy="864096"/>
          </a:xfrm>
        </p:spPr>
        <p:txBody>
          <a:bodyPr>
            <a:normAutofit fontScale="90000"/>
          </a:bodyPr>
          <a:lstStyle/>
          <a:p>
            <a:pPr lvl="0"/>
            <a:r>
              <a:rPr lang="hu-HU" kern="0" cap="none" dirty="0" smtClean="0"/>
              <a:t>A 2000. évi talajvízállások terep alatti mélysége (m)</a:t>
            </a:r>
            <a:r>
              <a:rPr lang="hu-HU" sz="2800" kern="0" cap="none" dirty="0" smtClean="0"/>
              <a:t> </a:t>
            </a:r>
            <a:r>
              <a:rPr lang="hu-HU" sz="3200" b="0" kern="0" cap="none" dirty="0" smtClean="0"/>
              <a:t/>
            </a:r>
            <a:br>
              <a:rPr lang="hu-HU" sz="3200" b="0" kern="0" cap="none" dirty="0" smtClean="0"/>
            </a:br>
            <a:endParaRPr lang="hu-HU" dirty="0"/>
          </a:p>
        </p:txBody>
      </p:sp>
      <p:pic>
        <p:nvPicPr>
          <p:cNvPr id="5" name="Picture 4" descr="2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9" y="1013165"/>
            <a:ext cx="8162611" cy="53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</TotalTime>
  <Words>541</Words>
  <Application>Microsoft Office PowerPoint</Application>
  <PresentationFormat>Diavetítés a képernyőre (4:3 oldalarány)</PresentationFormat>
  <Paragraphs>79</Paragraphs>
  <Slides>23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Office-téma</vt:lpstr>
      <vt:lpstr>A Nyírség vízháztartása  speciális területi FÓRUM   A talajvízszintek alakulásának statisztikai vizsgálata a nyírségben</vt:lpstr>
      <vt:lpstr>A vizsgált terület és környezete</vt:lpstr>
      <vt:lpstr>A vizsgált terület földtani felépítése, a felszín alatti vizek nyomásviszonyai</vt:lpstr>
      <vt:lpstr>A TALAJVÍZSZINT IDŐBELI ÉS TÉRBELI TERÜLETI VÁLTOZÁSAINAK JELLEMZÉSE</vt:lpstr>
      <vt:lpstr>A VIZSGÁLATBA bevont MONITORING KUTAK</vt:lpstr>
      <vt:lpstr>I. Leíró jellegű statisztikai vizsgálatok a 2000-2010. közötti időszakra</vt:lpstr>
      <vt:lpstr>Mért vízszintek  menetgörbének egymásközti korrelációja</vt:lpstr>
      <vt:lpstr>Havi közepes talajvízszintek alakulása 1950-2011. </vt:lpstr>
      <vt:lpstr>A 2000. évi talajvízállások terep alatti mélysége (m)  </vt:lpstr>
      <vt:lpstr>A 2010. évi talajvízállások terep alatti mélysége (m) </vt:lpstr>
      <vt:lpstr>A talajvízszint terep alatti mélységnek 2000-2010. közötti időszakra vonatkozó különbségtérképe </vt:lpstr>
      <vt:lpstr>II. A TALAJVÍZSZINTRE HATÓ TÉNYEZŐK KAPCSOLATELEMZŐ STATISZTIKAI VIZSGÁLATA-FAKTORANALIZIS, KORRELÁCIÓS ÖSSZEFÜGGÉSEK VIZSGÁLATA</vt:lpstr>
      <vt:lpstr>KORRELÁCIÓS ÖSSZEFÜGGÉSEK VIZSGÁLATA–csapadék</vt:lpstr>
      <vt:lpstr>KORRELÁCIÓS ÖSSZEFÜGGÉSEK VIZSGÁLATA–csapadék</vt:lpstr>
      <vt:lpstr>Mi történt a térségben 2010 januárhoz viszonyítva – 2010-es csapadékosság hosszú távú hatásának vizsgálata 2011. évben </vt:lpstr>
      <vt:lpstr>Standard talajvízállás 2010-2011. </vt:lpstr>
      <vt:lpstr>KORRELÁCIÓS ÖSSZEFÜGGÉSEK VIZSGÁLATA – csapadék</vt:lpstr>
      <vt:lpstr>Korrelációs összefüggések vizsgálata –csapadék</vt:lpstr>
      <vt:lpstr>Korrelációs összefüggések vizsgálata –. párolgás</vt:lpstr>
      <vt:lpstr>Korrelációs összefüggések vizsgálata –párolgás</vt:lpstr>
      <vt:lpstr>Korrelációs összefüggések vizsgálata –víztermelés</vt:lpstr>
      <vt:lpstr>VÍZGAZDÁLKODÁSI CIKLUS, EUROPEAN COMMUNITIES,  2008 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Rendszergazda</cp:lastModifiedBy>
  <cp:revision>96</cp:revision>
  <dcterms:created xsi:type="dcterms:W3CDTF">2014-03-03T11:13:53Z</dcterms:created>
  <dcterms:modified xsi:type="dcterms:W3CDTF">2015-07-22T08:00:32Z</dcterms:modified>
</cp:coreProperties>
</file>