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52"/>
  </p:notesMasterIdLst>
  <p:sldIdLst>
    <p:sldId id="256" r:id="rId2"/>
    <p:sldId id="262" r:id="rId3"/>
    <p:sldId id="322" r:id="rId4"/>
    <p:sldId id="324" r:id="rId5"/>
    <p:sldId id="325" r:id="rId6"/>
    <p:sldId id="361" r:id="rId7"/>
    <p:sldId id="366" r:id="rId8"/>
    <p:sldId id="280" r:id="rId9"/>
    <p:sldId id="282" r:id="rId10"/>
    <p:sldId id="397" r:id="rId11"/>
    <p:sldId id="283" r:id="rId12"/>
    <p:sldId id="377" r:id="rId13"/>
    <p:sldId id="378" r:id="rId14"/>
    <p:sldId id="379" r:id="rId15"/>
    <p:sldId id="338" r:id="rId16"/>
    <p:sldId id="339" r:id="rId17"/>
    <p:sldId id="340" r:id="rId18"/>
    <p:sldId id="341" r:id="rId19"/>
    <p:sldId id="342" r:id="rId20"/>
    <p:sldId id="396" r:id="rId21"/>
    <p:sldId id="381" r:id="rId22"/>
    <p:sldId id="382" r:id="rId23"/>
    <p:sldId id="383" r:id="rId24"/>
    <p:sldId id="385" r:id="rId25"/>
    <p:sldId id="386" r:id="rId26"/>
    <p:sldId id="387" r:id="rId27"/>
    <p:sldId id="388" r:id="rId28"/>
    <p:sldId id="346" r:id="rId29"/>
    <p:sldId id="347" r:id="rId30"/>
    <p:sldId id="398" r:id="rId31"/>
    <p:sldId id="350" r:id="rId32"/>
    <p:sldId id="351" r:id="rId33"/>
    <p:sldId id="376" r:id="rId34"/>
    <p:sldId id="353" r:id="rId35"/>
    <p:sldId id="354" r:id="rId36"/>
    <p:sldId id="330" r:id="rId37"/>
    <p:sldId id="331" r:id="rId38"/>
    <p:sldId id="258" r:id="rId39"/>
    <p:sldId id="360" r:id="rId40"/>
    <p:sldId id="380" r:id="rId41"/>
    <p:sldId id="355" r:id="rId42"/>
    <p:sldId id="363" r:id="rId43"/>
    <p:sldId id="364" r:id="rId44"/>
    <p:sldId id="365" r:id="rId45"/>
    <p:sldId id="389" r:id="rId46"/>
    <p:sldId id="390" r:id="rId47"/>
    <p:sldId id="391" r:id="rId48"/>
    <p:sldId id="392" r:id="rId49"/>
    <p:sldId id="393" r:id="rId50"/>
    <p:sldId id="394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57" autoAdjust="0"/>
    <p:restoredTop sz="77913" autoAdjust="0"/>
  </p:normalViewPr>
  <p:slideViewPr>
    <p:cSldViewPr snapToObjects="1">
      <p:cViewPr varScale="1">
        <p:scale>
          <a:sx n="52" d="100"/>
          <a:sy n="52" d="100"/>
        </p:scale>
        <p:origin x="-1397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435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2015.07.29.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9399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felvezető szöveg</a:t>
            </a:r>
            <a:r>
              <a:rPr lang="hu-HU" baseline="0" dirty="0" smtClean="0"/>
              <a:t> </a:t>
            </a:r>
            <a:r>
              <a:rPr lang="hu-HU" dirty="0" smtClean="0"/>
              <a:t>nem szükséges ilyen részletesen, ha szóban elhangzik. </a:t>
            </a:r>
          </a:p>
          <a:p>
            <a:r>
              <a:rPr lang="hu-HU" dirty="0" smtClean="0"/>
              <a:t>A</a:t>
            </a:r>
            <a:r>
              <a:rPr lang="hu-HU" baseline="0" dirty="0" smtClean="0"/>
              <a:t> képen lévő vízfolyás „állatorvosi ló”. Szentes környékéről származik (elég szörnyű látvány). Csak a jobb alsó sarokban jelzett benőttség hiányzik róla… </a:t>
            </a:r>
            <a:r>
              <a:rPr lang="hu-HU" baseline="0" dirty="0" smtClean="0">
                <a:sym typeface="Wingdings" pitchFamily="2" charset="2"/>
              </a:rPr>
              <a:t> Ami egyébként szintén probléma, ha előfordul!!!   Ez arra a kérdésre válasz, ha azt firtatják, hogy a gyommal benőtt meder miért jobb, mint a füves? NEM JOBB!</a:t>
            </a:r>
            <a:endParaRPr lang="hu-HU" dirty="0" smtClean="0"/>
          </a:p>
          <a:p>
            <a:r>
              <a:rPr lang="hu-HU" dirty="0" smtClean="0"/>
              <a:t>A vízminőségi hatásokkal is kell foglalkozni.</a:t>
            </a:r>
            <a:r>
              <a:rPr lang="hu-HU" baseline="0" dirty="0" smtClean="0"/>
              <a:t>  Nem lehet csak HIMO szempontból vizsgálni a problémát. Közvetlenül nem tartozik a problémához, de a belvízelvezetés nem csak a mederben okoz környezeti problémát, hanem a területen is (növeli a hidrológiai aszály valószínűségét és mértékét). </a:t>
            </a:r>
            <a:endParaRPr lang="hu-HU" baseline="0" dirty="0" smtClean="0"/>
          </a:p>
          <a:p>
            <a:r>
              <a:rPr lang="hu-HU" baseline="0" dirty="0" smtClean="0"/>
              <a:t>Nem az a kérdés, hogy mire hozzuk létre a csatornát, hanem hogy hogyan.</a:t>
            </a:r>
            <a:endParaRPr lang="hu-HU" baseline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9182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Burkolat nem, benőtt meder nem, kotrás,</a:t>
            </a:r>
            <a:r>
              <a:rPr lang="hu-HU" baseline="0" dirty="0" smtClean="0"/>
              <a:t> ha megfelelő módszerrel történik – nem itt kell, később építhető be, de itt volt hely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4689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jó állapot elérésével</a:t>
            </a:r>
            <a:r>
              <a:rPr lang="hu-HU" baseline="0" dirty="0" smtClean="0"/>
              <a:t> kapcsolatos intézkedések a mederben található iszap és növényzet eltávolításával kezdődnek, a meder bővítése és a part (ha van, az oda illő parti növényzet) megsértése nélkül (ha kell nagykarú kotró, vagy vízből). A kitermelt iszap a parton szétteríthető, enyhe depóniát képezve. A mezőgazdasági művelés kiszorítása a parttól 10 m-re (minimum 5-7m). A terület füvesítése. Ha nincs </a:t>
            </a:r>
            <a:r>
              <a:rPr lang="hu-HU" baseline="0" dirty="0" err="1" smtClean="0"/>
              <a:t>pufferzóna</a:t>
            </a:r>
            <a:r>
              <a:rPr lang="hu-HU" baseline="0" dirty="0" smtClean="0"/>
              <a:t>, és a </a:t>
            </a:r>
            <a:r>
              <a:rPr lang="hu-HU" baseline="0" dirty="0" err="1" smtClean="0"/>
              <a:t>fásszárú</a:t>
            </a:r>
            <a:r>
              <a:rPr lang="hu-HU" baseline="0" dirty="0" smtClean="0"/>
              <a:t> növényzet illik a típushoz, </a:t>
            </a:r>
            <a:r>
              <a:rPr lang="hu-HU" baseline="0" dirty="0" err="1" smtClean="0"/>
              <a:t>fásszárú</a:t>
            </a:r>
            <a:r>
              <a:rPr lang="hu-HU" baseline="0" dirty="0" smtClean="0"/>
              <a:t> védősáv telepítése a szántó mellett. Innentől kezdve a fenntartásé a szerep, ami nagyon sokféle lehet a vízfolyás jelenlegétől és állapottól függően. Alapelv, hogy csak a regenerálódás elősegítése a fenntartás célja:  spontán </a:t>
            </a:r>
            <a:r>
              <a:rPr lang="hu-HU" baseline="0" dirty="0" err="1" smtClean="0"/>
              <a:t>meanderezés</a:t>
            </a:r>
            <a:r>
              <a:rPr lang="hu-HU" baseline="0" dirty="0" smtClean="0"/>
              <a:t>, </a:t>
            </a:r>
            <a:r>
              <a:rPr lang="hu-HU" baseline="0" dirty="0" err="1" smtClean="0"/>
              <a:t>lágyszáró</a:t>
            </a:r>
            <a:r>
              <a:rPr lang="hu-HU" baseline="0" dirty="0" smtClean="0"/>
              <a:t>, és ha illik </a:t>
            </a:r>
            <a:r>
              <a:rPr lang="hu-HU" baseline="0" dirty="0" err="1" smtClean="0"/>
              <a:t>fásszárú</a:t>
            </a:r>
            <a:r>
              <a:rPr lang="hu-HU" baseline="0" dirty="0" smtClean="0"/>
              <a:t> növényzet gondozása. A távlati cél a parti, árnyékolást biztosító növényzet kialakítása, amely a mögötte lévő védőzónával együtt gyakorlatilag megakadályozza a gyomnövények burjánzását, a feliszapolódást, és a fenntartás egyre kevésbé lesz szükséges. A parti és a mezőgazdasági terület közötti fenntartó ösvény idővel megszüntethető, a parti növényzóna zárul. A spontán regenerálódási folyamat sikerének másik feltétele a tápanyagok csökkentése (szennyvízbevezetések minőségének javítása, szűrőmezők belvízcsatornák bevezetése előtt).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4689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Öntözőcsatornáknál </a:t>
            </a:r>
            <a:r>
              <a:rPr lang="hu-HU" dirty="0" smtClean="0"/>
              <a:t>azért jelenik meg a mederbeli növényzet rehabilitációja, mert nincsenek kapacitásproblémák.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6522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6522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De hogyan lesz ebből</a:t>
            </a:r>
            <a:r>
              <a:rPr lang="hu-HU" baseline="0" dirty="0" smtClean="0"/>
              <a:t> konkrét intézkedési terv? Hát úgy, hogy a bemutatott összerendezéseket, párosításokat a konkrét víztestekre le kell fordítani, helyhez kell kötni, és a lehetőségek figyelembe vételével ezeket ütemezni kell.</a:t>
            </a:r>
          </a:p>
          <a:p>
            <a:r>
              <a:rPr lang="hu-HU" baseline="0" dirty="0" smtClean="0"/>
              <a:t>No meg utána végrehajtani…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3648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7ACC38-1343-46AF-B06F-6C151E94F9A3}" type="slidenum">
              <a:rPr lang="hu-HU" altLang="hu-HU"/>
              <a:pPr/>
              <a:t>42</a:t>
            </a:fld>
            <a:endParaRPr lang="hu-HU" altLang="hu-HU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5275" y="550863"/>
            <a:ext cx="3302000" cy="247650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3163888"/>
            <a:ext cx="6375400" cy="5629275"/>
          </a:xfrm>
        </p:spPr>
        <p:txBody>
          <a:bodyPr/>
          <a:lstStyle/>
          <a:p>
            <a:r>
              <a:rPr lang="hu-HU" altLang="hu-HU"/>
              <a:t>Az ADUKÖVIZIG működési területén </a:t>
            </a:r>
            <a:r>
              <a:rPr lang="hu-HU" altLang="hu-HU" b="1" i="1"/>
              <a:t>16</a:t>
            </a:r>
            <a:r>
              <a:rPr lang="hu-HU" altLang="hu-HU"/>
              <a:t> </a:t>
            </a:r>
            <a:r>
              <a:rPr lang="hu-HU" altLang="hu-HU" b="1" i="1"/>
              <a:t>db</a:t>
            </a:r>
            <a:r>
              <a:rPr lang="hu-HU" altLang="hu-HU"/>
              <a:t> </a:t>
            </a:r>
            <a:r>
              <a:rPr lang="hu-HU" altLang="hu-HU" b="1" i="1"/>
              <a:t>üzemelő sérülékeny vízbázis </a:t>
            </a:r>
            <a:r>
              <a:rPr lang="hu-HU" altLang="hu-HU"/>
              <a:t>közül 2007 év végéig minden vízbázis esetében befejeződtek a diagnosztikai munkálatok, így megtörténhetett a vízbázisok védőterület-, védőidom kijelölése.</a:t>
            </a:r>
          </a:p>
          <a:p>
            <a:r>
              <a:rPr lang="hu-HU" altLang="hu-HU" b="1"/>
              <a:t>Az Igazgatóság</a:t>
            </a:r>
            <a:r>
              <a:rPr lang="hu-HU" altLang="hu-HU"/>
              <a:t> </a:t>
            </a:r>
            <a:r>
              <a:rPr lang="hu-HU" altLang="hu-HU" b="1"/>
              <a:t>látja el </a:t>
            </a:r>
            <a:r>
              <a:rPr lang="hu-HU" altLang="hu-HU"/>
              <a:t>a területünkön lévő</a:t>
            </a:r>
            <a:r>
              <a:rPr lang="hu-HU" altLang="hu-HU" b="1"/>
              <a:t> távlati vízbázisok védelmével kapcsolatos fenntartói feladatokat.</a:t>
            </a:r>
            <a:r>
              <a:rPr lang="hu-HU" altLang="hu-HU"/>
              <a:t> </a:t>
            </a:r>
          </a:p>
          <a:p>
            <a:r>
              <a:rPr lang="hu-HU" altLang="hu-HU"/>
              <a:t>Az ADUKÖVIZIG működési területén nyilvántartott </a:t>
            </a:r>
            <a:r>
              <a:rPr lang="hu-HU" altLang="hu-HU" b="1" i="1"/>
              <a:t>12 db távlati sérülékeny hidrogeológiai környezetű vízbázis</a:t>
            </a:r>
            <a:r>
              <a:rPr lang="hu-HU" altLang="hu-HU"/>
              <a:t> közül 2010 év végéig mind a </a:t>
            </a:r>
            <a:r>
              <a:rPr lang="hu-HU" altLang="hu-HU" b="1" i="1"/>
              <a:t>12 távlati vízbázis</a:t>
            </a:r>
            <a:r>
              <a:rPr lang="hu-HU" altLang="hu-HU"/>
              <a:t> esetében befejeződtek a diagnosztikai munkálatok, s folynak feltárást követő fenntartási feladatok.</a:t>
            </a:r>
          </a:p>
          <a:p>
            <a:r>
              <a:rPr lang="hu-HU" altLang="hu-HU"/>
              <a:t>12-ből egynek 1-nek van bejegyezve a jogi jelleg feljegyzése. 73 millió Ft.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D8D1DE-A0E3-4D2E-8C9E-813E66ADAEA7}" type="slidenum">
              <a:rPr lang="hu-HU" altLang="hu-HU"/>
              <a:pPr/>
              <a:t>43</a:t>
            </a:fld>
            <a:endParaRPr lang="hu-HU" altLang="hu-HU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6350" y="215900"/>
            <a:ext cx="4019550" cy="3014663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300" y="3567113"/>
            <a:ext cx="6375400" cy="5310187"/>
          </a:xfrm>
        </p:spPr>
        <p:txBody>
          <a:bodyPr/>
          <a:lstStyle/>
          <a:p>
            <a:r>
              <a:rPr lang="hu-HU" altLang="hu-HU"/>
              <a:t>A védelmi rendszer legfontosabb eszköze a védőterület, melyek védőövezetei és védőzónái a vízkivételi helyet gyűrűszerűen övezik.</a:t>
            </a:r>
          </a:p>
          <a:p>
            <a:r>
              <a:rPr lang="hu-HU" altLang="hu-HU"/>
              <a:t>Az egyes védőövezetekben és védőzónákban a vízkivételi helyhez közeledve a védelem érdekében egyre szigorúbb területhasználati korlátozásokat kell foganatosítani. </a:t>
            </a:r>
          </a:p>
          <a:p>
            <a:pPr>
              <a:lnSpc>
                <a:spcPct val="90000"/>
              </a:lnSpc>
            </a:pPr>
            <a:endParaRPr lang="hu-HU" altLang="hu-HU" sz="10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Kezdjük akkor  - </a:t>
            </a:r>
            <a:r>
              <a:rPr lang="hu-HU" dirty="0" err="1" smtClean="0"/>
              <a:t>In</a:t>
            </a:r>
            <a:r>
              <a:rPr lang="hu-HU" dirty="0" smtClean="0"/>
              <a:t> medias res – elkészült az </a:t>
            </a:r>
            <a:r>
              <a:rPr lang="hu-HU" dirty="0" err="1" smtClean="0"/>
              <a:t>EU-VKI-vel</a:t>
            </a:r>
            <a:r>
              <a:rPr lang="hu-HU" dirty="0" smtClean="0"/>
              <a:t> összhangban …</a:t>
            </a:r>
          </a:p>
          <a:p>
            <a:r>
              <a:rPr lang="hu-HU" dirty="0" smtClean="0"/>
              <a:t>A</a:t>
            </a:r>
            <a:r>
              <a:rPr lang="hu-HU" baseline="0" dirty="0" smtClean="0"/>
              <a:t> menetrend szerint az intézkedéseket 2012-ig életbe kellett léptetni, ami így-úgy sikerült.</a:t>
            </a:r>
          </a:p>
          <a:p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98027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720357-FBD3-4EE4-95D4-6ECA18B10CB9}" type="slidenum">
              <a:rPr lang="hu-HU" altLang="hu-HU"/>
              <a:pPr/>
              <a:t>44</a:t>
            </a:fld>
            <a:endParaRPr lang="hu-HU" altLang="hu-HU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76350" y="215900"/>
            <a:ext cx="4019550" cy="3014663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300" y="3567113"/>
            <a:ext cx="6375400" cy="5310187"/>
          </a:xfrm>
        </p:spPr>
        <p:txBody>
          <a:bodyPr/>
          <a:lstStyle/>
          <a:p>
            <a:r>
              <a:rPr lang="hu-HU" altLang="hu-HU"/>
              <a:t>A felszín alatti vizek </a:t>
            </a:r>
            <a:r>
              <a:rPr lang="hu-HU" altLang="hu-HU" b="1"/>
              <a:t>EU Víz Keretirányelv jelentési monitoring hálózat részeként</a:t>
            </a:r>
            <a:r>
              <a:rPr lang="hu-HU" altLang="hu-HU"/>
              <a:t> Igazgatóságunk működési területén - mint felszín alatti monitoring állomás - 33 db távlati vízbázis objektum van nyilvántartva. Ebből </a:t>
            </a:r>
            <a:r>
              <a:rPr lang="hu-HU" altLang="hu-HU" b="1"/>
              <a:t>29 db minőségi, 14 db mennyiségi monitoringra van kijelölve.</a:t>
            </a:r>
            <a:endParaRPr lang="hu-HU" altLang="hu-H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vízminőségi hatásokkal is kell foglalkozni.</a:t>
            </a:r>
            <a:r>
              <a:rPr lang="hu-HU" baseline="0" dirty="0" smtClean="0"/>
              <a:t>  Nem lehet csak HIMO szempontból vizsgálni a problémát. </a:t>
            </a:r>
          </a:p>
          <a:p>
            <a:r>
              <a:rPr lang="hu-HU" dirty="0" smtClean="0"/>
              <a:t>Ennél a diánál</a:t>
            </a:r>
            <a:r>
              <a:rPr lang="hu-HU" baseline="0" dirty="0" smtClean="0"/>
              <a:t> esetleg célszerű hangsúlyozni, hogy itt mederelzárással kialakított ún. völgyzárógátas tározókról van szó. A vízfolyások medrét nem tartalmazó ún. oldaltározók esetén a vízfolyásra gyakorolt hatások lényegesen kisebbek, gyakorlatilag vízkivételről és vízvisszavezetésről van szó. A vízkivétel mennyisége, illetve a vízvisszavezetés időbeli  szétosztása és minősége lehet a folyó víztest szempontjából kérdéses. A tározó vízminősége csak akkor jelenik meg a </a:t>
            </a:r>
            <a:r>
              <a:rPr lang="hu-HU" baseline="0" dirty="0" err="1" smtClean="0"/>
              <a:t>VGT-ben</a:t>
            </a:r>
            <a:r>
              <a:rPr lang="hu-HU" baseline="0" dirty="0" smtClean="0"/>
              <a:t>, ha az oldaltározót víztestként jelölték ki. Ennek kritériumait viszont a hasznosítás határozza meg (kivéve a vízleeresztést). Nem ide tartozik. Ha nagy tározókról van szó, akkor a tározótér lehet önálló víztest, de ez a bemutatott hatásokat nem érinti, és ebben az esetben a tározó vízminősége is ide tartozik.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91821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47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46896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Megjegyzés: a Kapos</a:t>
            </a:r>
            <a:r>
              <a:rPr lang="hu-HU" baseline="0" dirty="0" smtClean="0"/>
              <a:t> és a Koppány mellékvízfolyásai önálló víztestek, ezért ezekre külön-külön vonatkoznak a feltételek. 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4689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Lehet úgy is</a:t>
            </a:r>
            <a:r>
              <a:rPr lang="hu-HU" baseline="0" dirty="0" smtClean="0"/>
              <a:t> megoldani, hogy az intézkedés rövidített leírása a baloldalon és egy kép a jobb oldalon. De tekintve, hogy ez nem egy önálló előadás, ez talán sok lenne…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6522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És elindultak azok a konkrét</a:t>
            </a:r>
            <a:r>
              <a:rPr lang="hu-HU" baseline="0" dirty="0" smtClean="0"/>
              <a:t> beavatkozások is, amik segítették a célkitűzések megvalósulását.</a:t>
            </a:r>
          </a:p>
          <a:p>
            <a:r>
              <a:rPr lang="hu-HU" dirty="0" smtClean="0"/>
              <a:t>Az ADUVIZIG</a:t>
            </a:r>
            <a:r>
              <a:rPr lang="hu-HU" baseline="0" dirty="0" smtClean="0"/>
              <a:t> területén vízfolyások esetében az itt látható projektek történtek. Főként meder rehabilitáció és természetvédelmi intézkedések és</a:t>
            </a:r>
          </a:p>
          <a:p>
            <a:r>
              <a:rPr lang="hu-HU" baseline="0" dirty="0" smtClean="0"/>
              <a:t>Egy kicsit kiélezve a helyzetet – ide került a </a:t>
            </a:r>
            <a:r>
              <a:rPr lang="hu-HU" baseline="0" dirty="0" err="1" smtClean="0"/>
              <a:t>szv-program</a:t>
            </a:r>
            <a:r>
              <a:rPr lang="hu-HU" baseline="0" dirty="0" smtClean="0"/>
              <a:t> szerinti intézkedés (Tudom, hogy a felszín alatti vizeknél van a helye, de itt is hat – csak nem éppen jól.)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7520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Itt már tényleg a felszín alatti vizeket érintő beavatkozások szerepelnek.</a:t>
            </a:r>
          </a:p>
          <a:p>
            <a:endParaRPr lang="hu-HU" dirty="0" smtClean="0"/>
          </a:p>
          <a:p>
            <a:r>
              <a:rPr lang="hu-HU" dirty="0" smtClean="0"/>
              <a:t>A vonal alattiak nem a felszíni és felszín alatti vizek jó állapotát igyekeznek szolgálni, de megfelelő megvalósításuk szükséges, hogy</a:t>
            </a:r>
            <a:r>
              <a:rPr lang="hu-HU" baseline="0" dirty="0" smtClean="0"/>
              <a:t> ne okozzanak bajt… A településinél sajna, nem gazdálkodás, hanem elvezetés szerepelt mindenhol, ezt ki kell javítani ebben a ciklusban.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8648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És</a:t>
            </a:r>
            <a:r>
              <a:rPr lang="hu-HU" baseline="0" dirty="0" smtClean="0"/>
              <a:t> akkor néhány példa a területről, ami szolgálta a vizek jó állapotát.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4353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De nem értünk el mindent 2015-ig (talán ezzel nem mondok újat senkinek, így folytatni kell a munkát. Az EU javasolt</a:t>
            </a:r>
            <a:r>
              <a:rPr lang="hu-HU" baseline="0" dirty="0" smtClean="0"/>
              <a:t> módszertana – és ez köszön vissza </a:t>
            </a:r>
            <a:endParaRPr lang="hu-HU" dirty="0" smtClean="0"/>
          </a:p>
          <a:p>
            <a:r>
              <a:rPr lang="hu-HU" dirty="0" smtClean="0"/>
              <a:t>Már láttuk a VGT2 módszertanát, azt, a </a:t>
            </a:r>
            <a:r>
              <a:rPr lang="hu-HU" dirty="0" err="1" smtClean="0"/>
              <a:t>DPSIR-nek</a:t>
            </a:r>
            <a:r>
              <a:rPr lang="hu-HU" dirty="0" smtClean="0"/>
              <a:t> elnevezett keretmodellt.</a:t>
            </a:r>
          </a:p>
          <a:p>
            <a:r>
              <a:rPr lang="hu-HU" dirty="0" smtClean="0"/>
              <a:t>A szükséges összetevők, alapadatok – mint egy jó </a:t>
            </a:r>
            <a:r>
              <a:rPr lang="hu-HU" dirty="0" err="1" smtClean="0"/>
              <a:t>szakáskönyvben</a:t>
            </a:r>
            <a:r>
              <a:rPr lang="hu-HU" dirty="0" smtClean="0"/>
              <a:t> -  megjelennek és összegyűjtésre</a:t>
            </a:r>
            <a:r>
              <a:rPr lang="hu-HU" baseline="0" dirty="0" smtClean="0"/>
              <a:t> kerülnek a VGT2 fejezeteiben.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1111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Nagyjából azt is tudjuk, hogy a DPSIR elvei szerint hogyan tudunk belőlük főzni. Többféle intézkedés is megjelenhet. Hathatunk az</a:t>
            </a:r>
            <a:r>
              <a:rPr lang="hu-HU" baseline="0" dirty="0" smtClean="0"/>
              <a:t> igényekre, a Terhelésekre, javíthatjuk az állapotot és mérsékelhetjük a hatásokat.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7601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0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Akár el is kezdhetnénk a munkát, de van itt még néhány</a:t>
            </a:r>
            <a:r>
              <a:rPr lang="hu-HU" sz="1000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feltétel a tervezéshez.</a:t>
            </a:r>
            <a:r>
              <a:rPr lang="hu-HU" sz="10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endParaRPr lang="hu-HU" sz="1000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hu-HU" sz="10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Bizottság a felülvizsgálathoz – a felülvizsgálati jelentéshez készült útmutatójában – a heterogén tartalmú nemzeti vízgyűjtő-gazdálkodási tervek tapasztalatai alapján egységesítette a jelentés tartalmi és formai követelményeit, aminek van kihatása magára a tervezési folyamatra is.  Például meghatározta az intézkedések csoportosítását.</a:t>
            </a:r>
            <a:endParaRPr lang="hu-H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5290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 természetesek közül itt elsősorban kis és közepes méretű vízfolyásokról van</a:t>
            </a:r>
            <a:r>
              <a:rPr lang="hu-HU" baseline="0" dirty="0" smtClean="0"/>
              <a:t> szó (1000 km2-es vízgyűjtőig), amelyeknek nincs vagy alig van dombvidéki vízgyűjtője. A nagy főcsatornák mérete ennél nagyobb vízgyűjtővel rendelkező természetes vízfolyásra utal de ezek kezelése egyébként is egyedi. A mederforma és a parti növényzet a talajtól, illetve a földrajzi elhelyezkedéstől függ. Az erdős sztyepp zónában (dunántúli síkvidéki területek, Duna-Tisza köze és Nyírség, Hajdúság) jellemzőek a fák. Az átmeneti, de már inkább sztyeppes jelleget mutató Hortobágyon és DK-Tiszántúlon a fás szárú növényzetet inkább bokrok képviselik, vagy csak lágyszárú zóna alakul ki (magas talajvízállás, magas sótartalom). A homokos, löszös fedőrétegű területeken meredekebb, mélyebben beágyazódó vízfolyások a jellemzők, míg a kötött talajú vidéken általában enyhébb rézsűjű, szélesebb medrek alakulnak ki. 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624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2015.07.29.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2A9-59EC-4EC0-921A-AF7FA4042E9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725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810820C-BBF1-46D4-8E24-F7CC1C5B6FD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41017422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2015.07.29.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2015.07.29.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2015.07.29.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2015.07.29.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2015.07.29.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2015.07.29.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2015.07.29.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416824" cy="3096344"/>
          </a:xfrm>
        </p:spPr>
        <p:txBody>
          <a:bodyPr/>
          <a:lstStyle/>
          <a:p>
            <a:r>
              <a:rPr lang="hu-HU" sz="2800" dirty="0"/>
              <a:t>A VÍZGYŰJTŐ - GAZDÁLKODÁSI TERV FELÜLVIZSGÁLATA 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területi FÓRUM</a:t>
            </a:r>
            <a:br>
              <a:rPr lang="hu-HU" sz="2800" dirty="0" smtClean="0"/>
            </a:br>
            <a:r>
              <a:rPr lang="hu-HU" sz="1600" dirty="0"/>
              <a:t> </a:t>
            </a:r>
            <a:r>
              <a:rPr lang="hu-HU" sz="1600" i="1" dirty="0" smtClean="0"/>
              <a:t>Baja, 2015. július 30.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>A víztestekre vonatkozó intézkedések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 descr="http://www.aduvizig.hu/images/logo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553" y="5279035"/>
            <a:ext cx="638175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zövegdoboz 6"/>
          <p:cNvSpPr txBox="1"/>
          <p:nvPr/>
        </p:nvSpPr>
        <p:spPr>
          <a:xfrm>
            <a:off x="1253124" y="3501008"/>
            <a:ext cx="52623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Váradi Zsolt</a:t>
            </a:r>
          </a:p>
          <a:p>
            <a:r>
              <a:rPr lang="hu-H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Alsó-Duna-völgyi</a:t>
            </a:r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Vízügyi Igazgatóság</a:t>
            </a:r>
          </a:p>
          <a:p>
            <a:r>
              <a:rPr lang="hu-H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Vízvédelmi és Vízgyűjtő-gazdálkodási Osztály </a:t>
            </a:r>
            <a:r>
              <a:rPr lang="hu-HU" sz="1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varadi.zsolt</a:t>
            </a:r>
            <a:r>
              <a:rPr lang="hu-HU" sz="1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</a:t>
            </a:r>
            <a:r>
              <a:rPr lang="hu-HU" sz="1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aduvizig.hu</a:t>
            </a:r>
            <a:endParaRPr lang="hu-HU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/>
          <a:lstStyle/>
          <a:p>
            <a:r>
              <a:rPr lang="hu-HU" cap="none" dirty="0" smtClean="0"/>
              <a:t>DPSIR   </a:t>
            </a:r>
            <a:r>
              <a:rPr lang="hu-HU" cap="none" dirty="0" smtClean="0">
                <a:solidFill>
                  <a:srgbClr val="FF0000"/>
                </a:solidFill>
              </a:rPr>
              <a:t>D</a:t>
            </a:r>
            <a:r>
              <a:rPr lang="hu-HU" cap="none" dirty="0" smtClean="0"/>
              <a:t>river </a:t>
            </a:r>
            <a:r>
              <a:rPr lang="hu-HU" cap="none" dirty="0" err="1" smtClean="0">
                <a:solidFill>
                  <a:srgbClr val="FF0000"/>
                </a:solidFill>
              </a:rPr>
              <a:t>P</a:t>
            </a:r>
            <a:r>
              <a:rPr lang="hu-HU" cap="none" dirty="0" err="1" smtClean="0"/>
              <a:t>ressure</a:t>
            </a:r>
            <a:r>
              <a:rPr lang="hu-HU" cap="none" dirty="0" smtClean="0"/>
              <a:t> </a:t>
            </a:r>
            <a:r>
              <a:rPr lang="hu-HU" cap="none" dirty="0" smtClean="0">
                <a:solidFill>
                  <a:srgbClr val="FF0000"/>
                </a:solidFill>
              </a:rPr>
              <a:t>S</a:t>
            </a:r>
            <a:r>
              <a:rPr lang="hu-HU" cap="none" dirty="0" smtClean="0"/>
              <a:t>tatus </a:t>
            </a:r>
            <a:r>
              <a:rPr lang="hu-HU" cap="none" dirty="0" err="1" smtClean="0">
                <a:solidFill>
                  <a:srgbClr val="FF0000"/>
                </a:solidFill>
              </a:rPr>
              <a:t>I</a:t>
            </a:r>
            <a:r>
              <a:rPr lang="hu-HU" cap="none" dirty="0" err="1" smtClean="0"/>
              <a:t>mpact</a:t>
            </a:r>
            <a:r>
              <a:rPr lang="hu-HU" cap="none" dirty="0" smtClean="0"/>
              <a:t> </a:t>
            </a:r>
            <a:r>
              <a:rPr lang="hu-HU" cap="none" dirty="0" err="1" smtClean="0">
                <a:solidFill>
                  <a:srgbClr val="FF0000"/>
                </a:solidFill>
              </a:rPr>
              <a:t>R</a:t>
            </a:r>
            <a:r>
              <a:rPr lang="hu-HU" cap="none" dirty="0" err="1" smtClean="0"/>
              <a:t>esponse</a:t>
            </a:r>
            <a:endParaRPr lang="hu-HU" cap="none" dirty="0"/>
          </a:p>
        </p:txBody>
      </p:sp>
      <p:sp>
        <p:nvSpPr>
          <p:cNvPr id="5" name="Oval 16"/>
          <p:cNvSpPr>
            <a:spLocks noChangeArrowheads="1"/>
          </p:cNvSpPr>
          <p:nvPr/>
        </p:nvSpPr>
        <p:spPr bwMode="auto">
          <a:xfrm>
            <a:off x="788906" y="5501167"/>
            <a:ext cx="757237" cy="744538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975005" y="5727521"/>
            <a:ext cx="3706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000" dirty="0" smtClean="0"/>
              <a:t>D</a:t>
            </a:r>
            <a:endParaRPr lang="hu-HU" sz="2000" dirty="0"/>
          </a:p>
        </p:txBody>
      </p:sp>
      <p:sp>
        <p:nvSpPr>
          <p:cNvPr id="10" name="Oval 21"/>
          <p:cNvSpPr>
            <a:spLocks noChangeArrowheads="1"/>
          </p:cNvSpPr>
          <p:nvPr/>
        </p:nvSpPr>
        <p:spPr bwMode="auto">
          <a:xfrm>
            <a:off x="7092280" y="5186226"/>
            <a:ext cx="832487" cy="7651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7323216" y="5333133"/>
            <a:ext cx="3706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000" dirty="0" smtClean="0"/>
              <a:t>R</a:t>
            </a:r>
            <a:endParaRPr lang="hu-HU" sz="2000" dirty="0"/>
          </a:p>
        </p:txBody>
      </p:sp>
      <p:cxnSp>
        <p:nvCxnSpPr>
          <p:cNvPr id="25" name="Egyenes összekötő nyíllal 24"/>
          <p:cNvCxnSpPr/>
          <p:nvPr/>
        </p:nvCxnSpPr>
        <p:spPr>
          <a:xfrm flipH="1">
            <a:off x="1521260" y="2889824"/>
            <a:ext cx="2369421" cy="2161827"/>
          </a:xfrm>
          <a:prstGeom prst="straightConnector1">
            <a:avLst/>
          </a:prstGeom>
          <a:ln w="60325">
            <a:solidFill>
              <a:srgbClr val="FF0000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zövegdoboz 27"/>
          <p:cNvSpPr txBox="1"/>
          <p:nvPr/>
        </p:nvSpPr>
        <p:spPr>
          <a:xfrm>
            <a:off x="77476" y="2489715"/>
            <a:ext cx="3536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rgbClr val="0070C0"/>
                </a:solidFill>
              </a:rPr>
              <a:t>Intézkedést igénylő  (a jó állapot elérését akadályozó) ún. jelentős  terhelés/beavatkozás  (SP) kiválasztása</a:t>
            </a:r>
            <a:endParaRPr lang="hu-HU" sz="1600" b="1" dirty="0">
              <a:solidFill>
                <a:srgbClr val="0070C0"/>
              </a:solidFill>
            </a:endParaRPr>
          </a:p>
        </p:txBody>
      </p:sp>
      <p:sp>
        <p:nvSpPr>
          <p:cNvPr id="29" name="Oval 18"/>
          <p:cNvSpPr>
            <a:spLocks noChangeArrowheads="1"/>
          </p:cNvSpPr>
          <p:nvPr/>
        </p:nvSpPr>
        <p:spPr bwMode="auto">
          <a:xfrm>
            <a:off x="738623" y="4865547"/>
            <a:ext cx="782637" cy="77231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903671" y="5051651"/>
            <a:ext cx="5277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000" b="1" dirty="0"/>
              <a:t>S</a:t>
            </a:r>
            <a:r>
              <a:rPr lang="hu-HU" sz="2000" b="1" dirty="0" smtClean="0"/>
              <a:t>P</a:t>
            </a:r>
          </a:p>
        </p:txBody>
      </p:sp>
      <p:sp>
        <p:nvSpPr>
          <p:cNvPr id="32" name="Szövegdoboz 31"/>
          <p:cNvSpPr txBox="1"/>
          <p:nvPr/>
        </p:nvSpPr>
        <p:spPr>
          <a:xfrm>
            <a:off x="2709892" y="5637866"/>
            <a:ext cx="2988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rgbClr val="0070C0"/>
                </a:solidFill>
              </a:rPr>
              <a:t>Az intézkedéseket  a terhelések/beavatkozások  </a:t>
            </a:r>
          </a:p>
          <a:p>
            <a:r>
              <a:rPr lang="hu-HU" sz="1600" b="1" dirty="0" smtClean="0">
                <a:solidFill>
                  <a:srgbClr val="0070C0"/>
                </a:solidFill>
              </a:rPr>
              <a:t>alapján  tervezzük </a:t>
            </a:r>
            <a:endParaRPr lang="hu-HU" sz="1600" b="1" dirty="0">
              <a:solidFill>
                <a:srgbClr val="0070C0"/>
              </a:solidFill>
            </a:endParaRPr>
          </a:p>
        </p:txBody>
      </p:sp>
      <p:grpSp>
        <p:nvGrpSpPr>
          <p:cNvPr id="52" name="Csoportba foglalás 51"/>
          <p:cNvGrpSpPr/>
          <p:nvPr/>
        </p:nvGrpSpPr>
        <p:grpSpPr>
          <a:xfrm>
            <a:off x="3222659" y="1209076"/>
            <a:ext cx="2562971" cy="1886585"/>
            <a:chOff x="712934" y="1209076"/>
            <a:chExt cx="2562971" cy="1886585"/>
          </a:xfrm>
        </p:grpSpPr>
        <p:sp>
          <p:nvSpPr>
            <p:cNvPr id="9" name="Oval 20"/>
            <p:cNvSpPr>
              <a:spLocks noChangeArrowheads="1"/>
            </p:cNvSpPr>
            <p:nvPr/>
          </p:nvSpPr>
          <p:spPr bwMode="auto">
            <a:xfrm>
              <a:off x="2542462" y="1209076"/>
              <a:ext cx="733443" cy="723900"/>
            </a:xfrm>
            <a:prstGeom prst="ellipse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2000"/>
            </a:p>
          </p:txBody>
        </p:sp>
        <p:grpSp>
          <p:nvGrpSpPr>
            <p:cNvPr id="51" name="Csoportba foglalás 50"/>
            <p:cNvGrpSpPr/>
            <p:nvPr/>
          </p:nvGrpSpPr>
          <p:grpSpPr>
            <a:xfrm>
              <a:off x="712934" y="1404218"/>
              <a:ext cx="2415305" cy="1691443"/>
              <a:chOff x="712934" y="1404218"/>
              <a:chExt cx="2415305" cy="1691443"/>
            </a:xfrm>
          </p:grpSpPr>
          <p:sp>
            <p:nvSpPr>
              <p:cNvPr id="7" name="Oval 18"/>
              <p:cNvSpPr>
                <a:spLocks noChangeArrowheads="1"/>
              </p:cNvSpPr>
              <p:nvPr/>
            </p:nvSpPr>
            <p:spPr bwMode="auto">
              <a:xfrm>
                <a:off x="712934" y="1604273"/>
                <a:ext cx="782637" cy="772319"/>
              </a:xfrm>
              <a:prstGeom prst="ellipse">
                <a:avLst/>
              </a:prstGeom>
              <a:solidFill>
                <a:srgbClr val="FF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000"/>
              </a:p>
            </p:txBody>
          </p:sp>
          <p:sp>
            <p:nvSpPr>
              <p:cNvPr id="8" name="Oval 19"/>
              <p:cNvSpPr>
                <a:spLocks noChangeArrowheads="1"/>
              </p:cNvSpPr>
              <p:nvPr/>
            </p:nvSpPr>
            <p:spPr bwMode="auto">
              <a:xfrm>
                <a:off x="1885794" y="2343317"/>
                <a:ext cx="805402" cy="752344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000"/>
              </a:p>
            </p:txBody>
          </p:sp>
          <p:sp>
            <p:nvSpPr>
              <p:cNvPr id="11" name="Text Box 22"/>
              <p:cNvSpPr txBox="1">
                <a:spLocks noChangeArrowheads="1"/>
              </p:cNvSpPr>
              <p:nvPr/>
            </p:nvSpPr>
            <p:spPr bwMode="auto">
              <a:xfrm>
                <a:off x="951848" y="1790377"/>
                <a:ext cx="35618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sz="2000" b="1" dirty="0" smtClean="0"/>
                  <a:t>P</a:t>
                </a:r>
              </a:p>
            </p:txBody>
          </p:sp>
          <p:sp>
            <p:nvSpPr>
              <p:cNvPr id="12" name="Text Box 23"/>
              <p:cNvSpPr txBox="1">
                <a:spLocks noChangeArrowheads="1"/>
              </p:cNvSpPr>
              <p:nvPr/>
            </p:nvSpPr>
            <p:spPr bwMode="auto">
              <a:xfrm>
                <a:off x="2725538" y="1404218"/>
                <a:ext cx="402701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hu-HU" sz="2000" b="1" dirty="0" smtClean="0"/>
                  <a:t>S</a:t>
                </a:r>
                <a:endParaRPr lang="hu-HU" sz="2000" b="1" dirty="0"/>
              </a:p>
            </p:txBody>
          </p:sp>
          <p:sp>
            <p:nvSpPr>
              <p:cNvPr id="13" name="Text Box 24"/>
              <p:cNvSpPr txBox="1">
                <a:spLocks noChangeArrowheads="1"/>
              </p:cNvSpPr>
              <p:nvPr/>
            </p:nvSpPr>
            <p:spPr bwMode="auto">
              <a:xfrm>
                <a:off x="2160896" y="2519434"/>
                <a:ext cx="25519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sz="2000" dirty="0" smtClean="0"/>
                  <a:t>I</a:t>
                </a:r>
                <a:endParaRPr lang="hu-HU" sz="2000" dirty="0"/>
              </a:p>
            </p:txBody>
          </p:sp>
          <p:cxnSp>
            <p:nvCxnSpPr>
              <p:cNvPr id="26" name="Egyenes összekötő nyíllal 25"/>
              <p:cNvCxnSpPr>
                <a:stCxn id="7" idx="6"/>
              </p:cNvCxnSpPr>
              <p:nvPr/>
            </p:nvCxnSpPr>
            <p:spPr>
              <a:xfrm flipV="1">
                <a:off x="1495571" y="1604274"/>
                <a:ext cx="1013289" cy="386159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gyenes összekötő nyíllal 26"/>
              <p:cNvCxnSpPr/>
              <p:nvPr/>
            </p:nvCxnSpPr>
            <p:spPr>
              <a:xfrm flipH="1">
                <a:off x="2569193" y="1990433"/>
                <a:ext cx="156345" cy="386159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Egyenes összekötő nyíllal 38"/>
              <p:cNvCxnSpPr>
                <a:endCxn id="7" idx="5"/>
              </p:cNvCxnSpPr>
              <p:nvPr/>
            </p:nvCxnSpPr>
            <p:spPr>
              <a:xfrm flipH="1" flipV="1">
                <a:off x="1380956" y="2263489"/>
                <a:ext cx="504838" cy="255945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9" name="Egyenes összekötő nyíllal 48"/>
          <p:cNvCxnSpPr/>
          <p:nvPr/>
        </p:nvCxnSpPr>
        <p:spPr>
          <a:xfrm flipV="1">
            <a:off x="1570985" y="5501167"/>
            <a:ext cx="5377279" cy="30011"/>
          </a:xfrm>
          <a:prstGeom prst="straightConnector1">
            <a:avLst/>
          </a:prstGeom>
          <a:ln w="60325">
            <a:solidFill>
              <a:srgbClr val="FF0000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övegdoboz 23"/>
          <p:cNvSpPr txBox="1"/>
          <p:nvPr/>
        </p:nvSpPr>
        <p:spPr>
          <a:xfrm>
            <a:off x="5965185" y="1507415"/>
            <a:ext cx="2855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rgbClr val="0070C0"/>
                </a:solidFill>
              </a:rPr>
              <a:t>Terhelések, állapot és ökológiai hatások közötti kapcsolat elemzése</a:t>
            </a:r>
            <a:endParaRPr lang="hu-HU" sz="1600" b="1" dirty="0">
              <a:solidFill>
                <a:srgbClr val="0070C0"/>
              </a:solidFill>
            </a:endParaRPr>
          </a:p>
        </p:txBody>
      </p:sp>
      <p:cxnSp>
        <p:nvCxnSpPr>
          <p:cNvPr id="31" name="Egyenes összekötő nyíllal 30"/>
          <p:cNvCxnSpPr/>
          <p:nvPr/>
        </p:nvCxnSpPr>
        <p:spPr>
          <a:xfrm flipH="1" flipV="1">
            <a:off x="5436613" y="2343317"/>
            <a:ext cx="1652200" cy="2708335"/>
          </a:xfrm>
          <a:prstGeom prst="straightConnector1">
            <a:avLst/>
          </a:prstGeom>
          <a:ln w="60325">
            <a:solidFill>
              <a:srgbClr val="FF0000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zövegdoboz 33"/>
          <p:cNvSpPr txBox="1"/>
          <p:nvPr/>
        </p:nvSpPr>
        <p:spPr>
          <a:xfrm>
            <a:off x="6660233" y="3047922"/>
            <a:ext cx="23762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rgbClr val="0070C0"/>
                </a:solidFill>
              </a:rPr>
              <a:t>Visszacsatolás az intézkedések hatékonyságának monitorozása alapján </a:t>
            </a:r>
            <a:endParaRPr lang="hu-HU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5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4" grpId="0"/>
      <p:bldP spid="28" grpId="0"/>
      <p:bldP spid="29" grpId="0" animBg="1"/>
      <p:bldP spid="30" grpId="0"/>
      <p:bldP spid="32" grpId="0"/>
      <p:bldP spid="24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148347" cy="864096"/>
          </a:xfrm>
        </p:spPr>
        <p:txBody>
          <a:bodyPr>
            <a:normAutofit/>
          </a:bodyPr>
          <a:lstStyle/>
          <a:p>
            <a:r>
              <a:rPr lang="hu-HU" dirty="0"/>
              <a:t>Intézkedések Programja, 2015-2027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0" y="1268760"/>
            <a:ext cx="91059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Az intézkedések 3 csoportba sorolhatók</a:t>
            </a:r>
            <a:r>
              <a:rPr lang="hu-HU" sz="2400" dirty="0" smtClean="0"/>
              <a:t>:</a:t>
            </a:r>
          </a:p>
          <a:p>
            <a:endParaRPr lang="hu-HU" b="1" dirty="0" smtClean="0"/>
          </a:p>
          <a:p>
            <a:pPr lvl="1"/>
            <a:r>
              <a:rPr lang="hu-HU" b="1" dirty="0" smtClean="0"/>
              <a:t>Kötelező alapintézkedések</a:t>
            </a:r>
          </a:p>
          <a:p>
            <a:pPr lvl="1"/>
            <a:r>
              <a:rPr lang="hu-HU" b="1" dirty="0" smtClean="0"/>
              <a:t>További alapintézkedések</a:t>
            </a:r>
          </a:p>
          <a:p>
            <a:pPr lvl="1"/>
            <a:r>
              <a:rPr lang="hu-HU" b="1" dirty="0"/>
              <a:t>Kiegészítő </a:t>
            </a:r>
            <a:r>
              <a:rPr lang="hu-HU" b="1" dirty="0" smtClean="0"/>
              <a:t>intézkedések</a:t>
            </a:r>
          </a:p>
          <a:p>
            <a:pPr lvl="1"/>
            <a:r>
              <a:rPr lang="hu-HU" b="1" dirty="0" smtClean="0"/>
              <a:t>	Intézkedési elemek - </a:t>
            </a:r>
            <a:r>
              <a:rPr lang="hu-HU" dirty="0"/>
              <a:t>konkrét „akciókat” </a:t>
            </a:r>
            <a:r>
              <a:rPr lang="hu-HU" dirty="0" smtClean="0"/>
              <a:t>jelentik</a:t>
            </a:r>
          </a:p>
          <a:p>
            <a:endParaRPr lang="hu-HU" dirty="0"/>
          </a:p>
          <a:p>
            <a:pPr algn="just"/>
            <a:r>
              <a:rPr lang="hu-HU" dirty="0" smtClean="0"/>
              <a:t>Az EU </a:t>
            </a:r>
            <a:r>
              <a:rPr lang="hu-HU" b="1" dirty="0"/>
              <a:t>útmutató mind a terhelésekre, mind az intézkedésekre, kötelezően alkalmazandó típusokat</a:t>
            </a:r>
            <a:r>
              <a:rPr lang="hu-HU" dirty="0"/>
              <a:t> határoz </a:t>
            </a:r>
            <a:r>
              <a:rPr lang="hu-HU" dirty="0" smtClean="0"/>
              <a:t>meg.</a:t>
            </a:r>
          </a:p>
          <a:p>
            <a:endParaRPr lang="hu-HU" b="1" dirty="0" smtClean="0"/>
          </a:p>
          <a:p>
            <a:r>
              <a:rPr lang="hu-HU" b="1" dirty="0" smtClean="0"/>
              <a:t>A </a:t>
            </a:r>
            <a:r>
              <a:rPr lang="hu-HU" b="1" dirty="0"/>
              <a:t>VGT1-hez képest a módszertanban megjelenő </a:t>
            </a:r>
            <a:r>
              <a:rPr lang="hu-HU" b="1" dirty="0" smtClean="0"/>
              <a:t>különbségek:</a:t>
            </a:r>
          </a:p>
          <a:p>
            <a:r>
              <a:rPr lang="hu-HU" dirty="0"/>
              <a:t>Az alkalmazható intézkedések rendszerének összeállítása a terhelés típusok és az intézkedési csomagok megszabta keretek között </a:t>
            </a:r>
          </a:p>
          <a:p>
            <a:endParaRPr lang="hu-HU" dirty="0" smtClean="0"/>
          </a:p>
          <a:p>
            <a:r>
              <a:rPr lang="hu-HU" dirty="0" smtClean="0"/>
              <a:t>Releváns </a:t>
            </a:r>
            <a:r>
              <a:rPr lang="hu-HU" b="1" dirty="0"/>
              <a:t>indikátorok</a:t>
            </a:r>
            <a:r>
              <a:rPr lang="hu-HU" dirty="0"/>
              <a:t> kiválasztása terhelés típusok és intézkedési csomagok szintjén </a:t>
            </a:r>
          </a:p>
          <a:p>
            <a:endParaRPr lang="hu-HU" dirty="0" smtClean="0"/>
          </a:p>
          <a:p>
            <a:pPr algn="just"/>
            <a:r>
              <a:rPr lang="hu-HU" dirty="0" smtClean="0"/>
              <a:t>Egyes </a:t>
            </a:r>
            <a:r>
              <a:rPr lang="hu-HU" dirty="0"/>
              <a:t>intézkedések alkalmazásának, ütemezésének és a környezeti célkitűzéseknek (mentességeknek) a meghatározása a választott indikátorokkal összhangban </a:t>
            </a:r>
            <a:endParaRPr lang="hu-HU" dirty="0" smtClean="0"/>
          </a:p>
          <a:p>
            <a:pPr algn="just"/>
            <a:r>
              <a:rPr lang="hu-HU" b="1" dirty="0" smtClean="0"/>
              <a:t>Az </a:t>
            </a:r>
            <a:r>
              <a:rPr lang="hu-HU" b="1" dirty="0"/>
              <a:t>indikátorok jelenlegi és célértékei egyben a jó állapot megvalósításnak ütemezését is jelzik</a:t>
            </a:r>
            <a:r>
              <a:rPr lang="hu-HU" dirty="0"/>
              <a:t>. </a:t>
            </a:r>
          </a:p>
          <a:p>
            <a:r>
              <a:rPr lang="hu-HU" dirty="0" smtClean="0"/>
              <a:t> 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9078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Kötelező alap intézkedések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21146" y="1196752"/>
            <a:ext cx="85993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EU Irányelvek </a:t>
            </a:r>
          </a:p>
          <a:p>
            <a:r>
              <a:rPr lang="hu-HU" sz="1500" i="1" dirty="0">
                <a:solidFill>
                  <a:schemeClr val="tx2"/>
                </a:solidFill>
              </a:rPr>
              <a:t>Horizontális irányelvek</a:t>
            </a:r>
          </a:p>
          <a:p>
            <a:r>
              <a:rPr lang="hu-HU" sz="1500" dirty="0"/>
              <a:t>A környezetszennyezés integrált megelőzése és csökkentése (IPPC 96/61/EC, 2008/1/EC) ill. IE Irányelv, 2010/75/EU)</a:t>
            </a:r>
          </a:p>
          <a:p>
            <a:r>
              <a:rPr lang="hu-HU" sz="1500" dirty="0"/>
              <a:t>Stratégiai környezeti vizsgálat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SKV Irányelv</a:t>
            </a:r>
            <a:r>
              <a:rPr lang="hu-HU" sz="1500" dirty="0"/>
              <a:t>, 2001/42/EC)</a:t>
            </a:r>
          </a:p>
          <a:p>
            <a:r>
              <a:rPr lang="hu-HU" sz="1500" dirty="0"/>
              <a:t>Környezeti hatásvizsgálat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KHV Irányelv</a:t>
            </a:r>
            <a:r>
              <a:rPr lang="hu-HU" sz="1500" dirty="0"/>
              <a:t>, 85/337/EEC)</a:t>
            </a:r>
          </a:p>
          <a:p>
            <a:r>
              <a:rPr lang="hu-HU" sz="1500" i="1" dirty="0">
                <a:solidFill>
                  <a:schemeClr val="tx2"/>
                </a:solidFill>
              </a:rPr>
              <a:t>Létfeltételek biztosítását szolgáló irányelvek</a:t>
            </a:r>
          </a:p>
          <a:p>
            <a:r>
              <a:rPr lang="hu-HU" sz="1500" dirty="0"/>
              <a:t>Természetes élőhelyek védelme és a madarak életfeltételeinek biztosítása (</a:t>
            </a:r>
            <a:r>
              <a:rPr lang="hu-HU" sz="1500" dirty="0" err="1">
                <a:solidFill>
                  <a:schemeClr val="accent2">
                    <a:lumMod val="75000"/>
                  </a:schemeClr>
                </a:solidFill>
              </a:rPr>
              <a:t>Natura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 Irányelvek</a:t>
            </a:r>
            <a:r>
              <a:rPr lang="hu-HU" sz="1500" dirty="0"/>
              <a:t>, 79/409/EEC, 92/43/EEC)</a:t>
            </a:r>
          </a:p>
          <a:p>
            <a:r>
              <a:rPr lang="hu-HU" sz="1500" dirty="0"/>
              <a:t>Halak életfeltételeinek biztosítása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„Halas” Irányelv</a:t>
            </a:r>
            <a:r>
              <a:rPr lang="hu-HU" sz="1500" dirty="0"/>
              <a:t>, 2006/44/EC)</a:t>
            </a:r>
          </a:p>
          <a:p>
            <a:r>
              <a:rPr lang="hu-HU" sz="1500" dirty="0"/>
              <a:t>Fürdővizek minősége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Fürdővíz Irányelv</a:t>
            </a:r>
            <a:r>
              <a:rPr lang="hu-HU" sz="1500" dirty="0"/>
              <a:t>, 76/160/EEC)</a:t>
            </a:r>
          </a:p>
          <a:p>
            <a:r>
              <a:rPr lang="hu-HU" sz="1500" dirty="0"/>
              <a:t>Ivóvíz minőség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Ivóvíz Irányelv</a:t>
            </a:r>
            <a:r>
              <a:rPr lang="hu-HU" sz="1500" dirty="0"/>
              <a:t>, 98/83/EC)</a:t>
            </a:r>
          </a:p>
          <a:p>
            <a:r>
              <a:rPr lang="hu-HU" sz="1500" dirty="0"/>
              <a:t>Felszíni vizekre vonatkozó vízminőségi határértékek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EQS Irányelv</a:t>
            </a:r>
            <a:r>
              <a:rPr lang="hu-HU" sz="1500" dirty="0"/>
              <a:t>, 2008/105/EC)</a:t>
            </a:r>
          </a:p>
          <a:p>
            <a:r>
              <a:rPr lang="hu-HU" sz="1500" i="1" dirty="0">
                <a:solidFill>
                  <a:schemeClr val="tx2"/>
                </a:solidFill>
              </a:rPr>
              <a:t>Szennyezések, kibocsátások csökkentését szolgáló irányelvek</a:t>
            </a:r>
          </a:p>
          <a:p>
            <a:r>
              <a:rPr lang="hu-HU" sz="1500" dirty="0"/>
              <a:t>Települési szennyvíz kezeléséről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Szennyvíz Irányelv</a:t>
            </a:r>
            <a:r>
              <a:rPr lang="hu-HU" sz="1500" dirty="0"/>
              <a:t>, 91/271/EEC)</a:t>
            </a:r>
          </a:p>
          <a:p>
            <a:r>
              <a:rPr lang="hu-HU" sz="1500" dirty="0"/>
              <a:t>A vizek mezőgazdasági eredetű nitrát szennyezéssel szembeni védelméről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Nitrát Irányelv</a:t>
            </a:r>
            <a:r>
              <a:rPr lang="hu-HU" sz="1500" dirty="0"/>
              <a:t>, 91/676/EEC)</a:t>
            </a:r>
          </a:p>
          <a:p>
            <a:r>
              <a:rPr lang="hu-HU" sz="1500" dirty="0"/>
              <a:t>Szennyvíziszap mezőgazdasági felhasználása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Szennyvíziszap Irányelv</a:t>
            </a:r>
            <a:r>
              <a:rPr lang="hu-HU" sz="1500" dirty="0"/>
              <a:t>, 86/278/EEC)</a:t>
            </a:r>
          </a:p>
          <a:p>
            <a:r>
              <a:rPr lang="hu-HU" sz="1500" dirty="0"/>
              <a:t>Növényvédő szerek forgalomba hozataláról (</a:t>
            </a:r>
            <a:r>
              <a:rPr lang="hu-HU" sz="1500" dirty="0" err="1">
                <a:solidFill>
                  <a:schemeClr val="accent2">
                    <a:lumMod val="75000"/>
                  </a:schemeClr>
                </a:solidFill>
              </a:rPr>
              <a:t>Növényvédőszer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 Irányelv</a:t>
            </a:r>
            <a:r>
              <a:rPr lang="hu-HU" sz="1500" dirty="0"/>
              <a:t>, 2009/128/EC)</a:t>
            </a:r>
          </a:p>
          <a:p>
            <a:r>
              <a:rPr lang="hu-HU" sz="1500" dirty="0"/>
              <a:t>A felszín alatti vizek szennyezés és állapotromlás elleni védelme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FAV Irányelv</a:t>
            </a:r>
            <a:r>
              <a:rPr lang="hu-HU" sz="1500" dirty="0"/>
              <a:t>, 2006/118/EC)</a:t>
            </a:r>
          </a:p>
          <a:p>
            <a:r>
              <a:rPr lang="hu-HU" sz="1500" dirty="0"/>
              <a:t>Felszíni vizekbe bocsátott veszélyes anyagok kiküszöbölése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Veszélyes anyag Irányelvek</a:t>
            </a:r>
            <a:r>
              <a:rPr lang="hu-HU" sz="1500" dirty="0"/>
              <a:t>)</a:t>
            </a:r>
          </a:p>
          <a:p>
            <a:r>
              <a:rPr lang="hu-HU" sz="1500" i="1" dirty="0">
                <a:solidFill>
                  <a:schemeClr val="tx2"/>
                </a:solidFill>
              </a:rPr>
              <a:t>Kockázatcsökkentést szolgáló irányelvek</a:t>
            </a:r>
          </a:p>
          <a:p>
            <a:r>
              <a:rPr lang="hu-HU" sz="1500" dirty="0"/>
              <a:t>Veszélyes anyagokkal kapcsolatos balesetek megelőzéséről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SEVESO Irányelv</a:t>
            </a:r>
            <a:r>
              <a:rPr lang="hu-HU" sz="1500" dirty="0"/>
              <a:t>, 96/82/EC)</a:t>
            </a:r>
          </a:p>
          <a:p>
            <a:r>
              <a:rPr lang="hu-HU" sz="1500" dirty="0"/>
              <a:t>Az árvíz által okozott kockázatok kezeléséről (</a:t>
            </a:r>
            <a:r>
              <a:rPr lang="hu-HU" sz="1500" dirty="0">
                <a:solidFill>
                  <a:schemeClr val="accent2">
                    <a:lumMod val="75000"/>
                  </a:schemeClr>
                </a:solidFill>
              </a:rPr>
              <a:t>Árvíz Irányelv</a:t>
            </a:r>
            <a:r>
              <a:rPr lang="hu-HU" sz="1500" dirty="0"/>
              <a:t>, 2007/60/EC)</a:t>
            </a:r>
          </a:p>
        </p:txBody>
      </p:sp>
    </p:spTree>
    <p:extLst>
      <p:ext uri="{BB962C8B-B14F-4D97-AF65-F5344CB8AC3E}">
        <p14:creationId xmlns:p14="http://schemas.microsoft.com/office/powerpoint/2010/main" val="32727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Alap intézkedések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21146" y="1268760"/>
            <a:ext cx="859932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 err="1"/>
              <a:t>VKI-ban</a:t>
            </a:r>
            <a:r>
              <a:rPr lang="hu-HU" dirty="0"/>
              <a:t> szereplő alapintézkedés csoportok </a:t>
            </a:r>
          </a:p>
          <a:p>
            <a:endParaRPr lang="hu-HU" sz="1500" dirty="0"/>
          </a:p>
          <a:p>
            <a:r>
              <a:rPr lang="hu-HU" sz="1500" dirty="0" smtClean="0"/>
              <a:t>„b</a:t>
            </a:r>
            <a:r>
              <a:rPr lang="hu-HU" sz="1500" dirty="0"/>
              <a:t>” A </a:t>
            </a:r>
            <a:r>
              <a:rPr lang="hu-HU" sz="1500" dirty="0">
                <a:solidFill>
                  <a:schemeClr val="accent1"/>
                </a:solidFill>
              </a:rPr>
              <a:t>költségmegtérülés</a:t>
            </a:r>
            <a:r>
              <a:rPr lang="hu-HU" sz="1500" dirty="0"/>
              <a:t> elvének érvényesítése a vízi szolgáltatásokban</a:t>
            </a:r>
          </a:p>
          <a:p>
            <a:r>
              <a:rPr lang="hu-HU" sz="1500" dirty="0"/>
              <a:t>„c” A vizek hatékony és </a:t>
            </a:r>
            <a:r>
              <a:rPr lang="hu-HU" sz="1500" dirty="0">
                <a:solidFill>
                  <a:schemeClr val="accent1"/>
                </a:solidFill>
              </a:rPr>
              <a:t>fenntartható használatát </a:t>
            </a:r>
            <a:r>
              <a:rPr lang="hu-HU" sz="1500" dirty="0"/>
              <a:t>előmozdító intézkedések (víztakarékos megoldások, gazdálkodás, ökológiai szempontok érvényesítése)</a:t>
            </a:r>
          </a:p>
          <a:p>
            <a:r>
              <a:rPr lang="hu-HU" sz="1500" dirty="0"/>
              <a:t>„d” Az </a:t>
            </a:r>
            <a:r>
              <a:rPr lang="hu-HU" sz="1500" dirty="0">
                <a:solidFill>
                  <a:schemeClr val="accent1"/>
                </a:solidFill>
              </a:rPr>
              <a:t>ivóvízbázisok</a:t>
            </a:r>
            <a:r>
              <a:rPr lang="hu-HU" sz="1500" dirty="0"/>
              <a:t> és az ivóvízkivételekre kijelölt víztestek </a:t>
            </a:r>
            <a:r>
              <a:rPr lang="hu-HU" sz="1500" dirty="0">
                <a:solidFill>
                  <a:schemeClr val="accent1"/>
                </a:solidFill>
              </a:rPr>
              <a:t>védelme</a:t>
            </a:r>
          </a:p>
          <a:p>
            <a:r>
              <a:rPr lang="hu-HU" sz="1500" dirty="0"/>
              <a:t>„e” Felszíni és felszín alatti vizekből történő </a:t>
            </a:r>
            <a:r>
              <a:rPr lang="hu-HU" sz="1500" dirty="0">
                <a:solidFill>
                  <a:schemeClr val="accent1"/>
                </a:solidFill>
              </a:rPr>
              <a:t>vízkivételek</a:t>
            </a:r>
            <a:r>
              <a:rPr lang="hu-HU" sz="1500" dirty="0"/>
              <a:t>, </a:t>
            </a:r>
            <a:r>
              <a:rPr lang="hu-HU" sz="1500" dirty="0" smtClean="0"/>
              <a:t>vízátvezetések</a:t>
            </a:r>
            <a:r>
              <a:rPr lang="hu-HU" sz="1500" dirty="0"/>
              <a:t>, </a:t>
            </a:r>
            <a:r>
              <a:rPr lang="hu-HU" sz="1500" dirty="0" err="1"/>
              <a:t>tározás</a:t>
            </a:r>
            <a:r>
              <a:rPr lang="hu-HU" sz="1500" dirty="0"/>
              <a:t> </a:t>
            </a:r>
            <a:r>
              <a:rPr lang="hu-HU" sz="1500" dirty="0" smtClean="0">
                <a:solidFill>
                  <a:schemeClr val="accent1"/>
                </a:solidFill>
              </a:rPr>
              <a:t>nyilvántartása </a:t>
            </a:r>
            <a:r>
              <a:rPr lang="hu-HU" sz="1500" dirty="0" smtClean="0"/>
              <a:t>és </a:t>
            </a:r>
            <a:r>
              <a:rPr lang="hu-HU" sz="1500" dirty="0">
                <a:solidFill>
                  <a:schemeClr val="accent1"/>
                </a:solidFill>
              </a:rPr>
              <a:t>engedélyezése</a:t>
            </a:r>
          </a:p>
          <a:p>
            <a:r>
              <a:rPr lang="hu-HU" sz="1500" dirty="0"/>
              <a:t>„f” Felszín alatti vizek mesterséges </a:t>
            </a:r>
            <a:r>
              <a:rPr lang="hu-HU" sz="1500" dirty="0" smtClean="0"/>
              <a:t>utánpótlásának, dúsításának előzetes </a:t>
            </a:r>
            <a:r>
              <a:rPr lang="hu-HU" sz="1500" dirty="0"/>
              <a:t>engedélyezése</a:t>
            </a:r>
          </a:p>
          <a:p>
            <a:r>
              <a:rPr lang="hu-HU" sz="1500" dirty="0"/>
              <a:t>„g” </a:t>
            </a:r>
            <a:r>
              <a:rPr lang="hu-HU" sz="1500" dirty="0" smtClean="0">
                <a:solidFill>
                  <a:schemeClr val="accent1"/>
                </a:solidFill>
              </a:rPr>
              <a:t>Pontszerű szennyező forrásokból </a:t>
            </a:r>
            <a:r>
              <a:rPr lang="hu-HU" sz="1500" dirty="0" smtClean="0"/>
              <a:t>származó </a:t>
            </a:r>
            <a:r>
              <a:rPr lang="hu-HU" sz="1500" dirty="0"/>
              <a:t>közvetlen és közvetett bevezetések </a:t>
            </a:r>
            <a:r>
              <a:rPr lang="hu-HU" sz="1500" dirty="0">
                <a:solidFill>
                  <a:schemeClr val="accent1"/>
                </a:solidFill>
              </a:rPr>
              <a:t>szabályozása</a:t>
            </a:r>
            <a:r>
              <a:rPr lang="hu-HU" sz="1500" dirty="0"/>
              <a:t> (használt vizek, szennyvizek, </a:t>
            </a:r>
            <a:r>
              <a:rPr lang="hu-HU" sz="1500" dirty="0" err="1" smtClean="0"/>
              <a:t>hulladé</a:t>
            </a:r>
            <a:r>
              <a:rPr lang="hu-HU" sz="1500" dirty="0" smtClean="0"/>
              <a:t> kelhelyezés</a:t>
            </a:r>
            <a:r>
              <a:rPr lang="hu-HU" sz="1500" dirty="0"/>
              <a:t>, állattartótelepek)</a:t>
            </a:r>
          </a:p>
          <a:p>
            <a:r>
              <a:rPr lang="hu-HU" sz="1500" dirty="0"/>
              <a:t>„h” </a:t>
            </a:r>
            <a:r>
              <a:rPr lang="hu-HU" sz="1500" dirty="0" smtClean="0">
                <a:solidFill>
                  <a:schemeClr val="accent1"/>
                </a:solidFill>
              </a:rPr>
              <a:t>Diffúz szennyező forrásokból </a:t>
            </a:r>
            <a:r>
              <a:rPr lang="hu-HU" sz="1500" dirty="0" smtClean="0"/>
              <a:t>származó </a:t>
            </a:r>
            <a:r>
              <a:rPr lang="hu-HU" sz="1500" dirty="0"/>
              <a:t>szennyezések </a:t>
            </a:r>
            <a:r>
              <a:rPr lang="hu-HU" sz="1500" dirty="0">
                <a:solidFill>
                  <a:schemeClr val="accent1"/>
                </a:solidFill>
              </a:rPr>
              <a:t>megelőzése</a:t>
            </a:r>
            <a:r>
              <a:rPr lang="hu-HU" sz="1500" dirty="0"/>
              <a:t> és </a:t>
            </a:r>
            <a:r>
              <a:rPr lang="hu-HU" sz="1500" dirty="0">
                <a:solidFill>
                  <a:schemeClr val="accent1"/>
                </a:solidFill>
              </a:rPr>
              <a:t>szabályozása</a:t>
            </a:r>
            <a:r>
              <a:rPr lang="hu-HU" sz="1500" dirty="0"/>
              <a:t> (mezőgazdaságból, iparból, településekről, halászati hasznosításból, bányászatból, közlekedésből)</a:t>
            </a:r>
          </a:p>
          <a:p>
            <a:r>
              <a:rPr lang="hu-HU" sz="1500" dirty="0"/>
              <a:t>„i”  A víztestek állapotát befolyásoló egyéb hatások, különösen a </a:t>
            </a:r>
            <a:r>
              <a:rPr lang="hu-HU" sz="1500" dirty="0">
                <a:solidFill>
                  <a:schemeClr val="accent1"/>
                </a:solidFill>
              </a:rPr>
              <a:t>hidromorfológiai viszonyok </a:t>
            </a:r>
            <a:r>
              <a:rPr lang="hu-HU" sz="1500" dirty="0"/>
              <a:t>megváltoztatásából </a:t>
            </a:r>
            <a:r>
              <a:rPr lang="hu-HU" sz="1500" dirty="0" smtClean="0"/>
              <a:t>eredő </a:t>
            </a:r>
            <a:r>
              <a:rPr lang="hu-HU" sz="1500" dirty="0"/>
              <a:t>hatások </a:t>
            </a:r>
            <a:r>
              <a:rPr lang="hu-HU" sz="1500" dirty="0" smtClean="0">
                <a:solidFill>
                  <a:schemeClr val="accent1"/>
                </a:solidFill>
              </a:rPr>
              <a:t>szabályozása</a:t>
            </a:r>
            <a:endParaRPr lang="hu-HU" sz="1500" dirty="0">
              <a:solidFill>
                <a:schemeClr val="accent1"/>
              </a:solidFill>
            </a:endParaRPr>
          </a:p>
          <a:p>
            <a:r>
              <a:rPr lang="hu-HU" sz="1500" dirty="0"/>
              <a:t>„j” </a:t>
            </a:r>
            <a:r>
              <a:rPr lang="hu-HU" sz="1500" dirty="0">
                <a:solidFill>
                  <a:schemeClr val="accent1"/>
                </a:solidFill>
              </a:rPr>
              <a:t>Szennyezőanyag</a:t>
            </a:r>
            <a:r>
              <a:rPr lang="hu-HU" sz="1500" dirty="0"/>
              <a:t> felszín alatti vízbe történő közvetlen </a:t>
            </a:r>
            <a:r>
              <a:rPr lang="hu-HU" sz="1500" dirty="0">
                <a:solidFill>
                  <a:schemeClr val="accent1"/>
                </a:solidFill>
              </a:rPr>
              <a:t>bevezetések tiltása</a:t>
            </a:r>
            <a:r>
              <a:rPr lang="hu-HU" sz="1500" dirty="0"/>
              <a:t>, </a:t>
            </a:r>
            <a:r>
              <a:rPr lang="hu-HU" sz="1500" dirty="0" smtClean="0"/>
              <a:t>nem </a:t>
            </a:r>
            <a:r>
              <a:rPr lang="hu-HU" sz="1500" dirty="0"/>
              <a:t>szennyezett vizek bevezetésének (</a:t>
            </a:r>
            <a:r>
              <a:rPr lang="hu-HU" sz="1500" dirty="0" smtClean="0"/>
              <a:t>visszasajtolásának</a:t>
            </a:r>
            <a:r>
              <a:rPr lang="hu-HU" sz="1500" dirty="0"/>
              <a:t>) engedélyezése</a:t>
            </a:r>
          </a:p>
          <a:p>
            <a:r>
              <a:rPr lang="hu-HU" sz="1500" dirty="0"/>
              <a:t>„k” </a:t>
            </a:r>
            <a:r>
              <a:rPr lang="hu-HU" sz="1500" dirty="0">
                <a:solidFill>
                  <a:schemeClr val="accent1"/>
                </a:solidFill>
              </a:rPr>
              <a:t>Elsőbbségi anyagok </a:t>
            </a:r>
            <a:r>
              <a:rPr lang="hu-HU" sz="1500" dirty="0"/>
              <a:t>által okozott szennyeződések kiküszöbölése és egyéb </a:t>
            </a:r>
            <a:r>
              <a:rPr lang="hu-HU" sz="1500" dirty="0">
                <a:solidFill>
                  <a:schemeClr val="accent1"/>
                </a:solidFill>
              </a:rPr>
              <a:t>szennyezések csökkentése</a:t>
            </a:r>
          </a:p>
          <a:p>
            <a:r>
              <a:rPr lang="hu-HU" sz="1500" dirty="0"/>
              <a:t>„l” </a:t>
            </a:r>
            <a:r>
              <a:rPr lang="hu-HU" sz="1500" dirty="0">
                <a:solidFill>
                  <a:schemeClr val="accent1"/>
                </a:solidFill>
              </a:rPr>
              <a:t>Szennyezőanyagok</a:t>
            </a:r>
            <a:r>
              <a:rPr lang="hu-HU" sz="1500" dirty="0"/>
              <a:t> elszivárgásának, illetve balesetszerű szennyezések megelőzése és </a:t>
            </a:r>
            <a:r>
              <a:rPr lang="hu-HU" sz="1500" dirty="0">
                <a:solidFill>
                  <a:schemeClr val="accent1"/>
                </a:solidFill>
              </a:rPr>
              <a:t>hatásainak </a:t>
            </a:r>
            <a:r>
              <a:rPr lang="hu-HU" sz="1500" dirty="0" smtClean="0">
                <a:solidFill>
                  <a:schemeClr val="accent1"/>
                </a:solidFill>
              </a:rPr>
              <a:t>csökkentése</a:t>
            </a:r>
            <a:r>
              <a:rPr lang="hu-HU" sz="1500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94042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Kiegészítő intézkedések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21146" y="1268760"/>
            <a:ext cx="859932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dirty="0"/>
              <a:t>Kiegészítő intézkedések 						</a:t>
            </a:r>
          </a:p>
          <a:p>
            <a:r>
              <a:rPr lang="hu-HU" dirty="0"/>
              <a:t>						</a:t>
            </a:r>
          </a:p>
          <a:p>
            <a:r>
              <a:rPr lang="hu-HU" dirty="0"/>
              <a:t>KI1		Határértékeken alapuló szabályozás					</a:t>
            </a:r>
          </a:p>
          <a:p>
            <a:r>
              <a:rPr lang="hu-HU" dirty="0"/>
              <a:t>KI2		Vizek mennyiségére vonatkozó szabályozások					</a:t>
            </a:r>
          </a:p>
          <a:p>
            <a:r>
              <a:rPr lang="hu-HU" dirty="0"/>
              <a:t>KI3		Helyes környezeti gyakorlatok					</a:t>
            </a:r>
          </a:p>
          <a:p>
            <a:r>
              <a:rPr lang="hu-HU" dirty="0"/>
              <a:t>KI4		Egyéb jogi eszközök (tiltás, korlátozás, kisajátítás…. )				</a:t>
            </a:r>
          </a:p>
          <a:p>
            <a:r>
              <a:rPr lang="hu-HU" dirty="0"/>
              <a:t>KI5		Igazgatási eszközök					</a:t>
            </a:r>
          </a:p>
          <a:p>
            <a:r>
              <a:rPr lang="hu-HU" dirty="0"/>
              <a:t>KI6		Gazdasági ösztönzők alkalmazása					</a:t>
            </a:r>
          </a:p>
          <a:p>
            <a:r>
              <a:rPr lang="hu-HU" dirty="0"/>
              <a:t>KI7		Önkéntes megállapodások					</a:t>
            </a:r>
          </a:p>
          <a:p>
            <a:r>
              <a:rPr lang="hu-HU" dirty="0"/>
              <a:t>KI8		Építési, rehabilitációs projektek					</a:t>
            </a:r>
          </a:p>
          <a:p>
            <a:r>
              <a:rPr lang="hu-HU" dirty="0"/>
              <a:t>KI9		Pénzügyi eszközök					</a:t>
            </a:r>
          </a:p>
          <a:p>
            <a:r>
              <a:rPr lang="hu-HU" dirty="0"/>
              <a:t>KI10	Hatósági és igazgatási munka fejlesztése					</a:t>
            </a:r>
          </a:p>
          <a:p>
            <a:r>
              <a:rPr lang="hu-HU" dirty="0"/>
              <a:t>KI11	Képességfejlesztés, szemléletformálás					</a:t>
            </a:r>
          </a:p>
          <a:p>
            <a:r>
              <a:rPr lang="hu-HU" dirty="0"/>
              <a:t>KI12	Kutatás, fejlesztés, demonstrációs projektek					</a:t>
            </a:r>
          </a:p>
          <a:p>
            <a:r>
              <a:rPr lang="hu-HU" dirty="0"/>
              <a:t>…						</a:t>
            </a:r>
          </a:p>
          <a:p>
            <a:r>
              <a:rPr lang="hu-HU" dirty="0"/>
              <a:t>P1		Egyedi vizsgálatok, felmérések					</a:t>
            </a:r>
          </a:p>
          <a:p>
            <a:r>
              <a:rPr lang="hu-HU" dirty="0"/>
              <a:t>P2		Engedélyek felülvizsgálata					</a:t>
            </a:r>
          </a:p>
          <a:p>
            <a:r>
              <a:rPr lang="hu-HU" dirty="0"/>
              <a:t>P3		Monitoring és információs rendszerek fejlesztése					</a:t>
            </a:r>
          </a:p>
        </p:txBody>
      </p:sp>
    </p:spTree>
    <p:extLst>
      <p:ext uri="{BB962C8B-B14F-4D97-AF65-F5344CB8AC3E}">
        <p14:creationId xmlns:p14="http://schemas.microsoft.com/office/powerpoint/2010/main" val="62194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/>
          <a:lstStyle/>
          <a:p>
            <a:r>
              <a:rPr lang="hu-HU" cap="none" dirty="0"/>
              <a:t> </a:t>
            </a:r>
            <a:r>
              <a:rPr lang="hu-HU" cap="none" dirty="0" smtClean="0"/>
              <a:t>EU Jelentési útmutató  </a:t>
            </a:r>
            <a:r>
              <a:rPr lang="hu-HU" cap="none" dirty="0" smtClean="0">
                <a:sym typeface="Wingdings" pitchFamily="2" charset="2"/>
              </a:rPr>
              <a:t>  Sablonok 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222713" y="1444762"/>
            <a:ext cx="3984075" cy="37856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</a:rPr>
              <a:t>Terhelés/</a:t>
            </a:r>
            <a:r>
              <a:rPr lang="hu-HU" sz="2000" b="1" u="sng" dirty="0" smtClean="0">
                <a:solidFill>
                  <a:srgbClr val="FF0000"/>
                </a:solidFill>
              </a:rPr>
              <a:t>beavatkozás</a:t>
            </a:r>
            <a:r>
              <a:rPr lang="hu-HU" sz="2000" b="1" dirty="0" smtClean="0">
                <a:solidFill>
                  <a:srgbClr val="FF0000"/>
                </a:solidFill>
              </a:rPr>
              <a:t> típusok</a:t>
            </a:r>
          </a:p>
          <a:p>
            <a:r>
              <a:rPr lang="hu-HU" sz="2000" b="1" dirty="0" smtClean="0">
                <a:solidFill>
                  <a:srgbClr val="FF0000"/>
                </a:solidFill>
              </a:rPr>
              <a:t>Hajtóerő függvényében </a:t>
            </a:r>
          </a:p>
          <a:p>
            <a:endParaRPr lang="hu-HU" sz="2000" b="1" dirty="0"/>
          </a:p>
          <a:p>
            <a:endParaRPr lang="hu-HU" sz="2000" b="1" dirty="0" smtClean="0"/>
          </a:p>
          <a:p>
            <a:endParaRPr lang="hu-HU" sz="2000" b="1" dirty="0"/>
          </a:p>
          <a:p>
            <a:endParaRPr lang="hu-HU" sz="2000" b="1" dirty="0" smtClean="0"/>
          </a:p>
          <a:p>
            <a:endParaRPr lang="hu-HU" sz="2000" b="1" dirty="0" smtClean="0"/>
          </a:p>
          <a:p>
            <a:endParaRPr lang="hu-HU" sz="2000" b="1" dirty="0"/>
          </a:p>
          <a:p>
            <a:r>
              <a:rPr lang="hu-HU" sz="2000" b="1" dirty="0" smtClean="0"/>
              <a:t> </a:t>
            </a:r>
          </a:p>
          <a:p>
            <a:endParaRPr lang="hu-HU" sz="2000" b="1" dirty="0"/>
          </a:p>
          <a:p>
            <a:endParaRPr lang="hu-HU" sz="2000" b="1" dirty="0" smtClean="0"/>
          </a:p>
          <a:p>
            <a:endParaRPr lang="hu-HU" sz="2000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1303837" y="2382751"/>
            <a:ext cx="185178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 smtClean="0"/>
              <a:t>Beavatkozások</a:t>
            </a:r>
          </a:p>
          <a:p>
            <a:r>
              <a:rPr lang="hu-HU" b="1" dirty="0" smtClean="0"/>
              <a:t> részletezése </a:t>
            </a:r>
            <a:endParaRPr lang="hu-HU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463872"/>
            <a:ext cx="4373070" cy="3787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Intézkedési csomagok </a:t>
            </a:r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 smtClean="0"/>
          </a:p>
          <a:p>
            <a:r>
              <a:rPr lang="hu-HU" b="1" dirty="0" smtClean="0"/>
              <a:t> </a:t>
            </a:r>
            <a:endParaRPr lang="hu-HU" b="1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5070884" y="2276872"/>
            <a:ext cx="3029508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Intézkedések</a:t>
            </a:r>
          </a:p>
          <a:p>
            <a:pPr lvl="1"/>
            <a:r>
              <a:rPr lang="hu-HU" dirty="0" smtClean="0">
                <a:solidFill>
                  <a:srgbClr val="FF0000"/>
                </a:solidFill>
              </a:rPr>
              <a:t>Alap</a:t>
            </a:r>
          </a:p>
          <a:p>
            <a:pPr lvl="1"/>
            <a:r>
              <a:rPr lang="hu-HU" dirty="0" smtClean="0">
                <a:solidFill>
                  <a:srgbClr val="FF0000"/>
                </a:solidFill>
              </a:rPr>
              <a:t>További alap</a:t>
            </a:r>
          </a:p>
          <a:p>
            <a:pPr lvl="1"/>
            <a:r>
              <a:rPr lang="hu-HU" dirty="0" smtClean="0">
                <a:solidFill>
                  <a:srgbClr val="FF0000"/>
                </a:solidFill>
              </a:rPr>
              <a:t>Kiegészítő  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5479553" y="3789040"/>
            <a:ext cx="308289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 smtClean="0"/>
              <a:t>Intézkedési elemek </a:t>
            </a:r>
          </a:p>
          <a:p>
            <a:pPr lvl="1"/>
            <a:r>
              <a:rPr lang="hu-HU" dirty="0" smtClean="0"/>
              <a:t>Jogszabályok</a:t>
            </a:r>
          </a:p>
          <a:p>
            <a:pPr lvl="1"/>
            <a:r>
              <a:rPr lang="hu-HU" dirty="0" smtClean="0"/>
              <a:t>Ösztönzés, támogatás</a:t>
            </a:r>
          </a:p>
          <a:p>
            <a:pPr lvl="1"/>
            <a:r>
              <a:rPr lang="hu-HU" dirty="0" smtClean="0"/>
              <a:t>Műszaki intézkedések </a:t>
            </a:r>
            <a:endParaRPr lang="hu-HU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222712" y="5485874"/>
            <a:ext cx="398407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Indikátorok a beavatkozásokra 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4514239" y="5485874"/>
            <a:ext cx="437307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Indikátorok az intézkedésekre 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0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Terhelés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21146" y="1280949"/>
            <a:ext cx="85993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Pontszerű szennyezések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Diffúz szennyezések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Vízkivételek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átvezetése</a:t>
            </a:r>
          </a:p>
          <a:p>
            <a:pPr lvl="0">
              <a:lnSpc>
                <a:spcPct val="150000"/>
              </a:lnSpc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 Vonalvezetés/mederforma/parti sáv/morfológiai módosítása</a:t>
            </a:r>
          </a:p>
          <a:p>
            <a:pPr lvl="0">
              <a:lnSpc>
                <a:spcPct val="150000"/>
              </a:lnSpc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Gátak, fenékküszöbök, zsilipek,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elzárások</a:t>
            </a:r>
          </a:p>
          <a:p>
            <a:pPr lvl="0">
              <a:lnSpc>
                <a:spcPct val="150000"/>
              </a:lnSpc>
            </a:pP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 Változások a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vízjárásban</a:t>
            </a:r>
            <a:endParaRPr lang="hu-HU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Egyéb terhelések, felszíni vizet érő terhelések</a:t>
            </a:r>
          </a:p>
          <a:p>
            <a:pPr>
              <a:lnSpc>
                <a:spcPct val="150000"/>
              </a:lnSpc>
            </a:pP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Egyéb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terhelések, felszín alatti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vizet érő terhelések</a:t>
            </a:r>
          </a:p>
          <a:p>
            <a:pPr lvl="0">
              <a:lnSpc>
                <a:spcPct val="150000"/>
              </a:lnSpc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Egyéb terhelések,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védett 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területeket érő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terhelések</a:t>
            </a:r>
          </a:p>
          <a:p>
            <a:pPr lvl="0">
              <a:lnSpc>
                <a:spcPct val="150000"/>
              </a:lnSpc>
            </a:pP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Ismeretlen eredetű hazai vagy külföldi </a:t>
            </a:r>
            <a:r>
              <a:rPr lang="hu-H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terhelések</a:t>
            </a:r>
          </a:p>
          <a:p>
            <a:pPr lvl="0">
              <a:lnSpc>
                <a:spcPct val="150000"/>
              </a:lnSpc>
            </a:pPr>
            <a:r>
              <a:rPr lang="hu-HU" sz="2000" b="1" strike="sng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(9. Régi szennyezések)</a:t>
            </a:r>
          </a:p>
          <a:p>
            <a:pPr lvl="0">
              <a:lnSpc>
                <a:spcPct val="150000"/>
              </a:lnSpc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Balesetekből származó szennyezések </a:t>
            </a: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7000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Intézkedési csomagok I.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21146" y="1196752"/>
            <a:ext cx="85993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	Szennyvíztisztító telepek építése és korszerűsítése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	Mezőgazdasági eredetű tápanyagszennyezés csökkentése  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	Mezőgazdasági eredetű </a:t>
            </a:r>
            <a:r>
              <a:rPr lang="hu-HU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peszticid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szennyezés csökkentése 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	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Bekövetkezett szennyezések csökkentése, felszámolása, beleértve a felhagyott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szennyezett területek kármentesítését 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	Hosszirányú átjárhatóság helyreállítása, 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duzzasztás csökkentése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	A hidromorfológiai viszonyok javítása, a hosszirányú átjárhatóságon kívül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	A vízjárási viszonyok javítása illetve az ökológiai kisvíz helyreállítása</a:t>
            </a:r>
          </a:p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7a	Ökológiai szempontok érvényesítése a fenntartható vízhasználatok 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megvalósításában. 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	A víz hatékony felhasználását elősegítő műszaki intézkedések, az öntözés, az ipar, az energiatermelés és a háztartás területén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	Vízár politikai intézkedések a költségmegtérülés alkalmazása érdekében a lakossági vízi szolgáltatás területén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	Vízár politikai intézkedések a költségmegtérülés alkalmazása érdekében az ipari vízi szolgáltatás területén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	Vízár politikai intézkedések a költségmegtérülés alkalmazása érdekében a mezőgazdasági vízi szolgáltatás területén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	Tanácsadó szolgáltatás a mezőgazdaság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részére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09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Intézkedési csomagok II.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21146" y="1268760"/>
            <a:ext cx="85993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	Ivóvízbázisok védelmét szolgáló intézkedések (védőterületek, </a:t>
            </a:r>
            <a:r>
              <a:rPr lang="hu-HU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pufferzónák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	Kutatás, tudásbázis fejlesztés a bizonytalanság csökkentése érdekében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	Elsőbbségi veszélyes anyagok kibocsátásának megszüntetése és elsőbbségi anyagok kibocsátásának csökkentése</a:t>
            </a:r>
          </a:p>
          <a:p>
            <a:pPr lvl="0"/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Ipari szennyvíztisztítók korszerűsítése, bővítése 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	Talajerózióból és/vagy felszíni lefolyásból származó hordalék- és szennyezőanyag terhelés csökkentése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	</a:t>
            </a:r>
            <a:r>
              <a:rPr lang="hu-HU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Invazív</a:t>
            </a:r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tájidegen fajok és betegségek terjedésének megelőzése és szabályozása 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	A rekreáció (beleértve a horgászatot is) káros hatásainak megelőzése és szabályozása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	A halászat és egyéb olyan tevékenységek káros hatásainak megelőzése és szabályozása, amelyek állatok és növények eltávolításával járnak 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	Településekről, épített infrastruktúrából és közlekedésből származó szennyezések megelőzése és szabályozása 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	Erdészeti tevékenységből eredő szennyezés megelőzése és szabályozása</a:t>
            </a:r>
          </a:p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	A természetes vízvisszatartást elősegítő intézkedések</a:t>
            </a:r>
          </a:p>
          <a:p>
            <a:pPr lvl="0"/>
            <a:r>
              <a:rPr lang="hu-HU" b="1" strike="sngStrike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	A savasodás ellensúlyozására szolgáló </a:t>
            </a:r>
            <a:r>
              <a:rPr lang="hu-HU" b="1" strike="sngStrik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intézkedések</a:t>
            </a:r>
            <a:endParaRPr lang="hu-HU" b="1" strike="sngStrike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95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Intézkedési csomagok III.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21146" y="1268760"/>
            <a:ext cx="859932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	Halgazdasági hasznosítás káros hatásainak megelőzése és szabályozása </a:t>
            </a:r>
          </a:p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	Termálvizek kezelése a vízfolyásokba történő bevezetés előtt</a:t>
            </a:r>
          </a:p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	Hűtővizek felszíni vízbe történő bevezetésének szabályozása </a:t>
            </a:r>
          </a:p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	Mezőgazdasági telepekről (állattartásból) származó terhelés csökkentése </a:t>
            </a:r>
          </a:p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	Hordalék- és tápanyag-visszatartás felszíni befogadókba történő bevezetés előtt </a:t>
            </a:r>
          </a:p>
          <a:p>
            <a:pPr lvl="0"/>
            <a:r>
              <a:rPr lang="hu-H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Beszivárogtatás, visszasajtolás korszerűsítése, szabályozása</a:t>
            </a:r>
          </a:p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	Nem vízigények kielégítését szolgáló felszín alatti vízelvonások szabályozása </a:t>
            </a:r>
          </a:p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	Károsodott vízi és vizes és szárazföldi élőhelyek védelme a vízjárást befolyásoló hatásokkal szemben, az egyéb intézkedéseken felül </a:t>
            </a:r>
          </a:p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	Károsodott vízi és vizes és szárazföldi élőhelyek védelme vízminőségi hatásokkal szemben, az egyéb intézkedéseken felül</a:t>
            </a:r>
          </a:p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	Fürdőhelyek védelmét biztosító speciális intézkedések</a:t>
            </a:r>
          </a:p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	Szakszerűtlenül kiképzett kutak ellenőrzése, rekonstrukciója, felszámolása</a:t>
            </a:r>
          </a:p>
          <a:p>
            <a:pPr lvl="0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	Balesetből származó szennyezések megelőzése</a:t>
            </a:r>
          </a:p>
        </p:txBody>
      </p:sp>
    </p:spTree>
    <p:extLst>
      <p:ext uri="{BB962C8B-B14F-4D97-AF65-F5344CB8AC3E}">
        <p14:creationId xmlns:p14="http://schemas.microsoft.com/office/powerpoint/2010/main" val="109006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148347" cy="864096"/>
          </a:xfrm>
        </p:spPr>
        <p:txBody>
          <a:bodyPr>
            <a:normAutofit/>
          </a:bodyPr>
          <a:lstStyle/>
          <a:p>
            <a:r>
              <a:rPr lang="hu-HU" dirty="0"/>
              <a:t>A VGT1  TELJESÍTÉSE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0" y="1268760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b="1" dirty="0" smtClean="0"/>
              <a:t>2009</a:t>
            </a:r>
            <a:r>
              <a:rPr lang="hu-HU" dirty="0" smtClean="0"/>
              <a:t> 	– 	elkészült Magyarország Országos Vízgyűjtő-gazdálkodási Terve (VGT1)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b="1" dirty="0" smtClean="0"/>
              <a:t>2012-ig</a:t>
            </a:r>
            <a:r>
              <a:rPr lang="hu-HU" dirty="0" smtClean="0"/>
              <a:t>	– 	az intézkedések „beindítása” (államigazgatási feladatok és a forrásigények) </a:t>
            </a:r>
          </a:p>
          <a:p>
            <a:pPr algn="just"/>
            <a:r>
              <a:rPr lang="hu-HU" dirty="0" smtClean="0"/>
              <a:t>	Részleges siker (van ami elindult, van, ami nem, vagy késett) – csak példák…:</a:t>
            </a:r>
          </a:p>
          <a:p>
            <a:pPr algn="just"/>
            <a:r>
              <a:rPr lang="hu-HU" dirty="0"/>
              <a:t>	</a:t>
            </a:r>
            <a:r>
              <a:rPr lang="hu-H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Megtörtént</a:t>
            </a:r>
            <a:r>
              <a:rPr lang="hu-HU" dirty="0" smtClean="0"/>
              <a:t>:</a:t>
            </a:r>
          </a:p>
          <a:p>
            <a:pPr algn="just"/>
            <a:r>
              <a:rPr lang="hu-HU" dirty="0" smtClean="0"/>
              <a:t>	</a:t>
            </a:r>
            <a:r>
              <a:rPr lang="hu-HU" dirty="0" err="1" smtClean="0"/>
              <a:t>Vízszennyezettségi</a:t>
            </a:r>
            <a:r>
              <a:rPr lang="hu-HU" dirty="0" smtClean="0"/>
              <a:t> határértékek rendszerbe illesztése</a:t>
            </a:r>
          </a:p>
          <a:p>
            <a:pPr algn="just"/>
            <a:r>
              <a:rPr lang="hu-HU" dirty="0" smtClean="0"/>
              <a:t>	A rétegvízből történő öntözés szabályozása megvalósult</a:t>
            </a:r>
          </a:p>
          <a:p>
            <a:pPr lvl="1" algn="just"/>
            <a:r>
              <a:rPr lang="hu-HU" dirty="0" smtClean="0"/>
              <a:t>A </a:t>
            </a:r>
            <a:r>
              <a:rPr lang="hu-HU" dirty="0"/>
              <a:t>környezetvédelmi (hatásvizsgálat és felülvizsgálat) és a vízjogi engedélyezési eljárásokban is érvényesíteni kell a VGT szempontokat.</a:t>
            </a:r>
          </a:p>
          <a:p>
            <a:pPr algn="just"/>
            <a:r>
              <a:rPr lang="hu-HU" dirty="0" smtClean="0"/>
              <a:t>	</a:t>
            </a:r>
            <a:r>
              <a:rPr lang="hu-H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Késett vagy most is folyamatban</a:t>
            </a:r>
            <a:r>
              <a:rPr lang="hu-HU" dirty="0" smtClean="0"/>
              <a:t>:</a:t>
            </a:r>
          </a:p>
          <a:p>
            <a:pPr algn="just"/>
            <a:r>
              <a:rPr lang="hu-HU" dirty="0" smtClean="0"/>
              <a:t>	</a:t>
            </a:r>
            <a:r>
              <a:rPr lang="hu-HU" dirty="0"/>
              <a:t> A monitoring hálózatokhoz kapcsolódó informatikai fejlesztések és az </a:t>
            </a:r>
            <a:r>
              <a:rPr lang="hu-HU" dirty="0" smtClean="0"/>
              <a:t>	adatszolgáltatási </a:t>
            </a:r>
            <a:r>
              <a:rPr lang="hu-HU" dirty="0"/>
              <a:t>kötelezettség fejlesztése </a:t>
            </a:r>
            <a:endParaRPr lang="hu-HU" dirty="0" smtClean="0"/>
          </a:p>
          <a:p>
            <a:pPr lvl="1" algn="just"/>
            <a:r>
              <a:rPr lang="hu-HU" dirty="0"/>
              <a:t>Az Intézkedési Program megvalósításában kiemelt </a:t>
            </a:r>
            <a:r>
              <a:rPr lang="hu-HU" dirty="0" smtClean="0"/>
              <a:t>jelentőségű hatósági feltételrendszer biztosítása</a:t>
            </a:r>
          </a:p>
          <a:p>
            <a:pPr algn="just"/>
            <a:r>
              <a:rPr lang="hu-HU" dirty="0"/>
              <a:t>	</a:t>
            </a:r>
            <a:r>
              <a:rPr lang="hu-H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Elmaradt</a:t>
            </a:r>
            <a:r>
              <a:rPr lang="hu-HU" dirty="0" smtClean="0"/>
              <a:t>:</a:t>
            </a:r>
          </a:p>
          <a:p>
            <a:pPr algn="just"/>
            <a:r>
              <a:rPr lang="hu-HU" dirty="0"/>
              <a:t>	</a:t>
            </a:r>
            <a:r>
              <a:rPr lang="hu-HU" dirty="0" smtClean="0"/>
              <a:t>Monitoring-rendszer </a:t>
            </a:r>
            <a:r>
              <a:rPr lang="hu-HU" dirty="0"/>
              <a:t>üzemeltetési, működtetési költségeinek </a:t>
            </a:r>
            <a:r>
              <a:rPr lang="hu-HU" dirty="0" smtClean="0"/>
              <a:t>biztosítása</a:t>
            </a:r>
          </a:p>
          <a:p>
            <a:pPr algn="just"/>
            <a:r>
              <a:rPr lang="hu-HU" dirty="0" smtClean="0"/>
              <a:t>	</a:t>
            </a:r>
            <a:r>
              <a:rPr lang="hu-HU" dirty="0"/>
              <a:t>Vízjogi engedélyek felülvizsgálatát lehetővé tevő jogi intézkedés nem </a:t>
            </a:r>
            <a:r>
              <a:rPr lang="hu-HU" dirty="0" smtClean="0"/>
              <a:t>született</a:t>
            </a:r>
          </a:p>
          <a:p>
            <a:pPr algn="just"/>
            <a:r>
              <a:rPr lang="hu-HU" dirty="0"/>
              <a:t>	</a:t>
            </a:r>
            <a:r>
              <a:rPr lang="hu-HU" dirty="0" smtClean="0"/>
              <a:t>K+F</a:t>
            </a:r>
            <a:r>
              <a:rPr lang="hu-HU" dirty="0"/>
              <a:t>, innováció fejlesztése </a:t>
            </a:r>
            <a:r>
              <a:rPr lang="hu-HU" dirty="0" smtClean="0"/>
              <a:t>		 </a:t>
            </a:r>
          </a:p>
          <a:p>
            <a:pPr algn="just"/>
            <a:endParaRPr lang="hu-HU" dirty="0"/>
          </a:p>
          <a:p>
            <a:pPr lvl="0" algn="just"/>
            <a:endParaRPr lang="hu-HU" dirty="0"/>
          </a:p>
          <a:p>
            <a:pPr algn="just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6781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4514238" y="1340768"/>
            <a:ext cx="4378241" cy="5040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222713" y="1340768"/>
            <a:ext cx="4061256" cy="50405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</a:t>
            </a:r>
            <a:r>
              <a:rPr lang="hu-HU" dirty="0"/>
              <a:t>Hidromorfológiai elváltozások </a:t>
            </a:r>
            <a:r>
              <a:rPr lang="hu-HU" dirty="0" smtClean="0"/>
              <a:t>enyhítésére irányuló Intézkedések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198398" y="1333792"/>
            <a:ext cx="3984075" cy="48628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 smtClean="0"/>
              <a:t>4.1. Vonalvezetés/mederforma</a:t>
            </a:r>
            <a:r>
              <a:rPr lang="hu-HU" b="1" dirty="0"/>
              <a:t>/ parti sáv/ morfológiai </a:t>
            </a:r>
            <a:r>
              <a:rPr lang="hu-HU" b="1" dirty="0" smtClean="0"/>
              <a:t>módosítása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Árvízvédelem  (</a:t>
            </a:r>
            <a:r>
              <a:rPr lang="hu-HU" b="1" dirty="0"/>
              <a:t>átvágás, </a:t>
            </a:r>
            <a:r>
              <a:rPr lang="hu-HU" b="1" dirty="0" smtClean="0"/>
              <a:t>parterősítés</a:t>
            </a:r>
            <a:endParaRPr lang="hu-HU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Mezőgazdaság</a:t>
            </a:r>
            <a:endParaRPr lang="hu-HU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/>
              <a:t>Hajózás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Település </a:t>
            </a:r>
            <a:endParaRPr lang="hu-HU" b="1" dirty="0"/>
          </a:p>
          <a:p>
            <a:r>
              <a:rPr lang="hu-HU" b="1" dirty="0" smtClean="0"/>
              <a:t>4.2. Gátak</a:t>
            </a:r>
            <a:r>
              <a:rPr lang="hu-HU" b="1" dirty="0"/>
              <a:t>, fenékküszöbök, zsilipek, </a:t>
            </a:r>
            <a:r>
              <a:rPr lang="hu-HU" b="1" dirty="0" smtClean="0"/>
              <a:t>elzárások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/>
              <a:t>Energiatermelés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/>
              <a:t>Árvízvédelmi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/>
              <a:t>Ivóvízellátás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Hajózás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Mezőgazdaság </a:t>
            </a:r>
            <a:endParaRPr lang="hu-HU" b="1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Rekreáció (horgászat)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Ipar céllal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hu-HU" b="1" dirty="0" smtClean="0"/>
              <a:t>Halászat</a:t>
            </a:r>
            <a:endParaRPr lang="hu-HU" sz="2000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341769"/>
            <a:ext cx="4522258" cy="52322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/>
              <a:t>5 Hosszirányú átjárhatóság helyreállítása, duzzasztás </a:t>
            </a:r>
            <a:r>
              <a:rPr lang="hu-HU" b="1" dirty="0" smtClean="0"/>
              <a:t>csökkentése</a:t>
            </a:r>
          </a:p>
          <a:p>
            <a:r>
              <a:rPr lang="hu-HU" sz="1400" b="1" i="1" dirty="0"/>
              <a:t>Ha nem, akkor hatást csökkentő intézkedések (pl. hallépcső, megkerülő csatorna, üzemeltetés…) </a:t>
            </a:r>
          </a:p>
          <a:p>
            <a:r>
              <a:rPr lang="hu-HU" b="1" dirty="0" smtClean="0"/>
              <a:t>6 </a:t>
            </a:r>
            <a:r>
              <a:rPr lang="hu-HU" b="1" dirty="0"/>
              <a:t>A hidromorfológiai viszonyok javítása, a hosszirányú átjárhatóságon </a:t>
            </a:r>
            <a:r>
              <a:rPr lang="hu-HU" b="1" dirty="0" smtClean="0"/>
              <a:t>kívül</a:t>
            </a:r>
          </a:p>
          <a:p>
            <a:pPr lvl="1"/>
            <a:r>
              <a:rPr lang="hu-HU" b="1" dirty="0" smtClean="0"/>
              <a:t>6.1. Hosszirányú szabályozás csökkentése</a:t>
            </a:r>
          </a:p>
          <a:p>
            <a:pPr lvl="1"/>
            <a:r>
              <a:rPr lang="hu-HU" b="1" dirty="0" smtClean="0"/>
              <a:t>6.2  Mederforma és növényzóna rehabilitációja</a:t>
            </a:r>
          </a:p>
          <a:p>
            <a:pPr lvl="1"/>
            <a:r>
              <a:rPr lang="hu-HU" b="1" dirty="0" smtClean="0"/>
              <a:t>6.3   Oldalirányú átjárhatóság rehabilitációja (hullámtér szélesítése mellékágak vízellátása </a:t>
            </a:r>
          </a:p>
          <a:p>
            <a:pPr lvl="1"/>
            <a:r>
              <a:rPr lang="hu-HU" b="1" dirty="0" smtClean="0"/>
              <a:t>6.4 Műtárgyak bontása</a:t>
            </a:r>
          </a:p>
          <a:p>
            <a:pPr lvl="1"/>
            <a:r>
              <a:rPr lang="hu-HU" b="1" dirty="0" smtClean="0"/>
              <a:t>6.5. Síkvidéki csatornázott vízfolyások </a:t>
            </a:r>
          </a:p>
          <a:p>
            <a:r>
              <a:rPr lang="hu-HU" sz="1400" b="1" i="1" dirty="0" smtClean="0"/>
              <a:t>Ha nem, a hatást csökkentő intézkedések (mentett oldali vízpótlás)</a:t>
            </a:r>
            <a:endParaRPr lang="hu-HU" sz="1400" b="1" i="1" dirty="0"/>
          </a:p>
        </p:txBody>
      </p:sp>
    </p:spTree>
    <p:extLst>
      <p:ext uri="{BB962C8B-B14F-4D97-AF65-F5344CB8AC3E}">
        <p14:creationId xmlns:p14="http://schemas.microsoft.com/office/powerpoint/2010/main" val="229951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69673" y="44624"/>
            <a:ext cx="9148670" cy="936104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síkvidéki mesterséges és csatornázott vízfolyások 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0" y="1340768"/>
            <a:ext cx="4788024" cy="61863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 smtClean="0">
                <a:solidFill>
                  <a:srgbClr val="0000CC"/>
                </a:solidFill>
              </a:rPr>
              <a:t>Belvízvédelmi </a:t>
            </a:r>
            <a:r>
              <a:rPr lang="hu-HU" dirty="0">
                <a:solidFill>
                  <a:srgbClr val="0000CC"/>
                </a:solidFill>
              </a:rPr>
              <a:t>és/vagy öntözési funkciók </a:t>
            </a:r>
            <a:r>
              <a:rPr lang="hu-HU" dirty="0" smtClean="0">
                <a:solidFill>
                  <a:srgbClr val="0000CC"/>
                </a:solidFill>
              </a:rPr>
              <a:t>miatt a </a:t>
            </a:r>
            <a:r>
              <a:rPr lang="hu-HU" dirty="0" smtClean="0"/>
              <a:t>síkvidéki  vízfolyások jelentős részét </a:t>
            </a:r>
            <a:r>
              <a:rPr lang="hu-HU" dirty="0" smtClean="0">
                <a:solidFill>
                  <a:srgbClr val="0000CC"/>
                </a:solidFill>
              </a:rPr>
              <a:t>szabályozták, </a:t>
            </a:r>
            <a:r>
              <a:rPr lang="hu-HU" dirty="0" smtClean="0"/>
              <a:t>Illetve </a:t>
            </a:r>
            <a:r>
              <a:rPr lang="hu-HU" dirty="0" smtClean="0">
                <a:solidFill>
                  <a:srgbClr val="0000CC"/>
                </a:solidFill>
              </a:rPr>
              <a:t>mesterséges csatornákat </a:t>
            </a:r>
            <a:r>
              <a:rPr lang="hu-HU" dirty="0" smtClean="0"/>
              <a:t>hoztak létre. </a:t>
            </a:r>
          </a:p>
          <a:p>
            <a:pPr lvl="0"/>
            <a:endParaRPr lang="hu-HU" dirty="0"/>
          </a:p>
          <a:p>
            <a:pPr lvl="0"/>
            <a:r>
              <a:rPr lang="hu-HU" dirty="0" smtClean="0"/>
              <a:t>A szabályozás és a kialakítás oka a feladat minél egyszerűbb megoldása: </a:t>
            </a:r>
            <a:r>
              <a:rPr lang="hu-HU" dirty="0" smtClean="0">
                <a:solidFill>
                  <a:srgbClr val="0000CC"/>
                </a:solidFill>
              </a:rPr>
              <a:t>minél kisebb mezőgazdasági terület „elvesztése”, minél egyszerűbb fenntartás. </a:t>
            </a:r>
          </a:p>
          <a:p>
            <a:pPr lvl="0"/>
            <a:endParaRPr lang="hu-HU" dirty="0">
              <a:solidFill>
                <a:srgbClr val="0000CC"/>
              </a:solidFill>
            </a:endParaRPr>
          </a:p>
          <a:p>
            <a:pPr lvl="0"/>
            <a:r>
              <a:rPr lang="hu-HU" dirty="0" smtClean="0"/>
              <a:t>A természetes síkvidéki vízfolyások sajátossága a </a:t>
            </a:r>
            <a:r>
              <a:rPr lang="hu-HU" dirty="0" err="1" smtClean="0">
                <a:solidFill>
                  <a:srgbClr val="0000CC"/>
                </a:solidFill>
              </a:rPr>
              <a:t>meanderezés</a:t>
            </a:r>
            <a:r>
              <a:rPr lang="hu-HU" dirty="0" smtClean="0"/>
              <a:t>, </a:t>
            </a:r>
            <a:r>
              <a:rPr lang="hu-HU" dirty="0" smtClean="0">
                <a:solidFill>
                  <a:srgbClr val="0000CC"/>
                </a:solidFill>
              </a:rPr>
              <a:t>kiöblösödések, dús parti fás és/vagy lágyszárú) növényze</a:t>
            </a:r>
            <a:r>
              <a:rPr lang="hu-HU" dirty="0" smtClean="0"/>
              <a:t>t</a:t>
            </a:r>
            <a:r>
              <a:rPr lang="hu-HU" dirty="0" smtClean="0">
                <a:solidFill>
                  <a:srgbClr val="0000CC"/>
                </a:solidFill>
              </a:rPr>
              <a:t>, tartós nyári kisvizek</a:t>
            </a:r>
            <a:r>
              <a:rPr lang="hu-HU" dirty="0" smtClean="0"/>
              <a:t>, </a:t>
            </a:r>
            <a:r>
              <a:rPr lang="hu-HU" dirty="0" smtClean="0">
                <a:solidFill>
                  <a:srgbClr val="0000CC"/>
                </a:solidFill>
              </a:rPr>
              <a:t>időszakosság. </a:t>
            </a:r>
          </a:p>
          <a:p>
            <a:pPr lvl="0"/>
            <a:endParaRPr lang="hu-HU" dirty="0"/>
          </a:p>
          <a:p>
            <a:pPr lvl="0"/>
            <a:r>
              <a:rPr lang="hu-HU" dirty="0" smtClean="0"/>
              <a:t>A fenti két szempontrendszer sok ponton ellentétes. </a:t>
            </a:r>
            <a:r>
              <a:rPr lang="hu-HU" dirty="0" smtClean="0">
                <a:solidFill>
                  <a:srgbClr val="0000CC"/>
                </a:solidFill>
              </a:rPr>
              <a:t>Kompromisszumokra v</a:t>
            </a:r>
            <a:r>
              <a:rPr lang="hu-HU" dirty="0" smtClean="0"/>
              <a:t>an szükség. Sok esetben a jó ökológiai állapot helyett </a:t>
            </a:r>
            <a:r>
              <a:rPr lang="hu-HU" dirty="0" smtClean="0">
                <a:solidFill>
                  <a:srgbClr val="0000CC"/>
                </a:solidFill>
              </a:rPr>
              <a:t>jó ökológiai potenciál</a:t>
            </a:r>
            <a:r>
              <a:rPr lang="hu-HU" dirty="0" smtClean="0"/>
              <a:t> elérése a cél. </a:t>
            </a:r>
            <a:endParaRPr lang="hu-HU" dirty="0"/>
          </a:p>
          <a:p>
            <a:pPr lvl="0"/>
            <a:r>
              <a:rPr lang="hu-HU" dirty="0" smtClean="0"/>
              <a:t>. </a:t>
            </a:r>
          </a:p>
          <a:p>
            <a:pPr lvl="0"/>
            <a:endParaRPr lang="hu-HU" dirty="0" smtClean="0"/>
          </a:p>
          <a:p>
            <a:pPr lvl="0"/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203" y="4433922"/>
            <a:ext cx="3131840" cy="234888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203" y="1963897"/>
            <a:ext cx="3131840" cy="2214247"/>
          </a:xfrm>
          <a:prstGeom prst="rect">
            <a:avLst/>
          </a:prstGeom>
        </p:spPr>
      </p:pic>
      <p:cxnSp>
        <p:nvCxnSpPr>
          <p:cNvPr id="15" name="Egyenes összekötő nyíllal 14"/>
          <p:cNvCxnSpPr/>
          <p:nvPr/>
        </p:nvCxnSpPr>
        <p:spPr>
          <a:xfrm flipV="1">
            <a:off x="4644008" y="3071020"/>
            <a:ext cx="2016224" cy="2139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>
            <a:off x="4644008" y="4797152"/>
            <a:ext cx="1872208" cy="5760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04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179512" y="22083"/>
            <a:ext cx="8669145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err="1" smtClean="0"/>
              <a:t>MEGHATÁROZó</a:t>
            </a:r>
            <a:r>
              <a:rPr lang="hu-HU" dirty="0" smtClean="0"/>
              <a:t> tényezők (hajtóerők) 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107501" y="1340767"/>
            <a:ext cx="6224111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A  DSIR rendszerben </a:t>
            </a:r>
            <a:r>
              <a:rPr lang="hu-HU" dirty="0" smtClean="0">
                <a:solidFill>
                  <a:srgbClr val="0000CC"/>
                </a:solidFill>
              </a:rPr>
              <a:t>a meghatározó tényező (hajtóerő, D): </a:t>
            </a:r>
          </a:p>
          <a:p>
            <a:pPr lvl="0"/>
            <a:endParaRPr lang="hu-HU" dirty="0" smtClean="0">
              <a:solidFill>
                <a:srgbClr val="0000CC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hu-HU" dirty="0" smtClean="0"/>
              <a:t>a mezőgazdaság, illetve a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hu-HU" dirty="0" smtClean="0"/>
              <a:t>településfejlesztés. </a:t>
            </a:r>
          </a:p>
          <a:p>
            <a:pPr lvl="0"/>
            <a:endParaRPr lang="hu-HU" dirty="0" smtClean="0"/>
          </a:p>
          <a:p>
            <a:pPr lvl="0"/>
            <a:r>
              <a:rPr lang="hu-HU" dirty="0" smtClean="0">
                <a:solidFill>
                  <a:srgbClr val="0000CC"/>
                </a:solidFill>
              </a:rPr>
              <a:t>Változó követelmények!!!   </a:t>
            </a:r>
          </a:p>
          <a:p>
            <a:pPr lvl="0"/>
            <a:endParaRPr lang="hu-HU" dirty="0" smtClean="0"/>
          </a:p>
          <a:p>
            <a:pPr lvl="0"/>
            <a:r>
              <a:rPr lang="hu-HU" dirty="0" smtClean="0">
                <a:solidFill>
                  <a:srgbClr val="0000CC"/>
                </a:solidFill>
              </a:rPr>
              <a:t>A településeken </a:t>
            </a:r>
            <a:r>
              <a:rPr lang="hu-HU" dirty="0" smtClean="0"/>
              <a:t>egyelőre általános igény a gyors elvezetés, de cél a csapadék-gazdálkodásra való áttérés. </a:t>
            </a:r>
          </a:p>
          <a:p>
            <a:pPr lvl="0"/>
            <a:endParaRPr lang="hu-HU" dirty="0"/>
          </a:p>
          <a:p>
            <a:pPr lvl="0"/>
            <a:r>
              <a:rPr lang="hu-HU" dirty="0" smtClean="0">
                <a:solidFill>
                  <a:srgbClr val="0000CC"/>
                </a:solidFill>
              </a:rPr>
              <a:t>Az öntözési vízigények </a:t>
            </a:r>
            <a:r>
              <a:rPr lang="hu-HU" dirty="0" smtClean="0"/>
              <a:t>a kiépítés időszakához képest jelentősen csökkentek. </a:t>
            </a:r>
          </a:p>
          <a:p>
            <a:pPr lvl="0"/>
            <a:endParaRPr lang="hu-HU" dirty="0"/>
          </a:p>
          <a:p>
            <a:pPr lvl="0"/>
            <a:r>
              <a:rPr lang="hu-HU" dirty="0" smtClean="0">
                <a:solidFill>
                  <a:srgbClr val="0000CC"/>
                </a:solidFill>
              </a:rPr>
              <a:t>Belvizes területeken kisebb az igény a  </a:t>
            </a:r>
            <a:r>
              <a:rPr lang="hu-HU" dirty="0" smtClean="0"/>
              <a:t>szántó jellegű hasznosításra. </a:t>
            </a:r>
          </a:p>
          <a:p>
            <a:pPr lvl="0"/>
            <a:r>
              <a:rPr lang="hu-HU" dirty="0" smtClean="0"/>
              <a:t>Belvízvédelem helyett belvízgazdálkodás. </a:t>
            </a:r>
          </a:p>
          <a:p>
            <a:pPr lvl="0"/>
            <a:r>
              <a:rPr lang="hu-HU" dirty="0" smtClean="0"/>
              <a:t>Belvíz és aszály kezelésének összehangolása.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9713" y="965963"/>
            <a:ext cx="2812387" cy="555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 t="66167" r="59562" b="18389"/>
          <a:stretch/>
        </p:blipFill>
        <p:spPr bwMode="auto">
          <a:xfrm>
            <a:off x="6288906" y="6107796"/>
            <a:ext cx="2855094" cy="75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08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255" y="3378591"/>
            <a:ext cx="3207090" cy="2138060"/>
          </a:xfrm>
          <a:prstGeom prst="rect">
            <a:avLst/>
          </a:prstGeom>
        </p:spPr>
      </p:pic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696011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Terhelések és hatások, állapot 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38800" y="1214305"/>
            <a:ext cx="8828503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/>
              <a:t>T</a:t>
            </a:r>
            <a:r>
              <a:rPr lang="hu-HU" dirty="0" smtClean="0"/>
              <a:t>ermészetestől </a:t>
            </a:r>
            <a:r>
              <a:rPr lang="hu-HU" dirty="0" smtClean="0"/>
              <a:t>eltérő </a:t>
            </a:r>
            <a:r>
              <a:rPr lang="hu-HU" dirty="0" smtClean="0"/>
              <a:t>vízbevezetés  &gt;&gt;&gt;  </a:t>
            </a:r>
            <a:r>
              <a:rPr lang="hu-HU" dirty="0" smtClean="0">
                <a:solidFill>
                  <a:srgbClr val="0000CC"/>
                </a:solidFill>
              </a:rPr>
              <a:t> </a:t>
            </a:r>
            <a:r>
              <a:rPr lang="hu-HU" dirty="0">
                <a:solidFill>
                  <a:srgbClr val="0000CC"/>
                </a:solidFill>
              </a:rPr>
              <a:t>terhelés (P) </a:t>
            </a:r>
            <a:endParaRPr lang="hu-HU" dirty="0" smtClean="0">
              <a:solidFill>
                <a:srgbClr val="0000CC"/>
              </a:solidFill>
            </a:endParaRPr>
          </a:p>
          <a:p>
            <a:pPr lvl="0"/>
            <a:r>
              <a:rPr lang="hu-HU" dirty="0" smtClean="0"/>
              <a:t>befolyásolja </a:t>
            </a:r>
            <a:r>
              <a:rPr lang="hu-HU" dirty="0" smtClean="0"/>
              <a:t>a </a:t>
            </a:r>
            <a:r>
              <a:rPr lang="hu-HU" dirty="0" err="1" smtClean="0">
                <a:solidFill>
                  <a:srgbClr val="0000CC"/>
                </a:solidFill>
              </a:rPr>
              <a:t>vizfolyások</a:t>
            </a:r>
            <a:r>
              <a:rPr lang="hu-HU" dirty="0" smtClean="0">
                <a:solidFill>
                  <a:srgbClr val="0000CC"/>
                </a:solidFill>
              </a:rPr>
              <a:t> állapotát </a:t>
            </a:r>
            <a:r>
              <a:rPr lang="hu-HU" dirty="0" smtClean="0">
                <a:solidFill>
                  <a:srgbClr val="0070C0"/>
                </a:solidFill>
              </a:rPr>
              <a:t>(S) </a:t>
            </a:r>
            <a:r>
              <a:rPr lang="hu-HU" dirty="0" smtClean="0"/>
              <a:t>(mederforma, sebesség, vízmélység, </a:t>
            </a:r>
            <a:r>
              <a:rPr lang="hu-HU" dirty="0" smtClean="0"/>
              <a:t>				      vízhozam</a:t>
            </a:r>
            <a:r>
              <a:rPr lang="hu-HU" dirty="0" smtClean="0"/>
              <a:t>, part, talajvízzel való kapcsolat, vízminőség, biológiai elemek). </a:t>
            </a:r>
            <a:endParaRPr lang="hu-HU" dirty="0" smtClean="0"/>
          </a:p>
          <a:p>
            <a:pPr lvl="0"/>
            <a:r>
              <a:rPr lang="hu-HU" dirty="0" smtClean="0"/>
              <a:t>a </a:t>
            </a:r>
            <a:r>
              <a:rPr lang="hu-HU" dirty="0" smtClean="0"/>
              <a:t>változás tulajdonképpen </a:t>
            </a:r>
            <a:r>
              <a:rPr lang="hu-HU" dirty="0" smtClean="0"/>
              <a:t>maga a </a:t>
            </a:r>
            <a:r>
              <a:rPr lang="hu-HU" dirty="0" smtClean="0">
                <a:solidFill>
                  <a:srgbClr val="0000CC"/>
                </a:solidFill>
              </a:rPr>
              <a:t>hatás (i</a:t>
            </a:r>
            <a:r>
              <a:rPr lang="hu-HU" dirty="0" smtClean="0">
                <a:solidFill>
                  <a:srgbClr val="0000CC"/>
                </a:solidFill>
              </a:rPr>
              <a:t>)</a:t>
            </a:r>
            <a:r>
              <a:rPr lang="hu-HU" dirty="0" smtClean="0"/>
              <a:t> </a:t>
            </a:r>
          </a:p>
          <a:p>
            <a:pPr lvl="0"/>
            <a:r>
              <a:rPr lang="hu-HU" dirty="0"/>
              <a:t>	</a:t>
            </a:r>
            <a:r>
              <a:rPr lang="hu-HU" dirty="0" smtClean="0"/>
              <a:t>								</a:t>
            </a:r>
            <a:r>
              <a:rPr lang="hu-HU" dirty="0" smtClean="0"/>
              <a:t>&gt;&gt;&gt; az </a:t>
            </a:r>
            <a:r>
              <a:rPr lang="hu-HU" dirty="0" smtClean="0"/>
              <a:t>ökoszisztéma minőségének </a:t>
            </a:r>
            <a:r>
              <a:rPr lang="hu-HU" dirty="0" smtClean="0"/>
              <a:t>romlása.</a:t>
            </a:r>
            <a:endParaRPr lang="hu-HU" dirty="0" smtClean="0"/>
          </a:p>
        </p:txBody>
      </p:sp>
      <p:sp>
        <p:nvSpPr>
          <p:cNvPr id="5" name="Szövegdoboz 4"/>
          <p:cNvSpPr txBox="1"/>
          <p:nvPr/>
        </p:nvSpPr>
        <p:spPr>
          <a:xfrm>
            <a:off x="75357" y="4715852"/>
            <a:ext cx="2750541" cy="738664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hu-HU" sz="1400" b="1" dirty="0" smtClean="0">
                <a:solidFill>
                  <a:srgbClr val="0000CC"/>
                </a:solidFill>
              </a:rPr>
              <a:t>A vízbevezetés módosítja a vízjárást (kisvíz, nagyvíz, és ezek mértéke, tartóssága)</a:t>
            </a:r>
          </a:p>
        </p:txBody>
      </p:sp>
      <p:sp>
        <p:nvSpPr>
          <p:cNvPr id="29" name="Szövegdoboz 28"/>
          <p:cNvSpPr txBox="1"/>
          <p:nvPr/>
        </p:nvSpPr>
        <p:spPr>
          <a:xfrm>
            <a:off x="775811" y="2691633"/>
            <a:ext cx="2786974" cy="73866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hu-HU" sz="1400" b="1" dirty="0">
                <a:solidFill>
                  <a:schemeClr val="accent2">
                    <a:lumMod val="75000"/>
                  </a:schemeClr>
                </a:solidFill>
              </a:rPr>
              <a:t>A közvetlen lefolyás </a:t>
            </a:r>
            <a:r>
              <a:rPr lang="hu-HU" sz="1400" b="1" dirty="0" smtClean="0">
                <a:solidFill>
                  <a:schemeClr val="accent2">
                    <a:lumMod val="75000"/>
                  </a:schemeClr>
                </a:solidFill>
              </a:rPr>
              <a:t>vagy a bevezetett belvíz vízminőségi </a:t>
            </a:r>
            <a:r>
              <a:rPr lang="hu-HU" sz="1400" b="1" dirty="0">
                <a:solidFill>
                  <a:schemeClr val="accent2">
                    <a:lumMod val="75000"/>
                  </a:schemeClr>
                </a:solidFill>
              </a:rPr>
              <a:t>problémát </a:t>
            </a:r>
            <a:r>
              <a:rPr lang="hu-HU" sz="1400" b="1" dirty="0" smtClean="0">
                <a:solidFill>
                  <a:schemeClr val="accent2">
                    <a:lumMod val="75000"/>
                  </a:schemeClr>
                </a:solidFill>
              </a:rPr>
              <a:t>okoz.</a:t>
            </a:r>
          </a:p>
        </p:txBody>
      </p:sp>
      <p:sp>
        <p:nvSpPr>
          <p:cNvPr id="31" name="Szövegdoboz 30"/>
          <p:cNvSpPr txBox="1"/>
          <p:nvPr/>
        </p:nvSpPr>
        <p:spPr>
          <a:xfrm>
            <a:off x="539552" y="5668751"/>
            <a:ext cx="2820775" cy="954107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hu-HU" sz="1400" b="1" dirty="0" smtClean="0">
                <a:solidFill>
                  <a:srgbClr val="0000CC"/>
                </a:solidFill>
              </a:rPr>
              <a:t>A vízkormányzás műtárgyakat igényel, duzzasztott szakaszok (sebesség, mélység, talajvíz, hosszirányú átjárhatóság)</a:t>
            </a:r>
          </a:p>
        </p:txBody>
      </p:sp>
      <p:sp>
        <p:nvSpPr>
          <p:cNvPr id="35" name="Szövegdoboz 34"/>
          <p:cNvSpPr txBox="1"/>
          <p:nvPr/>
        </p:nvSpPr>
        <p:spPr>
          <a:xfrm>
            <a:off x="6044641" y="3708957"/>
            <a:ext cx="3024336" cy="73866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hu-HU" sz="1400" b="1" dirty="0" smtClean="0">
                <a:solidFill>
                  <a:srgbClr val="00B050"/>
                </a:solidFill>
              </a:rPr>
              <a:t>A levezetési kapacitás biztosítása érdekében nincs növényzet a mederben</a:t>
            </a:r>
          </a:p>
        </p:txBody>
      </p:sp>
      <p:sp>
        <p:nvSpPr>
          <p:cNvPr id="36" name="Szövegdoboz 35"/>
          <p:cNvSpPr txBox="1"/>
          <p:nvPr/>
        </p:nvSpPr>
        <p:spPr>
          <a:xfrm>
            <a:off x="6066345" y="4777987"/>
            <a:ext cx="3007794" cy="73866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hu-HU" sz="1400" b="1" dirty="0" smtClean="0">
                <a:solidFill>
                  <a:srgbClr val="00B050"/>
                </a:solidFill>
              </a:rPr>
              <a:t>Burkolt meder miatt nincs növényzet a mederben, változó talajvíz kapcsolat</a:t>
            </a:r>
          </a:p>
        </p:txBody>
      </p:sp>
      <p:sp>
        <p:nvSpPr>
          <p:cNvPr id="37" name="Szövegdoboz 36"/>
          <p:cNvSpPr txBox="1"/>
          <p:nvPr/>
        </p:nvSpPr>
        <p:spPr>
          <a:xfrm>
            <a:off x="6042967" y="2639927"/>
            <a:ext cx="3024336" cy="73866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hu-HU" sz="1400" b="1" dirty="0" smtClean="0">
                <a:solidFill>
                  <a:schemeClr val="accent6">
                    <a:lumMod val="75000"/>
                  </a:schemeClr>
                </a:solidFill>
              </a:rPr>
              <a:t>A levezetési kapacitás biztosítása érdekében </a:t>
            </a:r>
            <a:r>
              <a:rPr lang="hu-HU" sz="1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u-HU" sz="1400" b="1" dirty="0" smtClean="0">
                <a:solidFill>
                  <a:schemeClr val="accent6">
                    <a:lumMod val="75000"/>
                  </a:schemeClr>
                </a:solidFill>
              </a:rPr>
              <a:t>trapézformájú, növényzet nélküli meder</a:t>
            </a:r>
          </a:p>
        </p:txBody>
      </p:sp>
      <p:sp>
        <p:nvSpPr>
          <p:cNvPr id="38" name="Szövegdoboz 37"/>
          <p:cNvSpPr txBox="1"/>
          <p:nvPr/>
        </p:nvSpPr>
        <p:spPr>
          <a:xfrm>
            <a:off x="79321" y="3627175"/>
            <a:ext cx="2779934" cy="73866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hu-HU" sz="1400" b="1" dirty="0" smtClean="0">
                <a:solidFill>
                  <a:srgbClr val="00B050"/>
                </a:solidFill>
              </a:rPr>
              <a:t>A fenntartási igények miatt nincs parti növényzet </a:t>
            </a:r>
          </a:p>
          <a:p>
            <a:pPr lvl="0"/>
            <a:r>
              <a:rPr lang="hu-HU" sz="1400" b="1" dirty="0" smtClean="0">
                <a:solidFill>
                  <a:srgbClr val="00B050"/>
                </a:solidFill>
              </a:rPr>
              <a:t>(</a:t>
            </a:r>
            <a:r>
              <a:rPr lang="hu-HU" sz="1400" b="1" dirty="0" smtClean="0">
                <a:solidFill>
                  <a:srgbClr val="00B050"/>
                </a:solidFill>
                <a:sym typeface="Wingdings" pitchFamily="2" charset="2"/>
              </a:rPr>
              <a:t> nincs árnyék, </a:t>
            </a:r>
            <a:r>
              <a:rPr lang="hu-HU" sz="1400" b="1" dirty="0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nincs puffer) </a:t>
            </a:r>
            <a:endParaRPr lang="hu-HU" sz="1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0" name="Szövegdoboz 39"/>
          <p:cNvSpPr txBox="1"/>
          <p:nvPr/>
        </p:nvSpPr>
        <p:spPr>
          <a:xfrm>
            <a:off x="5436096" y="5884194"/>
            <a:ext cx="3384376" cy="52322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hu-HU" sz="1400" b="1" dirty="0" smtClean="0">
                <a:solidFill>
                  <a:srgbClr val="00B050"/>
                </a:solidFill>
              </a:rPr>
              <a:t>… vagy a fenntartás hiánya miatt nem odaillő növénnyel benőtt meder</a:t>
            </a:r>
          </a:p>
        </p:txBody>
      </p:sp>
      <p:cxnSp>
        <p:nvCxnSpPr>
          <p:cNvPr id="15" name="Egyenes összekötő nyíllal 14"/>
          <p:cNvCxnSpPr/>
          <p:nvPr/>
        </p:nvCxnSpPr>
        <p:spPr>
          <a:xfrm>
            <a:off x="3562785" y="3032067"/>
            <a:ext cx="396595" cy="92741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>
            <a:off x="3590109" y="3060965"/>
            <a:ext cx="1873311" cy="15201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 flipV="1">
            <a:off x="3360327" y="5085184"/>
            <a:ext cx="347577" cy="58356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>
            <a:stCxn id="5" idx="3"/>
          </p:cNvCxnSpPr>
          <p:nvPr/>
        </p:nvCxnSpPr>
        <p:spPr>
          <a:xfrm flipV="1">
            <a:off x="2825898" y="4582345"/>
            <a:ext cx="1673542" cy="50283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 flipH="1">
            <a:off x="4860032" y="2986492"/>
            <a:ext cx="1206313" cy="72246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nyíllal 43"/>
          <p:cNvCxnSpPr>
            <a:stCxn id="35" idx="1"/>
          </p:cNvCxnSpPr>
          <p:nvPr/>
        </p:nvCxnSpPr>
        <p:spPr>
          <a:xfrm flipH="1" flipV="1">
            <a:off x="5148064" y="3821046"/>
            <a:ext cx="896577" cy="25724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gyenes összekötő nyíllal 55"/>
          <p:cNvCxnSpPr>
            <a:stCxn id="38" idx="3"/>
          </p:cNvCxnSpPr>
          <p:nvPr/>
        </p:nvCxnSpPr>
        <p:spPr>
          <a:xfrm>
            <a:off x="2859255" y="3996507"/>
            <a:ext cx="501072" cy="4089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gyenes összekötő nyíllal 61"/>
          <p:cNvCxnSpPr>
            <a:stCxn id="36" idx="1"/>
          </p:cNvCxnSpPr>
          <p:nvPr/>
        </p:nvCxnSpPr>
        <p:spPr>
          <a:xfrm flipH="1" flipV="1">
            <a:off x="4211960" y="4078289"/>
            <a:ext cx="1854385" cy="106903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43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36" y="1988840"/>
            <a:ext cx="4048864" cy="2852936"/>
          </a:xfrm>
          <a:prstGeom prst="rect">
            <a:avLst/>
          </a:prstGeom>
        </p:spPr>
      </p:pic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KÖNYEZETI CÉLKITŰZÉSEK ÉS Intézkedések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35708" y="1237285"/>
            <a:ext cx="5076056" cy="44012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lvl="0" indent="-342900">
              <a:buAutoNum type="arabicPeriod"/>
            </a:pPr>
            <a:r>
              <a:rPr lang="hu-HU" b="1" dirty="0" smtClean="0">
                <a:solidFill>
                  <a:srgbClr val="0000CC"/>
                </a:solidFill>
              </a:rPr>
              <a:t>A </a:t>
            </a:r>
            <a:r>
              <a:rPr lang="hu-HU" b="1" dirty="0">
                <a:solidFill>
                  <a:srgbClr val="0000CC"/>
                </a:solidFill>
              </a:rPr>
              <a:t>jó ökológiai állapot </a:t>
            </a:r>
            <a:r>
              <a:rPr lang="hu-HU" b="1" dirty="0" smtClean="0">
                <a:solidFill>
                  <a:srgbClr val="0000CC"/>
                </a:solidFill>
              </a:rPr>
              <a:t>elérhető</a:t>
            </a:r>
          </a:p>
          <a:p>
            <a:pPr lvl="0"/>
            <a:endParaRPr lang="hu-HU" dirty="0" smtClean="0"/>
          </a:p>
          <a:p>
            <a:pPr lvl="0"/>
            <a:r>
              <a:rPr lang="hu-HU" dirty="0" smtClean="0"/>
              <a:t>Ha az igények változása miatt az </a:t>
            </a:r>
            <a:r>
              <a:rPr lang="hu-HU" dirty="0" smtClean="0">
                <a:solidFill>
                  <a:srgbClr val="0000CC"/>
                </a:solidFill>
              </a:rPr>
              <a:t>öntözési vagy </a:t>
            </a:r>
            <a:r>
              <a:rPr lang="hu-HU" dirty="0" err="1" smtClean="0">
                <a:solidFill>
                  <a:srgbClr val="0000CC"/>
                </a:solidFill>
              </a:rPr>
              <a:t>belvízlevezetési</a:t>
            </a:r>
            <a:r>
              <a:rPr lang="hu-HU" dirty="0" smtClean="0">
                <a:solidFill>
                  <a:srgbClr val="0000CC"/>
                </a:solidFill>
              </a:rPr>
              <a:t> funkció megszűnik. </a:t>
            </a:r>
          </a:p>
          <a:p>
            <a:pPr lvl="0"/>
            <a:endParaRPr lang="hu-HU" dirty="0" smtClean="0"/>
          </a:p>
          <a:p>
            <a:pPr lvl="0"/>
            <a:endParaRPr lang="hu-HU" dirty="0"/>
          </a:p>
          <a:p>
            <a:pPr lvl="0"/>
            <a:r>
              <a:rPr lang="hu-HU" dirty="0" smtClean="0"/>
              <a:t>Ha nem szűnik meg, de az </a:t>
            </a:r>
            <a:r>
              <a:rPr lang="hu-HU" dirty="0" smtClean="0">
                <a:solidFill>
                  <a:srgbClr val="0000CC"/>
                </a:solidFill>
              </a:rPr>
              <a:t>üzemeltetés ill. fenntartás a jó gyakorlatnak </a:t>
            </a:r>
            <a:r>
              <a:rPr lang="hu-HU" dirty="0" smtClean="0"/>
              <a:t>megfelelően végezhető:  </a:t>
            </a:r>
          </a:p>
          <a:p>
            <a:pPr lvl="0"/>
            <a:endParaRPr lang="hu-HU" sz="1000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hu-HU" dirty="0" smtClean="0"/>
              <a:t>nincs </a:t>
            </a:r>
            <a:r>
              <a:rPr lang="hu-HU" dirty="0"/>
              <a:t>folyamatos duzzasztás, </a:t>
            </a:r>
            <a:endParaRPr lang="hu-HU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hu-HU" dirty="0" smtClean="0"/>
              <a:t>nincs </a:t>
            </a:r>
            <a:r>
              <a:rPr lang="hu-HU" dirty="0"/>
              <a:t>burkolat, </a:t>
            </a:r>
            <a:endParaRPr lang="hu-HU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hu-HU" dirty="0" err="1" smtClean="0"/>
              <a:t>meanderezés</a:t>
            </a:r>
            <a:r>
              <a:rPr lang="hu-HU" dirty="0" smtClean="0"/>
              <a:t>, </a:t>
            </a:r>
            <a:r>
              <a:rPr lang="hu-HU" dirty="0"/>
              <a:t>változatos </a:t>
            </a:r>
            <a:r>
              <a:rPr lang="hu-HU" dirty="0" smtClean="0"/>
              <a:t>mederforma </a:t>
            </a:r>
            <a:r>
              <a:rPr lang="hu-HU" dirty="0" smtClean="0">
                <a:sym typeface="Wingdings" pitchFamily="2" charset="2"/>
              </a:rPr>
              <a:t> </a:t>
            </a:r>
            <a:r>
              <a:rPr lang="hu-HU" dirty="0" smtClean="0"/>
              <a:t>változékony part, vízmélység, sebesség,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hu-HU" dirty="0" smtClean="0"/>
              <a:t>van </a:t>
            </a:r>
            <a:r>
              <a:rPr lang="hu-HU" dirty="0"/>
              <a:t>mederbeli, illetve parti növényzet. </a:t>
            </a:r>
            <a:endParaRPr lang="hu-HU" dirty="0" smtClean="0"/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50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KÖNYEZETI CÉLKITŰZÉSEK ÉS Intézkedések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35708" y="1237285"/>
            <a:ext cx="4158378" cy="50783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lvl="0" indent="-342900">
              <a:buAutoNum type="arabicPeriod"/>
            </a:pPr>
            <a:r>
              <a:rPr lang="hu-HU" b="1" dirty="0" smtClean="0">
                <a:solidFill>
                  <a:srgbClr val="0000CC"/>
                </a:solidFill>
              </a:rPr>
              <a:t>A </a:t>
            </a:r>
            <a:r>
              <a:rPr lang="hu-HU" b="1" dirty="0">
                <a:solidFill>
                  <a:srgbClr val="0000CC"/>
                </a:solidFill>
              </a:rPr>
              <a:t>jó ökológiai állapot </a:t>
            </a:r>
            <a:r>
              <a:rPr lang="hu-HU" b="1" dirty="0" smtClean="0">
                <a:solidFill>
                  <a:srgbClr val="0000CC"/>
                </a:solidFill>
              </a:rPr>
              <a:t>elérhető</a:t>
            </a:r>
          </a:p>
          <a:p>
            <a:pPr lvl="0"/>
            <a:endParaRPr lang="hu-HU" dirty="0" smtClean="0"/>
          </a:p>
          <a:p>
            <a:r>
              <a:rPr lang="hu-HU" dirty="0" smtClean="0">
                <a:solidFill>
                  <a:srgbClr val="0000CC"/>
                </a:solidFill>
              </a:rPr>
              <a:t>Intézkedés (R)</a:t>
            </a:r>
            <a:r>
              <a:rPr lang="hu-HU" dirty="0" smtClean="0"/>
              <a:t>: a spontán regenerálódás elősegítése: </a:t>
            </a:r>
          </a:p>
          <a:p>
            <a:endParaRPr lang="hu-HU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hu-HU" dirty="0" smtClean="0"/>
              <a:t>Fenntartó kotrás </a:t>
            </a:r>
          </a:p>
          <a:p>
            <a:pPr marL="285750" indent="-285750">
              <a:buFont typeface="Wingdings" pitchFamily="2" charset="2"/>
              <a:buChar char="Ø"/>
            </a:pPr>
            <a:endParaRPr lang="hu-HU" dirty="0" smtClean="0"/>
          </a:p>
          <a:p>
            <a:endParaRPr lang="hu-HU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hu-HU" dirty="0" err="1" smtClean="0"/>
              <a:t>Puffersáv</a:t>
            </a:r>
            <a:r>
              <a:rPr lang="hu-HU" dirty="0" smtClean="0"/>
              <a:t> (füves, fás) kialakítása</a:t>
            </a:r>
          </a:p>
          <a:p>
            <a:endParaRPr lang="hu-HU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hu-HU" dirty="0" smtClean="0"/>
              <a:t>Mederbeli akadályok megtartása</a:t>
            </a:r>
          </a:p>
          <a:p>
            <a:pPr marL="285750" indent="-285750">
              <a:buFont typeface="Wingdings" pitchFamily="2" charset="2"/>
              <a:buChar char="Ø"/>
            </a:pPr>
            <a:endParaRPr lang="hu-HU" dirty="0" smtClean="0"/>
          </a:p>
          <a:p>
            <a:r>
              <a:rPr lang="hu-HU" dirty="0" smtClean="0"/>
              <a:t>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hu-HU" dirty="0" smtClean="0"/>
              <a:t>Szelektív növénygondozás a parti növényzet fejlődésének elősegítése</a:t>
            </a:r>
            <a:endParaRPr lang="hu-HU" dirty="0"/>
          </a:p>
          <a:p>
            <a:endParaRPr lang="hu-HU" dirty="0" smtClean="0"/>
          </a:p>
          <a:p>
            <a:r>
              <a:rPr lang="hu-HU" dirty="0" smtClean="0"/>
              <a:t>+ Tápanyagterhelés csökkentése!!</a:t>
            </a:r>
          </a:p>
          <a:p>
            <a:endParaRPr lang="hu-HU" dirty="0" smtClean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79311"/>
            <a:ext cx="2677271" cy="200795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159501"/>
            <a:ext cx="2555776" cy="1890453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896" y="3501008"/>
            <a:ext cx="2880320" cy="216024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86" y="5000560"/>
            <a:ext cx="2789773" cy="1857440"/>
          </a:xfrm>
          <a:prstGeom prst="rect">
            <a:avLst/>
          </a:prstGeom>
        </p:spPr>
      </p:pic>
      <p:cxnSp>
        <p:nvCxnSpPr>
          <p:cNvPr id="14" name="Egyenes összekötő nyíllal 13"/>
          <p:cNvCxnSpPr/>
          <p:nvPr/>
        </p:nvCxnSpPr>
        <p:spPr>
          <a:xfrm>
            <a:off x="2771800" y="2929735"/>
            <a:ext cx="403244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>
            <a:off x="3851920" y="3638724"/>
            <a:ext cx="2058976" cy="13771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>
            <a:off x="3851920" y="3638724"/>
            <a:ext cx="3853453" cy="7983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>
            <a:off x="3851920" y="4221088"/>
            <a:ext cx="3325343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>
            <a:off x="3995936" y="5229200"/>
            <a:ext cx="1296144" cy="7000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73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KÖNYEZETI CÉLKITŰZÉSEK ÉS Intézkedések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77551" y="1214305"/>
            <a:ext cx="8958945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b="1" dirty="0" smtClean="0">
                <a:solidFill>
                  <a:srgbClr val="0000CC"/>
                </a:solidFill>
              </a:rPr>
              <a:t>2. Erősen módosított jelleg, jó ökológiai potenciál </a:t>
            </a:r>
          </a:p>
          <a:p>
            <a:pPr lvl="0"/>
            <a:endParaRPr lang="hu-HU" dirty="0">
              <a:solidFill>
                <a:srgbClr val="0000CC"/>
              </a:solidFill>
            </a:endParaRPr>
          </a:p>
          <a:p>
            <a:pPr lvl="0"/>
            <a:r>
              <a:rPr lang="hu-HU" dirty="0" smtClean="0"/>
              <a:t>Ha az öntözővíz szolgáltatás nem oldható meg tartós duzzasztás nélkül, vagy a mértékadó belvízhozam nem vezethető le </a:t>
            </a:r>
            <a:r>
              <a:rPr lang="hu-HU" dirty="0" err="1" smtClean="0"/>
              <a:t>meanderezéssel</a:t>
            </a:r>
            <a:r>
              <a:rPr lang="hu-HU" dirty="0" smtClean="0"/>
              <a:t> illetve mederbeli növényzettel, </a:t>
            </a:r>
            <a:r>
              <a:rPr lang="hu-HU" dirty="0" smtClean="0">
                <a:solidFill>
                  <a:srgbClr val="0000CC"/>
                </a:solidFill>
              </a:rPr>
              <a:t>csak  hatáscsökkentő intézkedésekről lehet szó  </a:t>
            </a:r>
            <a:r>
              <a:rPr lang="hu-HU" dirty="0" smtClean="0">
                <a:solidFill>
                  <a:srgbClr val="0000CC"/>
                </a:solidFill>
                <a:sym typeface="Wingdings" pitchFamily="2" charset="2"/>
              </a:rPr>
              <a:t> ezek alakítják a jó ökológiai potenciált. </a:t>
            </a:r>
          </a:p>
          <a:p>
            <a:pPr lvl="0"/>
            <a:endParaRPr lang="hu-HU" dirty="0">
              <a:sym typeface="Wingdings" pitchFamily="2" charset="2"/>
            </a:endParaRPr>
          </a:p>
          <a:p>
            <a:pPr lvl="0"/>
            <a:r>
              <a:rPr lang="hu-HU" dirty="0" smtClean="0">
                <a:solidFill>
                  <a:srgbClr val="0000CC"/>
                </a:solidFill>
              </a:rPr>
              <a:t>Kötelező feladatok: 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83555" y="3857565"/>
            <a:ext cx="42444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hu-HU" dirty="0"/>
              <a:t>A </a:t>
            </a:r>
            <a:r>
              <a:rPr lang="hu-HU" dirty="0" smtClean="0"/>
              <a:t>vízfolyás és a mezőgazdasági terület közötti </a:t>
            </a:r>
            <a:r>
              <a:rPr lang="hu-HU" dirty="0" err="1" smtClean="0">
                <a:solidFill>
                  <a:srgbClr val="0000CC"/>
                </a:solidFill>
              </a:rPr>
              <a:t>pufferzóna</a:t>
            </a:r>
            <a:r>
              <a:rPr lang="hu-HU" dirty="0" smtClean="0"/>
              <a:t> kialakítása (min. 5 m füves sáv)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hu-HU" dirty="0">
                <a:solidFill>
                  <a:srgbClr val="0000CC"/>
                </a:solidFill>
                <a:sym typeface="Wingdings" pitchFamily="2" charset="2"/>
              </a:rPr>
              <a:t>Szennyezett </a:t>
            </a:r>
            <a:r>
              <a:rPr lang="hu-HU" dirty="0" smtClean="0">
                <a:solidFill>
                  <a:srgbClr val="0000CC"/>
                </a:solidFill>
                <a:sym typeface="Wingdings" pitchFamily="2" charset="2"/>
              </a:rPr>
              <a:t>üledék </a:t>
            </a:r>
            <a:r>
              <a:rPr lang="hu-HU" dirty="0" smtClean="0">
                <a:sym typeface="Wingdings" pitchFamily="2" charset="2"/>
              </a:rPr>
              <a:t>(növény-maradványok) kiemelése a mederből</a:t>
            </a:r>
            <a:endParaRPr lang="hu-HU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hu-HU" dirty="0" smtClean="0">
                <a:solidFill>
                  <a:srgbClr val="0000CC"/>
                </a:solidFill>
              </a:rPr>
              <a:t>Tápanyagterhelés csökkentése </a:t>
            </a:r>
            <a:r>
              <a:rPr lang="hu-HU" dirty="0" smtClean="0"/>
              <a:t>(a jó állapothoz tartozó koncentráció elérése)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hu-HU" dirty="0" smtClean="0">
                <a:sym typeface="Wingdings" pitchFamily="2" charset="2"/>
              </a:rPr>
              <a:t>Öntözőcsatornák esetén a </a:t>
            </a:r>
            <a:r>
              <a:rPr lang="hu-HU" dirty="0" smtClean="0">
                <a:solidFill>
                  <a:srgbClr val="0000CC"/>
                </a:solidFill>
                <a:sym typeface="Wingdings" pitchFamily="2" charset="2"/>
              </a:rPr>
              <a:t>mederbeli növényzet rehabilitációja</a:t>
            </a:r>
            <a:endParaRPr lang="hu-HU" dirty="0">
              <a:solidFill>
                <a:srgbClr val="0000CC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12" y="3367250"/>
            <a:ext cx="4427984" cy="33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KÖNYEZETI CÉLKITŰZÉSEK ÉS Intézkedések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77551" y="1214305"/>
            <a:ext cx="8958945" cy="2185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b="1" dirty="0" smtClean="0">
                <a:solidFill>
                  <a:srgbClr val="0000CC"/>
                </a:solidFill>
              </a:rPr>
              <a:t>2. Erősen módosított jelleg, jó ökológiai potenciál </a:t>
            </a:r>
          </a:p>
          <a:p>
            <a:pPr lvl="0"/>
            <a:endParaRPr lang="hu-HU" dirty="0">
              <a:solidFill>
                <a:srgbClr val="0000CC"/>
              </a:solidFill>
            </a:endParaRPr>
          </a:p>
          <a:p>
            <a:r>
              <a:rPr lang="hu-HU" dirty="0" smtClean="0">
                <a:solidFill>
                  <a:srgbClr val="0000CC"/>
                </a:solidFill>
              </a:rPr>
              <a:t>Nem </a:t>
            </a:r>
            <a:r>
              <a:rPr lang="hu-HU" dirty="0">
                <a:solidFill>
                  <a:srgbClr val="0000CC"/>
                </a:solidFill>
              </a:rPr>
              <a:t>kötelező feladatok</a:t>
            </a:r>
            <a:r>
              <a:rPr lang="hu-HU" dirty="0"/>
              <a:t>: </a:t>
            </a:r>
            <a:endParaRPr lang="hu-HU" dirty="0" smtClean="0"/>
          </a:p>
          <a:p>
            <a:pPr lvl="0"/>
            <a:endParaRPr lang="hu-HU" sz="1000" dirty="0" smtClean="0"/>
          </a:p>
          <a:p>
            <a:pPr lvl="0"/>
            <a:r>
              <a:rPr lang="hu-HU" dirty="0" smtClean="0"/>
              <a:t>A </a:t>
            </a:r>
            <a:r>
              <a:rPr lang="hu-HU" dirty="0"/>
              <a:t>jó ökológiai potenciál elérése azt jelenti, hogy a kötelezőeken túl meg kell vizsgálni egyéb </a:t>
            </a:r>
            <a:r>
              <a:rPr lang="hu-HU" dirty="0">
                <a:solidFill>
                  <a:srgbClr val="0000CC"/>
                </a:solidFill>
              </a:rPr>
              <a:t>hatáscsökkentő intézkedések megvalósíthatóságát </a:t>
            </a:r>
            <a:r>
              <a:rPr lang="hu-HU" dirty="0"/>
              <a:t>is. Ezek közül azokat kell megvalósítani, amelyek </a:t>
            </a:r>
            <a:r>
              <a:rPr lang="hu-HU" dirty="0" smtClean="0">
                <a:solidFill>
                  <a:srgbClr val="0000CC"/>
                </a:solidFill>
              </a:rPr>
              <a:t>költség/ökológiai </a:t>
            </a:r>
            <a:r>
              <a:rPr lang="hu-HU" dirty="0">
                <a:solidFill>
                  <a:srgbClr val="0000CC"/>
                </a:solidFill>
              </a:rPr>
              <a:t>haszon aránya </a:t>
            </a:r>
            <a:r>
              <a:rPr lang="hu-HU" dirty="0" smtClean="0">
                <a:solidFill>
                  <a:srgbClr val="0000CC"/>
                </a:solidFill>
              </a:rPr>
              <a:t>megfelelő. </a:t>
            </a:r>
          </a:p>
          <a:p>
            <a:pPr lvl="0"/>
            <a:endParaRPr lang="hu-HU" dirty="0">
              <a:solidFill>
                <a:srgbClr val="0000CC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61276" y="3140968"/>
            <a:ext cx="47707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Hatékonyság  szerint</a:t>
            </a:r>
            <a:r>
              <a:rPr lang="hu-HU" dirty="0">
                <a:solidFill>
                  <a:srgbClr val="0000CC"/>
                </a:solidFill>
              </a:rPr>
              <a:t>: </a:t>
            </a:r>
            <a:endParaRPr lang="hu-HU" dirty="0"/>
          </a:p>
          <a:p>
            <a:pPr lvl="0"/>
            <a:endParaRPr lang="hu-HU" sz="1000" dirty="0" smtClean="0"/>
          </a:p>
          <a:p>
            <a:pPr marL="285750" lvl="0" indent="-285750">
              <a:buFont typeface="Wingdings" pitchFamily="2" charset="2"/>
              <a:buChar char="Ø"/>
            </a:pPr>
            <a:r>
              <a:rPr lang="hu-HU" dirty="0" smtClean="0">
                <a:solidFill>
                  <a:srgbClr val="0000CC"/>
                </a:solidFill>
              </a:rPr>
              <a:t>A </a:t>
            </a:r>
            <a:r>
              <a:rPr lang="hu-HU" dirty="0">
                <a:solidFill>
                  <a:srgbClr val="0000CC"/>
                </a:solidFill>
              </a:rPr>
              <a:t>növényzóna </a:t>
            </a:r>
            <a:r>
              <a:rPr lang="hu-HU" dirty="0"/>
              <a:t>teljes vagy részbeni </a:t>
            </a:r>
            <a:r>
              <a:rPr lang="hu-HU" dirty="0">
                <a:solidFill>
                  <a:srgbClr val="0000CC"/>
                </a:solidFill>
              </a:rPr>
              <a:t>rehabilitációja</a:t>
            </a:r>
            <a:r>
              <a:rPr lang="hu-HU" dirty="0"/>
              <a:t> a kötelezőn felül (ehhez igazított rézsű, illetve ennek tagolása)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hu-HU" dirty="0" err="1">
                <a:solidFill>
                  <a:srgbClr val="0000CC"/>
                </a:solidFill>
              </a:rPr>
              <a:t>Meanderezés</a:t>
            </a:r>
            <a:r>
              <a:rPr lang="hu-HU" dirty="0"/>
              <a:t> elősegítése (amennyire lehetséges), vagy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hu-HU" dirty="0"/>
              <a:t>az azt részben helyettesítő </a:t>
            </a:r>
            <a:r>
              <a:rPr lang="hu-HU" dirty="0">
                <a:solidFill>
                  <a:srgbClr val="0000CC"/>
                </a:solidFill>
              </a:rPr>
              <a:t>kiöblösödések</a:t>
            </a:r>
            <a:r>
              <a:rPr lang="hu-HU" dirty="0"/>
              <a:t> </a:t>
            </a:r>
            <a:endParaRPr lang="hu-HU" dirty="0" smtClean="0"/>
          </a:p>
          <a:p>
            <a:pPr marL="285750" lvl="0" indent="-285750">
              <a:buFont typeface="Wingdings" pitchFamily="2" charset="2"/>
              <a:buChar char="Ø"/>
            </a:pPr>
            <a:r>
              <a:rPr lang="hu-HU" dirty="0" smtClean="0">
                <a:solidFill>
                  <a:srgbClr val="0000CC"/>
                </a:solidFill>
              </a:rPr>
              <a:t>Vízvisszatartás a területen</a:t>
            </a:r>
            <a:r>
              <a:rPr lang="hu-HU" dirty="0" smtClean="0"/>
              <a:t>, és ezzel a </a:t>
            </a:r>
            <a:r>
              <a:rPr lang="hu-HU" dirty="0" err="1" smtClean="0"/>
              <a:t>belvízlevezetési</a:t>
            </a:r>
            <a:r>
              <a:rPr lang="hu-HU" dirty="0" smtClean="0"/>
              <a:t> és öntözési igény csökkentése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hu-HU" dirty="0" smtClean="0">
                <a:solidFill>
                  <a:srgbClr val="0000CC"/>
                </a:solidFill>
              </a:rPr>
              <a:t>Vízvisszatartás a mederben </a:t>
            </a:r>
            <a:r>
              <a:rPr lang="hu-HU" dirty="0" smtClean="0"/>
              <a:t>(ökológiai céllal vagy a talajvíz megcsapolásának csökkentésére)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0072" y="3501008"/>
            <a:ext cx="3672408" cy="273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9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4514239" y="1412776"/>
            <a:ext cx="4289170" cy="5040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22713" y="1412776"/>
            <a:ext cx="4061256" cy="50405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</a:t>
            </a:r>
            <a:r>
              <a:rPr lang="hu-HU" dirty="0"/>
              <a:t>Pontszerű szennyezésekkel kapcsolatos intézkedések 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222713" y="1412776"/>
            <a:ext cx="3984075" cy="42780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/>
              <a:t>1</a:t>
            </a:r>
            <a:r>
              <a:rPr lang="hu-HU" b="1" dirty="0" smtClean="0"/>
              <a:t>. </a:t>
            </a:r>
            <a:r>
              <a:rPr lang="hu-HU" b="1" dirty="0"/>
              <a:t>Pontszerű </a:t>
            </a:r>
            <a:r>
              <a:rPr lang="hu-HU" b="1" dirty="0" smtClean="0"/>
              <a:t>szennyezések</a:t>
            </a:r>
          </a:p>
          <a:p>
            <a:endParaRPr lang="hu-HU" b="1" dirty="0"/>
          </a:p>
          <a:p>
            <a:r>
              <a:rPr lang="hu-HU" b="1" dirty="0"/>
              <a:t>	1.1  Települési szennyvíz</a:t>
            </a:r>
          </a:p>
          <a:p>
            <a:pPr lvl="1"/>
            <a:r>
              <a:rPr lang="hu-HU" b="1" dirty="0" smtClean="0"/>
              <a:t>1</a:t>
            </a:r>
            <a:r>
              <a:rPr lang="hu-HU" b="1" dirty="0"/>
              <a:t>.3  IED (Ipari Emissziós Irányelv) alá tartozó üzemek</a:t>
            </a:r>
          </a:p>
          <a:p>
            <a:pPr lvl="1"/>
            <a:r>
              <a:rPr lang="hu-HU" b="1" dirty="0"/>
              <a:t>1.5 </a:t>
            </a:r>
            <a:r>
              <a:rPr lang="hu-HU" b="1" dirty="0" smtClean="0"/>
              <a:t>Felhagyott </a:t>
            </a:r>
            <a:r>
              <a:rPr lang="hu-HU" b="1" dirty="0"/>
              <a:t>szennyezett </a:t>
            </a:r>
            <a:r>
              <a:rPr lang="hu-HU" b="1" dirty="0" smtClean="0"/>
              <a:t>területek</a:t>
            </a:r>
          </a:p>
          <a:p>
            <a:pPr lvl="1"/>
            <a:r>
              <a:rPr lang="hu-HU" b="1" dirty="0"/>
              <a:t>1.6 </a:t>
            </a:r>
            <a:r>
              <a:rPr lang="hu-HU" b="1" dirty="0" smtClean="0"/>
              <a:t>Létező hulladéklerakók</a:t>
            </a:r>
          </a:p>
          <a:p>
            <a:pPr lvl="1"/>
            <a:r>
              <a:rPr lang="hu-HU" b="1" dirty="0"/>
              <a:t>1.8 Halastó és horgásztó </a:t>
            </a:r>
            <a:r>
              <a:rPr lang="hu-HU" dirty="0"/>
              <a:t>	</a:t>
            </a:r>
          </a:p>
          <a:p>
            <a:pPr lvl="1"/>
            <a:r>
              <a:rPr lang="hu-HU" b="1" dirty="0"/>
              <a:t>1.9.1 </a:t>
            </a:r>
            <a:r>
              <a:rPr lang="hu-HU" b="1" dirty="0" smtClean="0"/>
              <a:t>Egyéb</a:t>
            </a:r>
            <a:r>
              <a:rPr lang="hu-HU" b="1" dirty="0"/>
              <a:t>, Termálvíz bevezetés felszíni vízbe</a:t>
            </a:r>
          </a:p>
          <a:p>
            <a:pPr lvl="1"/>
            <a:r>
              <a:rPr lang="hu-HU" b="1" dirty="0"/>
              <a:t>1.9.3 </a:t>
            </a:r>
            <a:r>
              <a:rPr lang="hu-HU" b="1" dirty="0" smtClean="0"/>
              <a:t>Egyéb</a:t>
            </a:r>
            <a:r>
              <a:rPr lang="hu-HU" b="1" dirty="0"/>
              <a:t>, </a:t>
            </a:r>
            <a:r>
              <a:rPr lang="hu-HU" b="1" dirty="0" smtClean="0"/>
              <a:t>Állattartó-telepekről </a:t>
            </a:r>
            <a:r>
              <a:rPr lang="hu-HU" b="1" dirty="0"/>
              <a:t>származó szennyvíz, szennyezés</a:t>
            </a:r>
            <a:endParaRPr lang="hu-HU" b="1" dirty="0" smtClean="0"/>
          </a:p>
          <a:p>
            <a:endParaRPr lang="hu-HU" sz="2000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412776"/>
            <a:ext cx="4373070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/>
              <a:t>1 Szennyvíztisztító telepek építése és korszerűsítése </a:t>
            </a:r>
          </a:p>
          <a:p>
            <a:r>
              <a:rPr lang="hu-HU" b="1" dirty="0"/>
              <a:t>16 Ipari szennyvíztisztítók korszerűsítése, bővítése </a:t>
            </a:r>
            <a:endParaRPr lang="hu-HU" b="1" dirty="0" smtClean="0"/>
          </a:p>
          <a:p>
            <a:r>
              <a:rPr lang="hu-HU" b="1" dirty="0" smtClean="0"/>
              <a:t>4 </a:t>
            </a:r>
            <a:r>
              <a:rPr lang="hu-HU" b="1" dirty="0"/>
              <a:t>Bekövetkezett szennyezések </a:t>
            </a:r>
            <a:r>
              <a:rPr lang="hu-HU" b="1" dirty="0" smtClean="0"/>
              <a:t>csökkentése</a:t>
            </a:r>
          </a:p>
          <a:p>
            <a:r>
              <a:rPr lang="hu-HU" b="1" dirty="0"/>
              <a:t>15 Elsőbbségi veszélyes anyagok kibocsátásának megszüntetése és </a:t>
            </a:r>
            <a:r>
              <a:rPr lang="hu-HU" b="1" dirty="0" smtClean="0"/>
              <a:t>csökkentése</a:t>
            </a:r>
          </a:p>
          <a:p>
            <a:r>
              <a:rPr lang="hu-HU" b="1" dirty="0"/>
              <a:t>19. A rekreáció (horgászat is) káros hatásainak megelőzése és </a:t>
            </a:r>
            <a:r>
              <a:rPr lang="hu-HU" b="1" dirty="0" smtClean="0"/>
              <a:t>szabályozása</a:t>
            </a:r>
          </a:p>
          <a:p>
            <a:r>
              <a:rPr lang="hu-HU" b="1" dirty="0"/>
              <a:t>27 Termálvizek kezelése a vízfolyásokba történő bevezetés </a:t>
            </a:r>
            <a:r>
              <a:rPr lang="hu-HU" b="1" dirty="0" smtClean="0"/>
              <a:t>előtt</a:t>
            </a:r>
          </a:p>
          <a:p>
            <a:r>
              <a:rPr lang="hu-HU" b="1" dirty="0"/>
              <a:t>29. Mezőgazdasági telepekről (állattartásból) származó terhelés csökkentése </a:t>
            </a:r>
            <a:r>
              <a:rPr lang="hu-HU" b="1" dirty="0" smtClean="0"/>
              <a:t> 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74913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4514239" y="1412776"/>
            <a:ext cx="4289170" cy="5040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22713" y="1412776"/>
            <a:ext cx="4061256" cy="50405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</a:t>
            </a:r>
            <a:r>
              <a:rPr lang="hu-HU" dirty="0"/>
              <a:t>Diffúz szennyezésekre </a:t>
            </a:r>
            <a:r>
              <a:rPr lang="hu-HU" dirty="0" smtClean="0"/>
              <a:t>kapcsolatos </a:t>
            </a:r>
            <a:r>
              <a:rPr lang="hu-HU" dirty="0"/>
              <a:t>intézkedések 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222713" y="1412776"/>
            <a:ext cx="3984075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 smtClean="0"/>
              <a:t>2. Diffúz szennyezések</a:t>
            </a:r>
          </a:p>
          <a:p>
            <a:endParaRPr lang="hu-HU" b="1" dirty="0"/>
          </a:p>
          <a:p>
            <a:r>
              <a:rPr lang="hu-HU" b="1" dirty="0"/>
              <a:t>	2.1 </a:t>
            </a:r>
            <a:r>
              <a:rPr lang="hu-HU" b="1" dirty="0" smtClean="0"/>
              <a:t>Települési </a:t>
            </a:r>
            <a:r>
              <a:rPr lang="hu-HU" b="1" dirty="0"/>
              <a:t>lefolyás</a:t>
            </a:r>
            <a:endParaRPr lang="hu-HU" b="1" dirty="0" smtClean="0"/>
          </a:p>
          <a:p>
            <a:pPr lvl="1"/>
            <a:r>
              <a:rPr lang="hu-HU" b="1" dirty="0"/>
              <a:t>2.2 </a:t>
            </a:r>
            <a:r>
              <a:rPr lang="hu-HU" b="1" dirty="0" smtClean="0"/>
              <a:t>Mezőgazdasági </a:t>
            </a:r>
            <a:r>
              <a:rPr lang="hu-HU" b="1" dirty="0"/>
              <a:t>terület (szántó, ültetvény, legelő</a:t>
            </a:r>
            <a:r>
              <a:rPr lang="hu-HU" b="1" dirty="0" smtClean="0"/>
              <a:t>)</a:t>
            </a:r>
          </a:p>
          <a:p>
            <a:pPr lvl="1"/>
            <a:r>
              <a:rPr lang="hu-HU" b="1" dirty="0" smtClean="0"/>
              <a:t>Irányelv</a:t>
            </a:r>
            <a:r>
              <a:rPr lang="hu-HU" b="1" dirty="0"/>
              <a:t>) alá tartozó </a:t>
            </a:r>
            <a:r>
              <a:rPr lang="hu-HU" b="1" dirty="0" smtClean="0"/>
              <a:t>üzemek</a:t>
            </a:r>
          </a:p>
          <a:p>
            <a:pPr lvl="1"/>
            <a:r>
              <a:rPr lang="hu-HU" b="1" dirty="0"/>
              <a:t>2.3 </a:t>
            </a:r>
            <a:r>
              <a:rPr lang="hu-HU" b="1" dirty="0" smtClean="0"/>
              <a:t>Erdészet</a:t>
            </a:r>
          </a:p>
          <a:p>
            <a:pPr lvl="1"/>
            <a:r>
              <a:rPr lang="hu-HU" b="1" dirty="0"/>
              <a:t>2.4 Közlekedés </a:t>
            </a:r>
            <a:endParaRPr lang="hu-HU" b="1" dirty="0" smtClean="0"/>
          </a:p>
          <a:p>
            <a:pPr lvl="1"/>
            <a:r>
              <a:rPr lang="hu-HU" b="1" dirty="0"/>
              <a:t>2.6 Csatornahálózatba nem kapcsolt </a:t>
            </a:r>
            <a:r>
              <a:rPr lang="hu-HU" b="1" dirty="0" smtClean="0"/>
              <a:t>forrásból</a:t>
            </a:r>
          </a:p>
          <a:p>
            <a:pPr lvl="1"/>
            <a:r>
              <a:rPr lang="hu-HU" b="1" dirty="0"/>
              <a:t>2.8 </a:t>
            </a:r>
            <a:r>
              <a:rPr lang="hu-HU" b="1" dirty="0" smtClean="0"/>
              <a:t>Bányák </a:t>
            </a:r>
            <a:r>
              <a:rPr lang="hu-HU" b="1" dirty="0"/>
              <a:t>	</a:t>
            </a:r>
          </a:p>
          <a:p>
            <a:pPr lvl="1"/>
            <a:r>
              <a:rPr lang="hu-HU" b="1" dirty="0"/>
              <a:t>2.9 </a:t>
            </a:r>
            <a:r>
              <a:rPr lang="hu-HU" b="1" dirty="0" smtClean="0"/>
              <a:t>Halászat</a:t>
            </a:r>
            <a:r>
              <a:rPr lang="hu-HU" b="1" dirty="0"/>
              <a:t>, horgászat</a:t>
            </a:r>
            <a:r>
              <a:rPr lang="hu-HU" dirty="0"/>
              <a:t>	</a:t>
            </a:r>
          </a:p>
          <a:p>
            <a:pPr lvl="1"/>
            <a:r>
              <a:rPr lang="hu-HU" b="1" dirty="0"/>
              <a:t>2.10 </a:t>
            </a:r>
            <a:r>
              <a:rPr lang="hu-HU" b="1" dirty="0" smtClean="0"/>
              <a:t>Egyéb</a:t>
            </a:r>
            <a:r>
              <a:rPr lang="hu-HU" b="1" dirty="0"/>
              <a:t>, Szennyezett </a:t>
            </a:r>
            <a:r>
              <a:rPr lang="hu-HU" b="1" dirty="0" smtClean="0"/>
              <a:t>üledék</a:t>
            </a:r>
          </a:p>
          <a:p>
            <a:pPr lvl="1"/>
            <a:r>
              <a:rPr lang="hu-HU" b="1" dirty="0"/>
              <a:t>5.3 Szemetelés, illegális hulladéklerakás, úszószemét </a:t>
            </a:r>
            <a:r>
              <a:rPr lang="hu-HU" dirty="0"/>
              <a:t>	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412776"/>
            <a:ext cx="4373070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/>
              <a:t>2 Mezőgazdasági eredetű tápanyagszennyezés </a:t>
            </a:r>
            <a:r>
              <a:rPr lang="hu-HU" b="1" dirty="0" smtClean="0"/>
              <a:t>csökkentése</a:t>
            </a:r>
          </a:p>
          <a:p>
            <a:r>
              <a:rPr lang="hu-HU" b="1" dirty="0"/>
              <a:t>3 Mezőgazdasági eredetű </a:t>
            </a:r>
            <a:r>
              <a:rPr lang="hu-HU" b="1" dirty="0" err="1"/>
              <a:t>peszticid</a:t>
            </a:r>
            <a:r>
              <a:rPr lang="hu-HU" b="1" dirty="0"/>
              <a:t> szennyezés csökkentése </a:t>
            </a:r>
            <a:endParaRPr lang="hu-HU" b="1" dirty="0" smtClean="0"/>
          </a:p>
          <a:p>
            <a:r>
              <a:rPr lang="hu-HU" b="1" dirty="0"/>
              <a:t>4a Szennyezés csökkentése, felszámolása </a:t>
            </a:r>
            <a:endParaRPr lang="hu-HU" b="1" dirty="0" smtClean="0"/>
          </a:p>
          <a:p>
            <a:r>
              <a:rPr lang="hu-HU" b="1" dirty="0"/>
              <a:t>17 Talajerózióból és/vagy felszíni lefolyásból származó hordalék- és szennyezőanyag terhelés csökkentése </a:t>
            </a:r>
            <a:endParaRPr lang="hu-HU" b="1" dirty="0" smtClean="0"/>
          </a:p>
          <a:p>
            <a:r>
              <a:rPr lang="hu-HU" b="1" dirty="0"/>
              <a:t>19. A rekreáció (horgászat is) káros hatásainak megelőzése és szabályozása </a:t>
            </a:r>
            <a:endParaRPr lang="hu-HU" b="1" dirty="0" smtClean="0"/>
          </a:p>
          <a:p>
            <a:r>
              <a:rPr lang="hu-HU" b="1" dirty="0"/>
              <a:t>23. Természetes vízvisszatartás </a:t>
            </a:r>
            <a:endParaRPr lang="hu-HU" b="1" dirty="0" smtClean="0"/>
          </a:p>
          <a:p>
            <a:r>
              <a:rPr lang="hu-HU" b="1" dirty="0"/>
              <a:t>26. Halászati hasznosítás káros hatásainak megelőzése és szabályozása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3774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323529" y="44624"/>
            <a:ext cx="8496944" cy="936104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VGT1 TELJESÍTÉSE –</a:t>
            </a:r>
            <a:br>
              <a:rPr lang="hu-HU" dirty="0" smtClean="0"/>
            </a:br>
            <a:r>
              <a:rPr lang="hu-HU" dirty="0"/>
              <a:t> </a:t>
            </a:r>
            <a:r>
              <a:rPr lang="hu-HU" dirty="0" smtClean="0"/>
              <a:t>                        INTÉZKEDÉSEK az ADUVIZIG területén</a:t>
            </a:r>
            <a:endParaRPr lang="hu-HU" cap="none" dirty="0"/>
          </a:p>
        </p:txBody>
      </p:sp>
      <p:sp>
        <p:nvSpPr>
          <p:cNvPr id="8" name="Szövegdoboz 7"/>
          <p:cNvSpPr txBox="1"/>
          <p:nvPr/>
        </p:nvSpPr>
        <p:spPr>
          <a:xfrm>
            <a:off x="179512" y="1268759"/>
            <a:ext cx="8599327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hu-H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Felszíni vizeket érintő beavatkozások: </a:t>
            </a: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HM4, HM6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Vízfolyások medrének fenntartása és üledék eltávolítása – </a:t>
            </a: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Aft>
                <a:spcPts val="1200"/>
              </a:spcAft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keretében több vízfolyás jelentős részét érintette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TA5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belvíz-rendszer módosítása a víz-visszatartás szempontjait figyelembe véve (…belvíztározók létesítése) – 2 tározó építése</a:t>
            </a: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VT5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Mellékágak és hullámtéri holtmedrek élőhelyeinek vízpótlása, vízellátása, meder fenékszintjének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emelése – 1 dunai mellékág</a:t>
            </a: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VT6: Károsodott, állóvizektől függő élőhelyek védelme és rehabilitációja érdekében az állóvíz vízpótlása, illetve vízszintszabályozása  - 1 tó</a:t>
            </a: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SZ1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Szennyvíztisztítás megoldása a Szennyvíz Program szerint  - 14 projekt, ami 20 települést érint (</a:t>
            </a:r>
            <a:r>
              <a:rPr lang="hu-HU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részben még folyamatban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SZ2: Szennyvíztisztítás megoldása a Szennyvíz Programban előírtakon felül  - 2 települést érint</a:t>
            </a:r>
          </a:p>
          <a:p>
            <a:pPr marL="342900" lvl="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hu-HU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8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4514239" y="1412776"/>
            <a:ext cx="4289170" cy="5040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22713" y="1412776"/>
            <a:ext cx="4061256" cy="50405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Hidromorfológiai beavatkozások és intézkedések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222713" y="1412776"/>
            <a:ext cx="3984075" cy="43704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 smtClean="0"/>
              <a:t>3. Vízkivételek, átvezetések  </a:t>
            </a:r>
          </a:p>
          <a:p>
            <a:endParaRPr lang="hu-HU" b="1" dirty="0"/>
          </a:p>
          <a:p>
            <a:r>
              <a:rPr lang="hu-HU" b="1" dirty="0" smtClean="0"/>
              <a:t>	3.1  Mezőgazdaság</a:t>
            </a:r>
          </a:p>
          <a:p>
            <a:endParaRPr lang="hu-HU" b="1" dirty="0"/>
          </a:p>
          <a:p>
            <a:pPr lvl="1"/>
            <a:r>
              <a:rPr lang="hu-HU" b="1" dirty="0" smtClean="0"/>
              <a:t>3.2  Közüzemi vízellátás</a:t>
            </a:r>
          </a:p>
          <a:p>
            <a:pPr lvl="1"/>
            <a:endParaRPr lang="hu-HU" b="1" dirty="0" smtClean="0"/>
          </a:p>
          <a:p>
            <a:pPr lvl="1"/>
            <a:r>
              <a:rPr lang="hu-HU" b="1" dirty="0" smtClean="0"/>
              <a:t>3.3. Ipar</a:t>
            </a:r>
          </a:p>
          <a:p>
            <a:pPr lvl="1"/>
            <a:endParaRPr lang="hu-HU" b="1" dirty="0" smtClean="0"/>
          </a:p>
          <a:p>
            <a:pPr lvl="1"/>
            <a:r>
              <a:rPr lang="hu-HU" b="1" dirty="0" smtClean="0"/>
              <a:t>3.4  Hűtővíz</a:t>
            </a:r>
          </a:p>
          <a:p>
            <a:pPr lvl="1"/>
            <a:endParaRPr lang="hu-HU" b="1" dirty="0" smtClean="0"/>
          </a:p>
          <a:p>
            <a:pPr lvl="1"/>
            <a:r>
              <a:rPr lang="hu-HU" b="1" dirty="0" smtClean="0"/>
              <a:t>3.5  Halgazdaság, horgászat </a:t>
            </a:r>
          </a:p>
          <a:p>
            <a:endParaRPr lang="hu-HU" sz="2000" b="1" dirty="0" smtClean="0"/>
          </a:p>
          <a:p>
            <a:endParaRPr lang="hu-HU" sz="2000" b="1" dirty="0"/>
          </a:p>
          <a:p>
            <a:endParaRPr lang="hu-HU" sz="2000" b="1" dirty="0" smtClean="0"/>
          </a:p>
          <a:p>
            <a:endParaRPr lang="hu-HU" sz="2000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412776"/>
            <a:ext cx="4373070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 smtClean="0"/>
              <a:t>7a.Ökológiai </a:t>
            </a:r>
            <a:r>
              <a:rPr lang="hu-HU" b="1" dirty="0"/>
              <a:t>szempontok érvényesítése a fenntartható vízhasználatok megvalósításában</a:t>
            </a:r>
            <a:r>
              <a:rPr lang="hu-HU" b="1" dirty="0" smtClean="0"/>
              <a:t>. (nyilvántartás, felülvizsgálat, engedélyezés, ösztönzés, bírság)</a:t>
            </a:r>
          </a:p>
          <a:p>
            <a:endParaRPr lang="hu-HU" b="1" dirty="0" smtClean="0"/>
          </a:p>
          <a:p>
            <a:r>
              <a:rPr lang="hu-HU" b="1" dirty="0" smtClean="0"/>
              <a:t>9., 10., 11:  Árpolitika, költség-megtérülés a szolgáltatásban</a:t>
            </a:r>
          </a:p>
          <a:p>
            <a:endParaRPr lang="hu-HU" b="1" dirty="0" smtClean="0"/>
          </a:p>
          <a:p>
            <a:r>
              <a:rPr lang="hu-HU" b="1" dirty="0" smtClean="0"/>
              <a:t>8. Víztakarékosság  </a:t>
            </a:r>
          </a:p>
          <a:p>
            <a:pPr lvl="1"/>
            <a:r>
              <a:rPr lang="hu-HU" b="1" dirty="0"/>
              <a:t>8.1 </a:t>
            </a:r>
            <a:r>
              <a:rPr lang="hu-HU" b="1" dirty="0" smtClean="0"/>
              <a:t>A növénytermesztésben  </a:t>
            </a:r>
            <a:endParaRPr lang="hu-HU" b="1" dirty="0"/>
          </a:p>
          <a:p>
            <a:pPr lvl="1"/>
            <a:r>
              <a:rPr lang="hu-HU" b="1" dirty="0" smtClean="0"/>
              <a:t>8.2, 8.3 Közüzemi vízellátásban </a:t>
            </a:r>
          </a:p>
          <a:p>
            <a:pPr lvl="1"/>
            <a:r>
              <a:rPr lang="hu-HU" b="1" dirty="0" smtClean="0"/>
              <a:t>8.4 Ipari vízellátásban       </a:t>
            </a:r>
          </a:p>
          <a:p>
            <a:r>
              <a:rPr lang="hu-HU" b="1" dirty="0" smtClean="0"/>
              <a:t> 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40161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4514239" y="1340768"/>
            <a:ext cx="4289170" cy="5040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222713" y="1340768"/>
            <a:ext cx="4061256" cy="50405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</a:t>
            </a:r>
            <a:r>
              <a:rPr lang="hu-HU" dirty="0"/>
              <a:t>Ivóvízellátás </a:t>
            </a:r>
            <a:r>
              <a:rPr lang="hu-HU" dirty="0" smtClean="0"/>
              <a:t>biztonsága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222713" y="1412776"/>
            <a:ext cx="39840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/>
              <a:t>7.3 Ivóvízbázisok területét érintő szennyezések</a:t>
            </a:r>
            <a:endParaRPr lang="hu-HU" sz="2000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412776"/>
            <a:ext cx="4373070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/>
              <a:t>13 Ivóvízbázisok védelmét szolgáló intézkedések (védőterületek, </a:t>
            </a:r>
            <a:r>
              <a:rPr lang="hu-HU" b="1" dirty="0" err="1"/>
              <a:t>pufferzónák</a:t>
            </a:r>
            <a:r>
              <a:rPr lang="hu-HU" b="1" dirty="0"/>
              <a:t>) </a:t>
            </a:r>
            <a:r>
              <a:rPr lang="hu-HU" b="1" dirty="0" smtClean="0"/>
              <a:t>       </a:t>
            </a:r>
          </a:p>
          <a:p>
            <a:r>
              <a:rPr lang="hu-HU" b="1" dirty="0"/>
              <a:t>13.3 A </a:t>
            </a:r>
            <a:r>
              <a:rPr lang="hu-HU" b="1" dirty="0" err="1"/>
              <a:t>vízbázisvédelmi</a:t>
            </a:r>
            <a:r>
              <a:rPr lang="hu-HU" b="1" dirty="0"/>
              <a:t> szabályozáson kívüli megoldások (egyedi szabályok, </a:t>
            </a:r>
            <a:r>
              <a:rPr lang="hu-HU" b="1" dirty="0" err="1"/>
              <a:t>vízbázisvédelem</a:t>
            </a:r>
            <a:r>
              <a:rPr lang="hu-HU" b="1" dirty="0"/>
              <a:t> szempontjából kedvező területhasználat váltás, jó gyakorlatok ösztönzése, terület-használókkal való </a:t>
            </a:r>
            <a:r>
              <a:rPr lang="hu-HU" b="1" dirty="0" smtClean="0"/>
              <a:t>megegyezés</a:t>
            </a:r>
          </a:p>
          <a:p>
            <a:r>
              <a:rPr lang="hu-HU" b="1" dirty="0" smtClean="0"/>
              <a:t>(KI3</a:t>
            </a:r>
            <a:r>
              <a:rPr lang="hu-HU" b="1" dirty="0"/>
              <a:t>) Helyes környezeti gyakorlatok (KI4) Egyéb jogi </a:t>
            </a:r>
            <a:r>
              <a:rPr lang="hu-HU" b="1" dirty="0" smtClean="0"/>
              <a:t>eszközök</a:t>
            </a:r>
          </a:p>
          <a:p>
            <a:r>
              <a:rPr lang="hu-HU" b="1" dirty="0" smtClean="0"/>
              <a:t>(KI6</a:t>
            </a:r>
            <a:r>
              <a:rPr lang="hu-HU" b="1" dirty="0"/>
              <a:t>) Gazdasági ösztönzők </a:t>
            </a:r>
            <a:r>
              <a:rPr lang="hu-HU" b="1" dirty="0" smtClean="0"/>
              <a:t>alkalmazása</a:t>
            </a:r>
          </a:p>
          <a:p>
            <a:r>
              <a:rPr lang="hu-HU" b="1" dirty="0" smtClean="0"/>
              <a:t>(KI7</a:t>
            </a:r>
            <a:r>
              <a:rPr lang="hu-HU" b="1" dirty="0"/>
              <a:t>) Önkéntes megállapodások</a:t>
            </a:r>
          </a:p>
          <a:p>
            <a:r>
              <a:rPr lang="hu-HU" b="1" dirty="0"/>
              <a:t>13.4 Vízbiztonsági tervek készítése, </a:t>
            </a:r>
            <a:r>
              <a:rPr lang="hu-HU" b="1" dirty="0" smtClean="0"/>
              <a:t>alkalmazása</a:t>
            </a:r>
          </a:p>
          <a:p>
            <a:r>
              <a:rPr lang="hu-HU" b="1" dirty="0" smtClean="0"/>
              <a:t>(KI4</a:t>
            </a:r>
            <a:r>
              <a:rPr lang="hu-HU" b="1" dirty="0"/>
              <a:t>) Egyéb jogi </a:t>
            </a:r>
            <a:r>
              <a:rPr lang="hu-HU" b="1" dirty="0" smtClean="0"/>
              <a:t>eszközök</a:t>
            </a:r>
          </a:p>
        </p:txBody>
      </p:sp>
    </p:spTree>
    <p:extLst>
      <p:ext uri="{BB962C8B-B14F-4D97-AF65-F5344CB8AC3E}">
        <p14:creationId xmlns:p14="http://schemas.microsoft.com/office/powerpoint/2010/main" val="24034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4514239" y="1340768"/>
            <a:ext cx="4289170" cy="50405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/>
          </a:p>
        </p:txBody>
      </p:sp>
      <p:sp>
        <p:nvSpPr>
          <p:cNvPr id="6" name="Téglalap 5"/>
          <p:cNvSpPr/>
          <p:nvPr/>
        </p:nvSpPr>
        <p:spPr>
          <a:xfrm>
            <a:off x="222713" y="1340768"/>
            <a:ext cx="4061256" cy="50405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</a:t>
            </a:r>
            <a:r>
              <a:rPr lang="hu-HU" dirty="0"/>
              <a:t>Védett természeti területek és fürdésre kijelölt </a:t>
            </a:r>
            <a:r>
              <a:rPr lang="hu-HU" dirty="0" smtClean="0"/>
              <a:t>vizekhez tartozó intézkedések</a:t>
            </a:r>
            <a:endParaRPr lang="hu-HU" cap="none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222713" y="1412776"/>
            <a:ext cx="3984075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b="1" dirty="0"/>
              <a:t>5.1 Felszíni vízbe juttatott idegen fajok vagy kórokozók</a:t>
            </a:r>
          </a:p>
          <a:p>
            <a:endParaRPr lang="hu-HU" b="1" dirty="0"/>
          </a:p>
          <a:p>
            <a:r>
              <a:rPr lang="hu-HU" b="1" dirty="0" smtClean="0"/>
              <a:t>7.1 </a:t>
            </a:r>
            <a:r>
              <a:rPr lang="hu-HU" b="1" dirty="0"/>
              <a:t>Védett természeti területeket károsító </a:t>
            </a:r>
            <a:r>
              <a:rPr lang="hu-HU" b="1" dirty="0" err="1" smtClean="0"/>
              <a:t>vízjárásváltozás</a:t>
            </a:r>
            <a:endParaRPr lang="hu-HU" b="1" dirty="0" smtClean="0"/>
          </a:p>
          <a:p>
            <a:endParaRPr lang="hu-HU" b="1" dirty="0" smtClean="0"/>
          </a:p>
          <a:p>
            <a:r>
              <a:rPr lang="hu-HU" b="1" dirty="0"/>
              <a:t>7.2 Védett természeti területeket károsító </a:t>
            </a:r>
            <a:r>
              <a:rPr lang="hu-HU" b="1" dirty="0" smtClean="0"/>
              <a:t>szennyezés</a:t>
            </a:r>
          </a:p>
          <a:p>
            <a:endParaRPr lang="hu-HU" b="1" dirty="0"/>
          </a:p>
          <a:p>
            <a:r>
              <a:rPr lang="hu-HU" b="1" dirty="0"/>
              <a:t>7.4 Fürdőhelyeket érő szennyezések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4514238" y="1412776"/>
            <a:ext cx="4373070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1700" b="1" dirty="0"/>
              <a:t>6 A hidromorfológiai viszonyok javítása, a hosszirányú átjárhatóságon </a:t>
            </a:r>
            <a:r>
              <a:rPr lang="hu-HU" sz="1700" b="1" dirty="0" smtClean="0"/>
              <a:t>kívül, (itt: kompenzációs intézkedések) </a:t>
            </a:r>
          </a:p>
          <a:p>
            <a:r>
              <a:rPr lang="hu-HU" sz="1700" b="1" dirty="0" smtClean="0"/>
              <a:t>18 </a:t>
            </a:r>
            <a:r>
              <a:rPr lang="hu-HU" sz="1700" b="1" dirty="0" err="1" smtClean="0"/>
              <a:t>Invazív</a:t>
            </a:r>
            <a:r>
              <a:rPr lang="hu-HU" sz="1700" b="1" dirty="0" smtClean="0"/>
              <a:t>, a típustól idegen fajok, illetve betegségek bevezetésének megelőzése és szabályozása</a:t>
            </a:r>
          </a:p>
          <a:p>
            <a:r>
              <a:rPr lang="hu-HU" sz="1700" b="1" dirty="0" smtClean="0"/>
              <a:t>20 </a:t>
            </a:r>
            <a:r>
              <a:rPr lang="hu-HU" sz="1700" b="1" dirty="0"/>
              <a:t>A halászat és egyéb olyan tevékenységek káros hatásainak megelőzése és megelőzése és szabályozása, amelyek állatok és növények eltávolításával járnak </a:t>
            </a:r>
            <a:endParaRPr lang="hu-HU" sz="1700" b="1" dirty="0" smtClean="0"/>
          </a:p>
          <a:p>
            <a:r>
              <a:rPr lang="hu-HU" sz="1700" b="1" dirty="0" smtClean="0"/>
              <a:t>33, 34 </a:t>
            </a:r>
            <a:r>
              <a:rPr lang="hu-HU" sz="1700" b="1" dirty="0"/>
              <a:t>Károsodott vízi, vizes és szárazföldi élőhelyek védelme a vízjárást </a:t>
            </a:r>
            <a:r>
              <a:rPr lang="hu-HU" sz="1700" b="1" dirty="0" smtClean="0"/>
              <a:t>befolyásoló és vízminőségi </a:t>
            </a:r>
            <a:r>
              <a:rPr lang="hu-HU" sz="1700" b="1" dirty="0"/>
              <a:t>hatásokkal szemben, az egyéb intézkedéseken </a:t>
            </a:r>
            <a:r>
              <a:rPr lang="hu-HU" sz="1700" b="1" dirty="0" smtClean="0"/>
              <a:t>felül</a:t>
            </a:r>
          </a:p>
          <a:p>
            <a:r>
              <a:rPr lang="hu-HU" sz="1700" b="1" dirty="0" smtClean="0"/>
              <a:t>35 </a:t>
            </a:r>
            <a:r>
              <a:rPr lang="hu-HU" sz="1700" b="1" dirty="0"/>
              <a:t>Fürdőhelyek védelmét biztosító speciális </a:t>
            </a:r>
            <a:r>
              <a:rPr lang="hu-HU" sz="1700" b="1" dirty="0" smtClean="0"/>
              <a:t>intézkedések</a:t>
            </a:r>
          </a:p>
        </p:txBody>
      </p:sp>
    </p:spTree>
    <p:extLst>
      <p:ext uri="{BB962C8B-B14F-4D97-AF65-F5344CB8AC3E}">
        <p14:creationId xmlns:p14="http://schemas.microsoft.com/office/powerpoint/2010/main" val="294900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588507" cy="936104"/>
          </a:xfrm>
        </p:spPr>
        <p:txBody>
          <a:bodyPr/>
          <a:lstStyle/>
          <a:p>
            <a:r>
              <a:rPr lang="hu-HU" cap="none" dirty="0" smtClean="0"/>
              <a:t>VGT2 Hogyan lesz ebből intézkedési program </a:t>
            </a:r>
            <a:endParaRPr lang="hu-HU" cap="none" dirty="0"/>
          </a:p>
        </p:txBody>
      </p:sp>
      <p:sp>
        <p:nvSpPr>
          <p:cNvPr id="10" name="Szövegdoboz 10"/>
          <p:cNvSpPr txBox="1"/>
          <p:nvPr/>
        </p:nvSpPr>
        <p:spPr>
          <a:xfrm>
            <a:off x="5033287" y="4348400"/>
            <a:ext cx="3550160" cy="2090189"/>
          </a:xfrm>
          <a:prstGeom prst="rect">
            <a:avLst/>
          </a:prstGeom>
          <a:solidFill>
            <a:srgbClr val="DDFFDD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effectLst/>
                <a:latin typeface="Arial Narrow" pitchFamily="34" charset="0"/>
                <a:ea typeface="MS Mincho"/>
              </a:rPr>
              <a:t> </a:t>
            </a: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1600" dirty="0">
              <a:effectLst/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effectLst/>
                <a:latin typeface="Arial Narrow" pitchFamily="34" charset="0"/>
                <a:ea typeface="MS Mincho"/>
              </a:rPr>
              <a:t> </a:t>
            </a:r>
            <a:endParaRPr lang="hu-HU" sz="1600" dirty="0" smtClean="0">
              <a:effectLst/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1600" dirty="0"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1600" dirty="0" smtClean="0">
              <a:effectLst/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1600" dirty="0"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sz="1600" dirty="0" smtClean="0">
              <a:effectLst/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latin typeface="Arial Narrow" pitchFamily="34" charset="0"/>
                <a:ea typeface="MS Mincho"/>
              </a:rPr>
              <a:t> </a:t>
            </a:r>
            <a:r>
              <a:rPr lang="hu-HU" sz="1600" dirty="0" smtClean="0">
                <a:latin typeface="Arial Narrow" pitchFamily="34" charset="0"/>
                <a:ea typeface="MS Mincho"/>
              </a:rPr>
              <a:t>                                       </a:t>
            </a:r>
            <a:r>
              <a:rPr lang="hu-HU" sz="2000" b="1" dirty="0" smtClean="0">
                <a:effectLst/>
                <a:latin typeface="Arial Narrow" pitchFamily="34" charset="0"/>
                <a:ea typeface="MS Mincho"/>
              </a:rPr>
              <a:t>országos szint </a:t>
            </a:r>
            <a:endParaRPr lang="hu-HU" sz="2000" b="1" dirty="0">
              <a:effectLst/>
              <a:latin typeface="Arial Narrow" pitchFamily="34" charset="0"/>
              <a:ea typeface="MS Mincho"/>
            </a:endParaRP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effectLst/>
                <a:latin typeface="Arial Narrow" pitchFamily="34" charset="0"/>
                <a:ea typeface="MS Mincho"/>
              </a:rPr>
              <a:t> </a:t>
            </a: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effectLst/>
                <a:latin typeface="Arial Narrow" pitchFamily="34" charset="0"/>
                <a:ea typeface="MS Mincho"/>
              </a:rPr>
              <a:t> </a:t>
            </a:r>
          </a:p>
          <a:p>
            <a:pPr algn="l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600" dirty="0">
                <a:effectLst/>
                <a:latin typeface="Arial Narrow" pitchFamily="34" charset="0"/>
                <a:ea typeface="MS Mincho"/>
              </a:rPr>
              <a:t> </a:t>
            </a:r>
          </a:p>
        </p:txBody>
      </p:sp>
      <p:sp>
        <p:nvSpPr>
          <p:cNvPr id="11" name="Szövegdoboz 1"/>
          <p:cNvSpPr txBox="1"/>
          <p:nvPr/>
        </p:nvSpPr>
        <p:spPr>
          <a:xfrm>
            <a:off x="5169231" y="5472611"/>
            <a:ext cx="1447705" cy="57720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90000" rIns="91440" bIns="9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>
                <a:effectLst/>
                <a:latin typeface="Arial Narrow" pitchFamily="34" charset="0"/>
                <a:ea typeface="MS Mincho"/>
              </a:rPr>
              <a:t>Terhelés </a:t>
            </a:r>
            <a:r>
              <a:rPr lang="hu-HU" b="1" dirty="0">
                <a:effectLst/>
                <a:latin typeface="Arial Narrow" pitchFamily="34" charset="0"/>
                <a:ea typeface="MS Mincho"/>
              </a:rPr>
              <a:t>típusok </a:t>
            </a:r>
            <a:endParaRPr lang="hu-HU" dirty="0">
              <a:effectLst/>
              <a:latin typeface="Arial Narrow" pitchFamily="34" charset="0"/>
              <a:ea typeface="MS Mincho"/>
            </a:endParaRPr>
          </a:p>
        </p:txBody>
      </p:sp>
      <p:sp>
        <p:nvSpPr>
          <p:cNvPr id="12" name="Szövegdoboz 2"/>
          <p:cNvSpPr txBox="1"/>
          <p:nvPr/>
        </p:nvSpPr>
        <p:spPr>
          <a:xfrm>
            <a:off x="5836608" y="4587946"/>
            <a:ext cx="1943518" cy="51530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90000" rIns="91440" bIns="9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>
                <a:effectLst/>
                <a:latin typeface="Arial Narrow" pitchFamily="34" charset="0"/>
                <a:ea typeface="MS Mincho"/>
              </a:rPr>
              <a:t>Intézkedések </a:t>
            </a:r>
            <a:r>
              <a:rPr lang="hu-HU" b="1" dirty="0">
                <a:effectLst/>
                <a:latin typeface="Arial Narrow" pitchFamily="34" charset="0"/>
                <a:ea typeface="MS Mincho"/>
              </a:rPr>
              <a:t>listája </a:t>
            </a:r>
            <a:endParaRPr lang="hu-HU" b="1" dirty="0" smtClean="0">
              <a:effectLst/>
              <a:latin typeface="Arial Narrow" pitchFamily="34" charset="0"/>
              <a:ea typeface="MS Mincho"/>
            </a:endParaRPr>
          </a:p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>
                <a:effectLst/>
                <a:latin typeface="Arial Narrow" pitchFamily="34" charset="0"/>
                <a:ea typeface="MS Mincho"/>
              </a:rPr>
              <a:t>(</a:t>
            </a:r>
            <a:r>
              <a:rPr lang="hu-HU" b="1" dirty="0">
                <a:effectLst/>
                <a:latin typeface="Arial Narrow" pitchFamily="34" charset="0"/>
                <a:ea typeface="MS Mincho"/>
              </a:rPr>
              <a:t>a terhelés </a:t>
            </a:r>
            <a:r>
              <a:rPr lang="hu-HU" b="1" dirty="0" err="1">
                <a:effectLst/>
                <a:latin typeface="Arial Narrow" pitchFamily="34" charset="0"/>
                <a:ea typeface="MS Mincho"/>
              </a:rPr>
              <a:t>fv.-ében</a:t>
            </a:r>
            <a:r>
              <a:rPr lang="hu-HU" b="1" dirty="0">
                <a:effectLst/>
                <a:latin typeface="Arial Narrow" pitchFamily="34" charset="0"/>
                <a:ea typeface="MS Mincho"/>
              </a:rPr>
              <a:t>)</a:t>
            </a:r>
            <a:endParaRPr lang="hu-HU" dirty="0">
              <a:effectLst/>
              <a:latin typeface="Arial Narrow" pitchFamily="34" charset="0"/>
              <a:ea typeface="MS Mincho"/>
            </a:endParaRPr>
          </a:p>
        </p:txBody>
      </p:sp>
      <p:sp>
        <p:nvSpPr>
          <p:cNvPr id="13" name="Szövegdoboz 3"/>
          <p:cNvSpPr txBox="1"/>
          <p:nvPr/>
        </p:nvSpPr>
        <p:spPr>
          <a:xfrm>
            <a:off x="6960068" y="5514528"/>
            <a:ext cx="1490030" cy="50676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90000" rIns="91440" bIns="9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b="1" dirty="0" smtClean="0">
                <a:effectLst/>
                <a:latin typeface="Arial Narrow" pitchFamily="34" charset="0"/>
                <a:ea typeface="MS Mincho"/>
              </a:rPr>
              <a:t>Intézkedési </a:t>
            </a:r>
            <a:r>
              <a:rPr lang="hu-HU" b="1" dirty="0">
                <a:effectLst/>
                <a:latin typeface="Arial Narrow" pitchFamily="34" charset="0"/>
                <a:ea typeface="MS Mincho"/>
              </a:rPr>
              <a:t>csomagok </a:t>
            </a:r>
            <a:endParaRPr lang="hu-HU" dirty="0">
              <a:effectLst/>
              <a:latin typeface="Arial Narrow" pitchFamily="34" charset="0"/>
              <a:ea typeface="MS Mincho"/>
            </a:endParaRPr>
          </a:p>
        </p:txBody>
      </p:sp>
      <p:cxnSp>
        <p:nvCxnSpPr>
          <p:cNvPr id="29" name="Egyenes összekötő nyíllal 28"/>
          <p:cNvCxnSpPr>
            <a:endCxn id="11" idx="0"/>
          </p:cNvCxnSpPr>
          <p:nvPr/>
        </p:nvCxnSpPr>
        <p:spPr>
          <a:xfrm flipH="1">
            <a:off x="5893084" y="5103246"/>
            <a:ext cx="915284" cy="369365"/>
          </a:xfrm>
          <a:prstGeom prst="straightConnector1">
            <a:avLst/>
          </a:prstGeom>
          <a:ln w="539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>
            <a:endCxn id="13" idx="0"/>
          </p:cNvCxnSpPr>
          <p:nvPr/>
        </p:nvCxnSpPr>
        <p:spPr>
          <a:xfrm>
            <a:off x="6808367" y="5103246"/>
            <a:ext cx="896716" cy="411282"/>
          </a:xfrm>
          <a:prstGeom prst="straightConnector1">
            <a:avLst/>
          </a:prstGeom>
          <a:ln w="539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1" name="Csoportba foglalás 60"/>
          <p:cNvGrpSpPr/>
          <p:nvPr/>
        </p:nvGrpSpPr>
        <p:grpSpPr>
          <a:xfrm>
            <a:off x="517784" y="1268761"/>
            <a:ext cx="5441957" cy="5169828"/>
            <a:chOff x="517784" y="1268761"/>
            <a:chExt cx="5441957" cy="5169828"/>
          </a:xfrm>
        </p:grpSpPr>
        <p:sp>
          <p:nvSpPr>
            <p:cNvPr id="7" name="Téglalap 6"/>
            <p:cNvSpPr/>
            <p:nvPr/>
          </p:nvSpPr>
          <p:spPr>
            <a:xfrm>
              <a:off x="517784" y="4045384"/>
              <a:ext cx="3550160" cy="211992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8" name="Téglalap 7"/>
            <p:cNvSpPr/>
            <p:nvPr/>
          </p:nvSpPr>
          <p:spPr>
            <a:xfrm>
              <a:off x="621790" y="4179620"/>
              <a:ext cx="3550160" cy="209672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9" name="Szövegdoboz 11"/>
            <p:cNvSpPr txBox="1"/>
            <p:nvPr/>
          </p:nvSpPr>
          <p:spPr>
            <a:xfrm>
              <a:off x="736090" y="4348400"/>
              <a:ext cx="3550160" cy="2090189"/>
            </a:xfrm>
            <a:prstGeom prst="rect">
              <a:avLst/>
            </a:prstGeom>
            <a:solidFill>
              <a:srgbClr val="FFFFCC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1600" dirty="0">
                  <a:effectLst/>
                  <a:latin typeface="Arial Narrow" pitchFamily="34" charset="0"/>
                  <a:ea typeface="MS Mincho"/>
                </a:rPr>
                <a:t> </a:t>
              </a: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endParaRPr lang="hu-HU" sz="1600" dirty="0" smtClean="0">
                <a:effectLst/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endParaRPr lang="hu-HU" sz="1600" dirty="0"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endParaRPr lang="hu-HU" sz="1600" dirty="0" smtClean="0">
                <a:effectLst/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endParaRPr lang="hu-HU" sz="1600" dirty="0"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endParaRPr lang="hu-HU" sz="1600" dirty="0" smtClean="0">
                <a:effectLst/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1600" dirty="0">
                  <a:effectLst/>
                  <a:latin typeface="Arial Narrow" pitchFamily="34" charset="0"/>
                  <a:ea typeface="MS Mincho"/>
                </a:rPr>
                <a:t> </a:t>
              </a:r>
              <a:endParaRPr lang="hu-HU" sz="1600" dirty="0" smtClean="0">
                <a:effectLst/>
                <a:latin typeface="Arial Narrow" pitchFamily="34" charset="0"/>
                <a:ea typeface="MS Mincho"/>
              </a:endParaRPr>
            </a:p>
            <a:p>
              <a:pPr algn="l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 smtClean="0">
                  <a:effectLst/>
                  <a:latin typeface="Arial Narrow" pitchFamily="34" charset="0"/>
                  <a:ea typeface="MS Mincho"/>
                </a:rPr>
                <a:t>víztestek</a:t>
              </a:r>
              <a:endParaRPr lang="hu-HU" sz="2000" b="1" dirty="0">
                <a:effectLst/>
                <a:latin typeface="Arial Narrow" pitchFamily="34" charset="0"/>
                <a:ea typeface="MS Mincho"/>
              </a:endParaRPr>
            </a:p>
          </p:txBody>
        </p:sp>
        <p:sp>
          <p:nvSpPr>
            <p:cNvPr id="14" name="Szövegdoboz 4"/>
            <p:cNvSpPr txBox="1"/>
            <p:nvPr/>
          </p:nvSpPr>
          <p:spPr>
            <a:xfrm>
              <a:off x="3368875" y="3180228"/>
              <a:ext cx="2590866" cy="999392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hu-HU" sz="1600" b="1" dirty="0">
                  <a:effectLst/>
                  <a:latin typeface="Arial Narrow" pitchFamily="34" charset="0"/>
                  <a:ea typeface="MS Mincho"/>
                </a:rPr>
                <a:t> 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A terheléseket és az intézkedéseket </a:t>
              </a:r>
              <a:r>
                <a:rPr lang="hu-HU" b="1" dirty="0" smtClean="0">
                  <a:effectLst/>
                  <a:latin typeface="Arial Narrow" pitchFamily="34" charset="0"/>
                  <a:ea typeface="MS Mincho"/>
                </a:rPr>
                <a:t>jellemző indikátorok 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kiválasztása</a:t>
              </a:r>
              <a:endParaRPr lang="hu-HU" dirty="0">
                <a:effectLst/>
                <a:latin typeface="Arial Narrow" pitchFamily="34" charset="0"/>
                <a:ea typeface="MS Mincho"/>
              </a:endParaRPr>
            </a:p>
          </p:txBody>
        </p:sp>
        <p:sp>
          <p:nvSpPr>
            <p:cNvPr id="15" name="Szövegdoboz 7"/>
            <p:cNvSpPr txBox="1"/>
            <p:nvPr/>
          </p:nvSpPr>
          <p:spPr>
            <a:xfrm>
              <a:off x="2830490" y="5444088"/>
              <a:ext cx="1300861" cy="57720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90000" rIns="91440" bIns="90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b="1" dirty="0" smtClean="0">
                  <a:effectLst/>
                  <a:latin typeface="Arial Narrow" pitchFamily="34" charset="0"/>
                  <a:ea typeface="MS Mincho"/>
                </a:rPr>
                <a:t>Terhelések 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elemzése</a:t>
              </a:r>
              <a:endParaRPr lang="hu-HU" dirty="0">
                <a:effectLst/>
                <a:latin typeface="Arial Narrow" pitchFamily="34" charset="0"/>
                <a:ea typeface="MS Mincho"/>
              </a:endParaRPr>
            </a:p>
          </p:txBody>
        </p:sp>
        <p:sp>
          <p:nvSpPr>
            <p:cNvPr id="16" name="Szövegdoboz 8"/>
            <p:cNvSpPr txBox="1"/>
            <p:nvPr/>
          </p:nvSpPr>
          <p:spPr>
            <a:xfrm>
              <a:off x="865658" y="5444087"/>
              <a:ext cx="1645512" cy="577201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90000" rIns="91440" bIns="90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b="1" dirty="0" smtClean="0">
                  <a:effectLst/>
                  <a:latin typeface="Arial Narrow" pitchFamily="34" charset="0"/>
                  <a:ea typeface="MS Mincho"/>
                </a:rPr>
                <a:t>Állapotértékelés 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(</a:t>
              </a:r>
              <a:r>
                <a:rPr lang="hu-HU" b="1" dirty="0" smtClean="0">
                  <a:effectLst/>
                  <a:latin typeface="Arial Narrow" pitchFamily="34" charset="0"/>
                  <a:ea typeface="MS Mincho"/>
                </a:rPr>
                <a:t>minősítés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)</a:t>
              </a:r>
              <a:endParaRPr lang="hu-HU" dirty="0">
                <a:effectLst/>
                <a:latin typeface="Arial Narrow" pitchFamily="34" charset="0"/>
                <a:ea typeface="MS Mincho"/>
              </a:endParaRPr>
            </a:p>
          </p:txBody>
        </p:sp>
        <p:sp>
          <p:nvSpPr>
            <p:cNvPr id="17" name="Lekerekített téglalap 16"/>
            <p:cNvSpPr/>
            <p:nvPr/>
          </p:nvSpPr>
          <p:spPr>
            <a:xfrm>
              <a:off x="3368875" y="3124945"/>
              <a:ext cx="2565444" cy="1034471"/>
            </a:xfrm>
            <a:prstGeom prst="roundRect">
              <a:avLst>
                <a:gd name="adj" fmla="val 270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18" name="Szövegdoboz 13"/>
            <p:cNvSpPr txBox="1"/>
            <p:nvPr/>
          </p:nvSpPr>
          <p:spPr>
            <a:xfrm>
              <a:off x="1909303" y="4592099"/>
              <a:ext cx="1459572" cy="51588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90000" rIns="91440" bIns="90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b="1" dirty="0" smtClean="0">
                  <a:effectLst/>
                  <a:latin typeface="Arial Narrow" pitchFamily="34" charset="0"/>
                  <a:ea typeface="MS Mincho"/>
                </a:rPr>
                <a:t>Intézkedések </a:t>
              </a:r>
              <a:r>
                <a:rPr lang="hu-HU" b="1" dirty="0">
                  <a:effectLst/>
                  <a:latin typeface="Arial Narrow" pitchFamily="34" charset="0"/>
                  <a:ea typeface="MS Mincho"/>
                </a:rPr>
                <a:t>allokációja </a:t>
              </a:r>
              <a:endParaRPr lang="hu-HU" dirty="0">
                <a:effectLst/>
                <a:latin typeface="Arial Narrow" pitchFamily="34" charset="0"/>
                <a:ea typeface="MS Mincho"/>
              </a:endParaRPr>
            </a:p>
          </p:txBody>
        </p:sp>
        <p:sp>
          <p:nvSpPr>
            <p:cNvPr id="20" name="Lekerekített téglalap 19"/>
            <p:cNvSpPr/>
            <p:nvPr/>
          </p:nvSpPr>
          <p:spPr>
            <a:xfrm>
              <a:off x="1682967" y="1268761"/>
              <a:ext cx="4133215" cy="1571076"/>
            </a:xfrm>
            <a:prstGeom prst="roundRect">
              <a:avLst>
                <a:gd name="adj" fmla="val 27037"/>
              </a:avLst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22" name="Szalagnyíl felfelé 21"/>
            <p:cNvSpPr/>
            <p:nvPr/>
          </p:nvSpPr>
          <p:spPr>
            <a:xfrm>
              <a:off x="3868395" y="3979637"/>
              <a:ext cx="1728192" cy="775037"/>
            </a:xfrm>
            <a:prstGeom prst="curvedUpArrow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23" name="Szalagnyíl felfelé 22"/>
            <p:cNvSpPr/>
            <p:nvPr/>
          </p:nvSpPr>
          <p:spPr>
            <a:xfrm rot="10800000">
              <a:off x="3727073" y="3383281"/>
              <a:ext cx="1728192" cy="761726"/>
            </a:xfrm>
            <a:prstGeom prst="curvedUpArrow">
              <a:avLst/>
            </a:prstGeom>
            <a:solidFill>
              <a:schemeClr val="tx2">
                <a:lumMod val="60000"/>
                <a:lumOff val="40000"/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cxnSp>
          <p:nvCxnSpPr>
            <p:cNvPr id="25" name="Egyenes összekötő nyíllal 24"/>
            <p:cNvCxnSpPr/>
            <p:nvPr/>
          </p:nvCxnSpPr>
          <p:spPr>
            <a:xfrm>
              <a:off x="4171950" y="5707886"/>
              <a:ext cx="984716" cy="0"/>
            </a:xfrm>
            <a:prstGeom prst="straightConnector1">
              <a:avLst/>
            </a:prstGeom>
            <a:ln w="53975"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gyenes összekötő nyíllal 25"/>
            <p:cNvCxnSpPr/>
            <p:nvPr/>
          </p:nvCxnSpPr>
          <p:spPr>
            <a:xfrm flipV="1">
              <a:off x="3691269" y="4850042"/>
              <a:ext cx="0" cy="589127"/>
            </a:xfrm>
            <a:prstGeom prst="straightConnector1">
              <a:avLst/>
            </a:prstGeom>
            <a:ln w="53975"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gyenes összekötő nyíllal 26"/>
            <p:cNvCxnSpPr/>
            <p:nvPr/>
          </p:nvCxnSpPr>
          <p:spPr>
            <a:xfrm flipH="1">
              <a:off x="3368875" y="4850625"/>
              <a:ext cx="2441777" cy="1"/>
            </a:xfrm>
            <a:prstGeom prst="straightConnector1">
              <a:avLst/>
            </a:prstGeom>
            <a:ln w="53975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Lefelé nyíl 31"/>
            <p:cNvSpPr/>
            <p:nvPr/>
          </p:nvSpPr>
          <p:spPr>
            <a:xfrm rot="5400000">
              <a:off x="2583069" y="3208560"/>
              <a:ext cx="494843" cy="86724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sp>
          <p:nvSpPr>
            <p:cNvPr id="33" name="Lefelé nyíl 32"/>
            <p:cNvSpPr/>
            <p:nvPr/>
          </p:nvSpPr>
          <p:spPr>
            <a:xfrm rot="10800000">
              <a:off x="1952679" y="2839837"/>
              <a:ext cx="545482" cy="14849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 sz="1600">
                <a:latin typeface="Arial Narrow" pitchFamily="34" charset="0"/>
              </a:endParaRPr>
            </a:p>
          </p:txBody>
        </p:sp>
        <p:cxnSp>
          <p:nvCxnSpPr>
            <p:cNvPr id="34" name="Egyenes összekötő nyíllal 33"/>
            <p:cNvCxnSpPr/>
            <p:nvPr/>
          </p:nvCxnSpPr>
          <p:spPr>
            <a:xfrm flipV="1">
              <a:off x="1682967" y="4850625"/>
              <a:ext cx="209357" cy="1"/>
            </a:xfrm>
            <a:prstGeom prst="straightConnector1">
              <a:avLst/>
            </a:prstGeom>
            <a:ln w="44450">
              <a:prstDash val="sysDot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gyenes összekötő 34"/>
            <p:cNvCxnSpPr/>
            <p:nvPr/>
          </p:nvCxnSpPr>
          <p:spPr>
            <a:xfrm>
              <a:off x="1682967" y="4850625"/>
              <a:ext cx="0" cy="542869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Szövegdoboz 14"/>
            <p:cNvSpPr txBox="1"/>
            <p:nvPr/>
          </p:nvSpPr>
          <p:spPr>
            <a:xfrm>
              <a:off x="1682967" y="1373849"/>
              <a:ext cx="4016604" cy="143520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Részvízgyűjtő és országos szinten: </a:t>
              </a:r>
            </a:p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 </a:t>
              </a:r>
            </a:p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Terhelések,</a:t>
              </a:r>
            </a:p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intézkedések </a:t>
              </a:r>
            </a:p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és indikátorok összesítése</a:t>
              </a:r>
            </a:p>
            <a:p>
              <a:pPr algn="ctr">
                <a:lnSpc>
                  <a:spcPts val="1400"/>
                </a:lnSpc>
                <a:spcBef>
                  <a:spcPts val="600"/>
                </a:spcBef>
                <a:spcAft>
                  <a:spcPts val="0"/>
                </a:spcAft>
              </a:pPr>
              <a:r>
                <a:rPr lang="hu-HU" sz="2000" b="1" dirty="0">
                  <a:solidFill>
                    <a:srgbClr val="FFFF99"/>
                  </a:solidFill>
                  <a:effectLst/>
                  <a:latin typeface="Arial Narrow" pitchFamily="34" charset="0"/>
                  <a:ea typeface="MS Mincho"/>
                </a:rPr>
                <a:t>ütemezéssel (jelen, 2021, 2027)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940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3"/>
          <p:cNvSpPr txBox="1">
            <a:spLocks/>
          </p:cNvSpPr>
          <p:nvPr/>
        </p:nvSpPr>
        <p:spPr>
          <a:xfrm>
            <a:off x="486900" y="142183"/>
            <a:ext cx="655272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dirty="0" smtClean="0"/>
              <a:t>VGT </a:t>
            </a:r>
            <a:r>
              <a:rPr lang="hu-HU" cap="none" dirty="0" smtClean="0"/>
              <a:t>és</a:t>
            </a:r>
            <a:r>
              <a:rPr lang="hu-HU" dirty="0" smtClean="0"/>
              <a:t> ÁKK </a:t>
            </a:r>
            <a:r>
              <a:rPr lang="hu-HU" cap="none" dirty="0" smtClean="0"/>
              <a:t>összehangolása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539423" y="4725144"/>
            <a:ext cx="3650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smtClean="0">
                <a:solidFill>
                  <a:schemeClr val="tx2"/>
                </a:solidFill>
              </a:rPr>
              <a:t>Intézkedések: </a:t>
            </a:r>
            <a:r>
              <a:rPr lang="hu-HU" b="0" dirty="0" smtClean="0"/>
              <a:t>az állapot javítása; </a:t>
            </a:r>
          </a:p>
          <a:p>
            <a:r>
              <a:rPr lang="hu-HU" dirty="0" smtClean="0"/>
              <a:t>Ha ezzel ellentétes, akkor  </a:t>
            </a:r>
            <a:r>
              <a:rPr lang="hu-HU" b="0" dirty="0" smtClean="0"/>
              <a:t>beavatkozások megszüntetése, hatásuk enyhítése (jó állapotig)</a:t>
            </a:r>
            <a:endParaRPr lang="hu-HU" b="0" dirty="0"/>
          </a:p>
        </p:txBody>
      </p:sp>
      <p:sp>
        <p:nvSpPr>
          <p:cNvPr id="31" name="Szövegdoboz 30"/>
          <p:cNvSpPr txBox="1"/>
          <p:nvPr/>
        </p:nvSpPr>
        <p:spPr>
          <a:xfrm>
            <a:off x="691929" y="1885893"/>
            <a:ext cx="675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chemeClr val="tx2"/>
                </a:solidFill>
              </a:rPr>
              <a:t>        VKI </a:t>
            </a:r>
            <a:r>
              <a:rPr lang="hu-HU" b="1" dirty="0">
                <a:solidFill>
                  <a:schemeClr val="tx2"/>
                </a:solidFill>
              </a:rPr>
              <a:t>és </a:t>
            </a:r>
            <a:r>
              <a:rPr lang="hu-HU" b="1" dirty="0" smtClean="0">
                <a:solidFill>
                  <a:schemeClr val="tx2"/>
                </a:solidFill>
              </a:rPr>
              <a:t>VGT                                                        ÁI </a:t>
            </a:r>
            <a:r>
              <a:rPr lang="hu-HU" b="1" dirty="0">
                <a:solidFill>
                  <a:schemeClr val="tx2"/>
                </a:solidFill>
              </a:rPr>
              <a:t>és </a:t>
            </a:r>
            <a:r>
              <a:rPr lang="hu-HU" b="1" dirty="0" smtClean="0">
                <a:solidFill>
                  <a:schemeClr val="tx2"/>
                </a:solidFill>
              </a:rPr>
              <a:t>ÁKKT</a:t>
            </a:r>
            <a:endParaRPr lang="hu-HU" b="1" dirty="0">
              <a:solidFill>
                <a:schemeClr val="tx2"/>
              </a:solidFill>
            </a:endParaRPr>
          </a:p>
        </p:txBody>
      </p:sp>
      <p:sp>
        <p:nvSpPr>
          <p:cNvPr id="32" name="Szövegdoboz 31"/>
          <p:cNvSpPr txBox="1"/>
          <p:nvPr/>
        </p:nvSpPr>
        <p:spPr>
          <a:xfrm>
            <a:off x="509010" y="2439891"/>
            <a:ext cx="843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smtClean="0">
                <a:solidFill>
                  <a:schemeClr val="tx2"/>
                </a:solidFill>
              </a:rPr>
              <a:t>Cél: </a:t>
            </a:r>
            <a:r>
              <a:rPr lang="hu-HU" b="0" dirty="0" smtClean="0"/>
              <a:t>a </a:t>
            </a:r>
            <a:r>
              <a:rPr lang="hu-HU" b="0" dirty="0"/>
              <a:t>vizek jó </a:t>
            </a:r>
            <a:r>
              <a:rPr lang="hu-HU" b="0" dirty="0" smtClean="0"/>
              <a:t>állapota                                </a:t>
            </a:r>
            <a:r>
              <a:rPr lang="hu-HU" b="0" dirty="0" smtClean="0">
                <a:solidFill>
                  <a:schemeClr val="tx2"/>
                </a:solidFill>
              </a:rPr>
              <a:t>Cél: </a:t>
            </a:r>
            <a:r>
              <a:rPr lang="hu-HU" b="0" dirty="0" smtClean="0"/>
              <a:t>elfogadható árvízi kockázat                                  </a:t>
            </a:r>
            <a:endParaRPr lang="hu-HU" b="0" dirty="0"/>
          </a:p>
        </p:txBody>
      </p:sp>
      <p:sp>
        <p:nvSpPr>
          <p:cNvPr id="33" name="Szövegdoboz 32"/>
          <p:cNvSpPr txBox="1"/>
          <p:nvPr/>
        </p:nvSpPr>
        <p:spPr>
          <a:xfrm>
            <a:off x="511190" y="2965824"/>
            <a:ext cx="3650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smtClean="0">
                <a:solidFill>
                  <a:schemeClr val="tx2"/>
                </a:solidFill>
              </a:rPr>
              <a:t>Árvízvédelmi létesítmény: </a:t>
            </a:r>
            <a:endParaRPr lang="hu-HU" b="0" dirty="0">
              <a:solidFill>
                <a:schemeClr val="tx2"/>
              </a:solidFill>
            </a:endParaRPr>
          </a:p>
          <a:p>
            <a:r>
              <a:rPr lang="hu-HU" b="0" dirty="0"/>
              <a:t>mint a vizek jó állapotát </a:t>
            </a:r>
          </a:p>
          <a:p>
            <a:r>
              <a:rPr lang="hu-HU" b="0" dirty="0"/>
              <a:t>veszélyeztető </a:t>
            </a:r>
            <a:r>
              <a:rPr lang="hu-HU" b="0" dirty="0" smtClean="0"/>
              <a:t>„beavatkozás”</a:t>
            </a:r>
            <a:endParaRPr lang="hu-HU" b="0" dirty="0"/>
          </a:p>
        </p:txBody>
      </p:sp>
      <p:sp>
        <p:nvSpPr>
          <p:cNvPr id="34" name="Szövegdoboz 33"/>
          <p:cNvSpPr txBox="1"/>
          <p:nvPr/>
        </p:nvSpPr>
        <p:spPr>
          <a:xfrm>
            <a:off x="4818277" y="2943947"/>
            <a:ext cx="42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smtClean="0">
                <a:solidFill>
                  <a:schemeClr val="tx2"/>
                </a:solidFill>
              </a:rPr>
              <a:t>Árvízvédelmi létesítmény:</a:t>
            </a:r>
            <a:endParaRPr lang="hu-HU" b="0" dirty="0">
              <a:solidFill>
                <a:schemeClr val="tx2"/>
              </a:solidFill>
            </a:endParaRPr>
          </a:p>
          <a:p>
            <a:r>
              <a:rPr lang="hu-HU" b="0" dirty="0"/>
              <a:t>mint </a:t>
            </a:r>
            <a:r>
              <a:rPr lang="hu-HU" b="0" dirty="0" smtClean="0"/>
              <a:t>az árvízi  </a:t>
            </a:r>
            <a:r>
              <a:rPr lang="hu-HU" b="0" dirty="0"/>
              <a:t>kockázatot csökkentő </a:t>
            </a:r>
            <a:r>
              <a:rPr lang="hu-HU" b="0" dirty="0" smtClean="0"/>
              <a:t>objektum</a:t>
            </a:r>
            <a:endParaRPr lang="hu-HU" b="0" dirty="0"/>
          </a:p>
        </p:txBody>
      </p:sp>
      <p:sp>
        <p:nvSpPr>
          <p:cNvPr id="35" name="Szövegdoboz 34"/>
          <p:cNvSpPr txBox="1"/>
          <p:nvPr/>
        </p:nvSpPr>
        <p:spPr>
          <a:xfrm>
            <a:off x="4871984" y="4725144"/>
            <a:ext cx="4074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0" dirty="0" smtClean="0">
                <a:solidFill>
                  <a:schemeClr val="tx2"/>
                </a:solidFill>
              </a:rPr>
              <a:t>Intézkedések: </a:t>
            </a:r>
            <a:r>
              <a:rPr lang="hu-HU" b="0" dirty="0" smtClean="0"/>
              <a:t>a kockázat csökkentése, kezelése </a:t>
            </a:r>
            <a:endParaRPr lang="hu-HU" b="0" dirty="0"/>
          </a:p>
        </p:txBody>
      </p:sp>
      <p:sp>
        <p:nvSpPr>
          <p:cNvPr id="2" name="Lefelé nyíl 1"/>
          <p:cNvSpPr/>
          <p:nvPr/>
        </p:nvSpPr>
        <p:spPr>
          <a:xfrm>
            <a:off x="1763688" y="4005064"/>
            <a:ext cx="432048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Lefelé nyíl 12"/>
          <p:cNvSpPr/>
          <p:nvPr/>
        </p:nvSpPr>
        <p:spPr>
          <a:xfrm>
            <a:off x="6012160" y="4005064"/>
            <a:ext cx="432048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05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3"/>
          <p:cNvSpPr txBox="1">
            <a:spLocks/>
          </p:cNvSpPr>
          <p:nvPr/>
        </p:nvSpPr>
        <p:spPr>
          <a:xfrm>
            <a:off x="486900" y="142183"/>
            <a:ext cx="655272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dirty="0" smtClean="0"/>
              <a:t>VGT </a:t>
            </a:r>
            <a:r>
              <a:rPr lang="hu-HU" cap="none" dirty="0" smtClean="0"/>
              <a:t>és</a:t>
            </a:r>
            <a:r>
              <a:rPr lang="hu-HU" dirty="0" smtClean="0"/>
              <a:t> ÁKK </a:t>
            </a:r>
            <a:r>
              <a:rPr lang="hu-HU" cap="none" dirty="0" smtClean="0"/>
              <a:t>összehangolása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2699793" y="1916832"/>
            <a:ext cx="3168936" cy="64633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Mindkét szempontot kielégítő </a:t>
            </a:r>
          </a:p>
          <a:p>
            <a:pPr algn="ctr"/>
            <a:r>
              <a:rPr lang="hu-HU" dirty="0" smtClean="0"/>
              <a:t>Intézkedések  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2699793" y="2708920"/>
            <a:ext cx="3168935" cy="64633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Kompromisszumot igénylő </a:t>
            </a:r>
          </a:p>
          <a:p>
            <a:pPr algn="ctr"/>
            <a:r>
              <a:rPr lang="hu-HU" dirty="0" smtClean="0"/>
              <a:t>intézkedések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5076055" y="3704519"/>
            <a:ext cx="2955433" cy="64633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Ökológia prioritása: </a:t>
            </a:r>
          </a:p>
          <a:p>
            <a:pPr algn="ctr"/>
            <a:r>
              <a:rPr lang="hu-HU" dirty="0" smtClean="0"/>
              <a:t>Alternatív megoldások 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1465998" y="1350967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tx2"/>
                </a:solidFill>
              </a:rPr>
              <a:t>VGT</a:t>
            </a:r>
            <a:endParaRPr lang="hu-HU" sz="2400" b="1" dirty="0">
              <a:solidFill>
                <a:schemeClr val="tx2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372200" y="1350967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tx2"/>
                </a:solidFill>
              </a:rPr>
              <a:t>ÁKKT</a:t>
            </a:r>
            <a:endParaRPr lang="hu-HU" sz="2400" b="1" dirty="0">
              <a:solidFill>
                <a:schemeClr val="tx2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898377" y="4638550"/>
            <a:ext cx="2864887" cy="92333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Árvízvédelem prioritása:</a:t>
            </a:r>
          </a:p>
          <a:p>
            <a:pPr algn="ctr"/>
            <a:r>
              <a:rPr lang="hu-HU" dirty="0" smtClean="0"/>
              <a:t>Meglévő létesítmények</a:t>
            </a:r>
          </a:p>
          <a:p>
            <a:pPr algn="ctr"/>
            <a:r>
              <a:rPr lang="hu-HU" dirty="0" smtClean="0"/>
              <a:t>Erősen módosított jelleg 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2852382" y="6093296"/>
            <a:ext cx="3159778" cy="64633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Hatáscsökkentő, ill.  kompenzációs intézkedések 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5076056" y="4638550"/>
            <a:ext cx="2955433" cy="92333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Árvízvédelem prioritása:</a:t>
            </a:r>
          </a:p>
          <a:p>
            <a:pPr algn="ctr"/>
            <a:r>
              <a:rPr lang="hu-HU" dirty="0" smtClean="0"/>
              <a:t>Új létesítmény</a:t>
            </a:r>
          </a:p>
          <a:p>
            <a:pPr algn="ctr"/>
            <a:r>
              <a:rPr lang="hu-HU" dirty="0"/>
              <a:t>(</a:t>
            </a:r>
            <a:r>
              <a:rPr lang="hu-HU" dirty="0" smtClean="0"/>
              <a:t>VKI 4.7 cikk)</a:t>
            </a:r>
          </a:p>
        </p:txBody>
      </p:sp>
      <p:cxnSp>
        <p:nvCxnSpPr>
          <p:cNvPr id="18" name="Egyenes összekötő nyíllal 17"/>
          <p:cNvCxnSpPr/>
          <p:nvPr/>
        </p:nvCxnSpPr>
        <p:spPr>
          <a:xfrm>
            <a:off x="2282247" y="5561880"/>
            <a:ext cx="1161059" cy="5314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>
            <a:stCxn id="16" idx="2"/>
          </p:cNvCxnSpPr>
          <p:nvPr/>
        </p:nvCxnSpPr>
        <p:spPr>
          <a:xfrm flipH="1">
            <a:off x="5292080" y="5561880"/>
            <a:ext cx="1261693" cy="5314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övegdoboz 22"/>
          <p:cNvSpPr txBox="1"/>
          <p:nvPr/>
        </p:nvSpPr>
        <p:spPr>
          <a:xfrm>
            <a:off x="898377" y="3704519"/>
            <a:ext cx="2864887" cy="646331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Ökológia prioritása:</a:t>
            </a:r>
          </a:p>
          <a:p>
            <a:pPr algn="ctr"/>
            <a:r>
              <a:rPr lang="hu-HU" dirty="0" smtClean="0"/>
              <a:t>Állapotjavító intézkedések </a:t>
            </a:r>
          </a:p>
        </p:txBody>
      </p:sp>
      <p:cxnSp>
        <p:nvCxnSpPr>
          <p:cNvPr id="17" name="Egyenes összekötő nyíllal 16"/>
          <p:cNvCxnSpPr>
            <a:endCxn id="23" idx="0"/>
          </p:cNvCxnSpPr>
          <p:nvPr/>
        </p:nvCxnSpPr>
        <p:spPr>
          <a:xfrm flipH="1">
            <a:off x="2330821" y="3355251"/>
            <a:ext cx="1112485" cy="3492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>
            <a:endCxn id="10" idx="0"/>
          </p:cNvCxnSpPr>
          <p:nvPr/>
        </p:nvCxnSpPr>
        <p:spPr>
          <a:xfrm>
            <a:off x="5292080" y="3355251"/>
            <a:ext cx="1261692" cy="3492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52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zövegdoboz 17"/>
          <p:cNvSpPr txBox="1"/>
          <p:nvPr/>
        </p:nvSpPr>
        <p:spPr>
          <a:xfrm>
            <a:off x="0" y="1484784"/>
            <a:ext cx="9144001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b="1" dirty="0" smtClean="0"/>
          </a:p>
          <a:p>
            <a:pPr>
              <a:lnSpc>
                <a:spcPts val="1400"/>
              </a:lnSpc>
              <a:spcBef>
                <a:spcPts val="600"/>
              </a:spcBef>
              <a:spcAft>
                <a:spcPts val="0"/>
              </a:spcAft>
            </a:pPr>
            <a:endParaRPr lang="hu-HU" dirty="0" smtClean="0"/>
          </a:p>
        </p:txBody>
      </p:sp>
      <p:pic>
        <p:nvPicPr>
          <p:cNvPr id="4133" name="Picture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2" y="1766888"/>
            <a:ext cx="9116596" cy="389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Szövegdoboz 61"/>
          <p:cNvSpPr txBox="1"/>
          <p:nvPr/>
        </p:nvSpPr>
        <p:spPr>
          <a:xfrm>
            <a:off x="102040" y="332656"/>
            <a:ext cx="9041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bg1"/>
                </a:solidFill>
              </a:rPr>
              <a:t>A  VGT </a:t>
            </a:r>
            <a:r>
              <a:rPr lang="hu-HU" b="1" cap="all" dirty="0" smtClean="0">
                <a:solidFill>
                  <a:schemeClr val="bg1"/>
                </a:solidFill>
              </a:rPr>
              <a:t>tervezésének és végrehajtásának és a fejlesztési programoknak az ütemezése összehangolása </a:t>
            </a:r>
            <a:endParaRPr lang="hu-HU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18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/>
          <a:lstStyle/>
          <a:p>
            <a:r>
              <a:rPr lang="hu-HU" cap="none" dirty="0" smtClean="0"/>
              <a:t>VGT2  Ütemezés,  projektek  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323528" y="1346263"/>
            <a:ext cx="8699519" cy="53860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0070C0"/>
                </a:solidFill>
              </a:rPr>
              <a:t>Ütemezés:</a:t>
            </a:r>
          </a:p>
          <a:p>
            <a:endParaRPr lang="hu-HU" sz="800" b="1" dirty="0" smtClean="0">
              <a:solidFill>
                <a:srgbClr val="0070C0"/>
              </a:solidFill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hu-HU" sz="2400" dirty="0" smtClean="0"/>
              <a:t>2021-ig: konkrét, finanszírozható intézkedések </a:t>
            </a:r>
          </a:p>
          <a:p>
            <a:pPr lvl="2"/>
            <a:endParaRPr lang="hu-HU" sz="2000" dirty="0" smtClean="0"/>
          </a:p>
          <a:p>
            <a:pPr lvl="2"/>
            <a:r>
              <a:rPr lang="hu-HU" sz="2000" dirty="0" smtClean="0"/>
              <a:t> „</a:t>
            </a:r>
            <a:r>
              <a:rPr lang="hu-HU" sz="2000" dirty="0"/>
              <a:t>Visszafogott” finanszírozási </a:t>
            </a:r>
            <a:r>
              <a:rPr lang="hu-HU" sz="2000" dirty="0" smtClean="0"/>
              <a:t>lehetőségek, </a:t>
            </a:r>
            <a:r>
              <a:rPr lang="hu-HU" sz="2000" dirty="0"/>
              <a:t>EU források, 2014 </a:t>
            </a:r>
            <a:r>
              <a:rPr lang="hu-HU" sz="2000" dirty="0" smtClean="0"/>
              <a:t>-2020</a:t>
            </a:r>
            <a:endParaRPr lang="hu-HU" sz="2000" dirty="0"/>
          </a:p>
          <a:p>
            <a:pPr marL="1714500" lvl="3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hu-HU" sz="2000" dirty="0" smtClean="0"/>
              <a:t>Projektek </a:t>
            </a:r>
            <a:r>
              <a:rPr lang="hu-HU" sz="2000" dirty="0"/>
              <a:t>(nem közvetlenül egy  </a:t>
            </a:r>
            <a:r>
              <a:rPr lang="hu-HU" sz="2000" dirty="0" smtClean="0"/>
              <a:t>pl. HM </a:t>
            </a:r>
            <a:r>
              <a:rPr lang="hu-HU" sz="2000" dirty="0"/>
              <a:t>intézkedés, hanem.. egy térség vízgazdálkodási terve vagy  területfejlesztés, településfejlesztés </a:t>
            </a:r>
            <a:r>
              <a:rPr lang="hu-HU" sz="2000" dirty="0" smtClean="0"/>
              <a:t>része…) </a:t>
            </a:r>
            <a:endParaRPr lang="hu-HU" sz="2000" dirty="0"/>
          </a:p>
          <a:p>
            <a:pPr marL="1714500" lvl="3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hu-HU" sz="2000" dirty="0"/>
              <a:t>KEHOP  (árvíz és belvízvédelem </a:t>
            </a:r>
            <a:r>
              <a:rPr lang="hu-HU" sz="2000" dirty="0">
                <a:sym typeface="Wingdings" pitchFamily="2" charset="2"/>
              </a:rPr>
              <a:t>  összehangolás!!!</a:t>
            </a:r>
            <a:r>
              <a:rPr lang="hu-HU" sz="2000" dirty="0"/>
              <a:t>)</a:t>
            </a:r>
          </a:p>
          <a:p>
            <a:pPr marL="1714500" lvl="3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hu-HU" sz="2000" dirty="0" err="1" smtClean="0"/>
              <a:t>TOP-ok</a:t>
            </a:r>
            <a:r>
              <a:rPr lang="hu-HU" sz="2000" dirty="0" smtClean="0"/>
              <a:t>  </a:t>
            </a:r>
            <a:r>
              <a:rPr lang="hu-HU" sz="2000" dirty="0"/>
              <a:t>(</a:t>
            </a:r>
            <a:r>
              <a:rPr lang="hu-HU" sz="2000" dirty="0" smtClean="0"/>
              <a:t>Települési operatív programok – települési vízgazdálkodás)</a:t>
            </a:r>
            <a:endParaRPr lang="hu-HU" sz="2000" dirty="0"/>
          </a:p>
          <a:p>
            <a:pPr marL="1714500" lvl="3" indent="-342900">
              <a:spcBef>
                <a:spcPts val="1200"/>
              </a:spcBef>
              <a:buFont typeface="Wingdings" pitchFamily="2" charset="2"/>
              <a:buChar char="Ø"/>
            </a:pPr>
            <a:r>
              <a:rPr lang="hu-HU" sz="2000" dirty="0"/>
              <a:t>(Vidékfejlesztési </a:t>
            </a:r>
            <a:r>
              <a:rPr lang="hu-HU" sz="2000" dirty="0" smtClean="0"/>
              <a:t>Program – pl. agrártámogatások rendszerében megjelenő intézkedések) </a:t>
            </a:r>
            <a:endParaRPr lang="hu-HU" sz="2000" dirty="0"/>
          </a:p>
          <a:p>
            <a:pPr lvl="1"/>
            <a:endParaRPr lang="hu-HU" sz="1200" dirty="0" smtClean="0"/>
          </a:p>
          <a:p>
            <a:pPr marL="800100" lvl="1" indent="-342900">
              <a:buFont typeface="Wingdings" pitchFamily="2" charset="2"/>
              <a:buChar char="Ø"/>
            </a:pPr>
            <a:r>
              <a:rPr lang="hu-HU" sz="2400" dirty="0" smtClean="0"/>
              <a:t>2027-ig: a többi … </a:t>
            </a:r>
            <a:endParaRPr lang="hu-H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5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71800" y="1412776"/>
            <a:ext cx="4419600" cy="1440160"/>
          </a:xfrm>
        </p:spPr>
        <p:txBody>
          <a:bodyPr/>
          <a:lstStyle/>
          <a:p>
            <a:r>
              <a:rPr lang="hu-HU" dirty="0" smtClean="0"/>
              <a:t>KÖSZÖNÖM </a:t>
            </a:r>
            <a:br>
              <a:rPr lang="hu-HU" dirty="0" smtClean="0"/>
            </a:br>
            <a:r>
              <a:rPr lang="hu-HU" dirty="0" smtClean="0"/>
              <a:t>A FIGYELMET!</a:t>
            </a:r>
            <a:endParaRPr lang="hu-H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 descr="http://www.aduvizig.hu/images/logo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266195"/>
            <a:ext cx="720080" cy="7550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34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323529" y="44624"/>
            <a:ext cx="8496944" cy="936104"/>
          </a:xfrm>
        </p:spPr>
        <p:txBody>
          <a:bodyPr>
            <a:normAutofit fontScale="90000"/>
          </a:bodyPr>
          <a:lstStyle/>
          <a:p>
            <a:r>
              <a:rPr lang="hu-HU" dirty="0"/>
              <a:t>A VGT1 TELJESÍTÉSE –</a:t>
            </a:r>
            <a:br>
              <a:rPr lang="hu-HU" dirty="0"/>
            </a:br>
            <a:r>
              <a:rPr lang="hu-HU" dirty="0"/>
              <a:t>                         INTÉZKEDÉSEK az ADUVIZIG területén</a:t>
            </a:r>
            <a:endParaRPr lang="hu-HU" cap="none" dirty="0"/>
          </a:p>
        </p:txBody>
      </p:sp>
      <p:sp>
        <p:nvSpPr>
          <p:cNvPr id="8" name="Szövegdoboz 7"/>
          <p:cNvSpPr txBox="1"/>
          <p:nvPr/>
        </p:nvSpPr>
        <p:spPr>
          <a:xfrm>
            <a:off x="221146" y="1268760"/>
            <a:ext cx="8599327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Felszín alatti víztesteket érintő beavatkozások: </a:t>
            </a:r>
          </a:p>
          <a:p>
            <a:endParaRPr lang="hu-HU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IV2 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Ivóvízbázisok biztonságba helyezése és biztonságban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tartása  - </a:t>
            </a:r>
            <a:b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projekt keretében 3 távlati vízbázis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CS1 Csatornázás, vagy szakszerű egyedi szennyvíztisztítás és </a:t>
            </a:r>
            <a:r>
              <a:rPr lang="hu-HU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-elhelyezés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megoldása a Szennyvíz Programban szereplő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agglomerációkban - 20 település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CS2 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Csatornázás vagy szakszerű egyedi vagy település szintű szennyvíztisztítás és –elhelyezés megoldása a Szennyvíz Programba nem tartozó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településeken  - 2 település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TE1 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Kommunális hulladéklerakók </a:t>
            </a:r>
            <a:r>
              <a:rPr lang="hu-H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rekultivációja - 4 projekt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IV1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Vízkezelési technológia módosítása vagy áttérés másik vízbázisra az ivóvízminőség biztosítása érdekében (Ivóvízminőség-javító Program)  - </a:t>
            </a:r>
            <a:b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projekt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keretében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települést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településrész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érintett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TE2: Belterületi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csapadékvíz-gazdálkodás – 4 települést érint.</a:t>
            </a:r>
            <a:endParaRPr lang="hu-H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hu-HU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Egyenes összekötő 3"/>
          <p:cNvCxnSpPr/>
          <p:nvPr/>
        </p:nvCxnSpPr>
        <p:spPr>
          <a:xfrm>
            <a:off x="31196" y="5013176"/>
            <a:ext cx="914400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9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Tartalom</a:t>
            </a:r>
            <a:endParaRPr lang="hu-HU" dirty="0"/>
          </a:p>
        </p:txBody>
      </p:sp>
      <p:sp>
        <p:nvSpPr>
          <p:cNvPr id="5" name="Szöveg helye 2"/>
          <p:cNvSpPr txBox="1">
            <a:spLocks/>
          </p:cNvSpPr>
          <p:nvPr/>
        </p:nvSpPr>
        <p:spPr>
          <a:xfrm>
            <a:off x="430476" y="1484784"/>
            <a:ext cx="7093851" cy="4010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VGT1-ben megvalósult intézkedések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Jó példák bemutatása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DPSIR elemzés módszertana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Intézkedések rendszere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ÁKK-VGT2 összehangolása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Intézkedések 2021-ig</a:t>
            </a:r>
            <a:endParaRPr lang="hu-HU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9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28588"/>
            <a:ext cx="8145661" cy="563562"/>
          </a:xfrm>
          <a:ex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altLang="hu-HU"/>
              <a:t>VKI és EU Program ciklusok</a:t>
            </a:r>
          </a:p>
        </p:txBody>
      </p:sp>
      <p:sp>
        <p:nvSpPr>
          <p:cNvPr id="9219" name="Text Box 12"/>
          <p:cNvSpPr txBox="1">
            <a:spLocks noChangeArrowheads="1"/>
          </p:cNvSpPr>
          <p:nvPr/>
        </p:nvSpPr>
        <p:spPr bwMode="auto">
          <a:xfrm>
            <a:off x="1116013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2006</a:t>
            </a:r>
          </a:p>
        </p:txBody>
      </p:sp>
      <p:sp>
        <p:nvSpPr>
          <p:cNvPr id="9220" name="Text Box 15"/>
          <p:cNvSpPr txBox="1">
            <a:spLocks noChangeArrowheads="1"/>
          </p:cNvSpPr>
          <p:nvPr/>
        </p:nvSpPr>
        <p:spPr bwMode="auto">
          <a:xfrm>
            <a:off x="1763713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2007</a:t>
            </a:r>
          </a:p>
        </p:txBody>
      </p:sp>
      <p:sp>
        <p:nvSpPr>
          <p:cNvPr id="9221" name="Text Box 16"/>
          <p:cNvSpPr txBox="1">
            <a:spLocks noChangeArrowheads="1"/>
          </p:cNvSpPr>
          <p:nvPr/>
        </p:nvSpPr>
        <p:spPr bwMode="auto">
          <a:xfrm>
            <a:off x="2411413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2008</a:t>
            </a:r>
          </a:p>
        </p:txBody>
      </p:sp>
      <p:sp>
        <p:nvSpPr>
          <p:cNvPr id="9222" name="Text Box 17"/>
          <p:cNvSpPr txBox="1">
            <a:spLocks noChangeArrowheads="1"/>
          </p:cNvSpPr>
          <p:nvPr/>
        </p:nvSpPr>
        <p:spPr bwMode="auto">
          <a:xfrm>
            <a:off x="8243888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2017</a:t>
            </a:r>
          </a:p>
        </p:txBody>
      </p:sp>
      <p:sp>
        <p:nvSpPr>
          <p:cNvPr id="9223" name="Text Box 18"/>
          <p:cNvSpPr txBox="1">
            <a:spLocks noChangeArrowheads="1"/>
          </p:cNvSpPr>
          <p:nvPr/>
        </p:nvSpPr>
        <p:spPr bwMode="auto">
          <a:xfrm>
            <a:off x="7596188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2016</a:t>
            </a:r>
          </a:p>
        </p:txBody>
      </p:sp>
      <p:sp>
        <p:nvSpPr>
          <p:cNvPr id="9224" name="Text Box 19"/>
          <p:cNvSpPr txBox="1">
            <a:spLocks noChangeArrowheads="1"/>
          </p:cNvSpPr>
          <p:nvPr/>
        </p:nvSpPr>
        <p:spPr bwMode="auto">
          <a:xfrm>
            <a:off x="6948488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2015</a:t>
            </a:r>
          </a:p>
        </p:txBody>
      </p:sp>
      <p:sp>
        <p:nvSpPr>
          <p:cNvPr id="9225" name="Text Box 20"/>
          <p:cNvSpPr txBox="1">
            <a:spLocks noChangeArrowheads="1"/>
          </p:cNvSpPr>
          <p:nvPr/>
        </p:nvSpPr>
        <p:spPr bwMode="auto">
          <a:xfrm>
            <a:off x="6300788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2014</a:t>
            </a:r>
          </a:p>
        </p:txBody>
      </p:sp>
      <p:sp>
        <p:nvSpPr>
          <p:cNvPr id="9226" name="Text Box 21"/>
          <p:cNvSpPr txBox="1">
            <a:spLocks noChangeArrowheads="1"/>
          </p:cNvSpPr>
          <p:nvPr/>
        </p:nvSpPr>
        <p:spPr bwMode="auto">
          <a:xfrm>
            <a:off x="5651500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2013</a:t>
            </a:r>
          </a:p>
        </p:txBody>
      </p:sp>
      <p:sp>
        <p:nvSpPr>
          <p:cNvPr id="9227" name="Text Box 22"/>
          <p:cNvSpPr txBox="1">
            <a:spLocks noChangeArrowheads="1"/>
          </p:cNvSpPr>
          <p:nvPr/>
        </p:nvSpPr>
        <p:spPr bwMode="auto">
          <a:xfrm>
            <a:off x="5003800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2012</a:t>
            </a:r>
          </a:p>
        </p:txBody>
      </p:sp>
      <p:sp>
        <p:nvSpPr>
          <p:cNvPr id="9228" name="Text Box 23"/>
          <p:cNvSpPr txBox="1">
            <a:spLocks noChangeArrowheads="1"/>
          </p:cNvSpPr>
          <p:nvPr/>
        </p:nvSpPr>
        <p:spPr bwMode="auto">
          <a:xfrm>
            <a:off x="4356100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2011</a:t>
            </a:r>
          </a:p>
        </p:txBody>
      </p:sp>
      <p:sp>
        <p:nvSpPr>
          <p:cNvPr id="9229" name="Text Box 24"/>
          <p:cNvSpPr txBox="1">
            <a:spLocks noChangeArrowheads="1"/>
          </p:cNvSpPr>
          <p:nvPr/>
        </p:nvSpPr>
        <p:spPr bwMode="auto">
          <a:xfrm>
            <a:off x="3708400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2010</a:t>
            </a:r>
          </a:p>
        </p:txBody>
      </p:sp>
      <p:sp>
        <p:nvSpPr>
          <p:cNvPr id="9230" name="Text Box 25"/>
          <p:cNvSpPr txBox="1">
            <a:spLocks noChangeArrowheads="1"/>
          </p:cNvSpPr>
          <p:nvPr/>
        </p:nvSpPr>
        <p:spPr bwMode="auto">
          <a:xfrm>
            <a:off x="3059113" y="3141663"/>
            <a:ext cx="647700" cy="31908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400" b="1">
                <a:solidFill>
                  <a:schemeClr val="bg1"/>
                </a:solidFill>
                <a:latin typeface="Calibri" pitchFamily="34" charset="0"/>
              </a:rPr>
              <a:t>2009</a:t>
            </a:r>
          </a:p>
        </p:txBody>
      </p:sp>
      <p:sp>
        <p:nvSpPr>
          <p:cNvPr id="9231" name="Text Box 26"/>
          <p:cNvSpPr txBox="1">
            <a:spLocks noChangeArrowheads="1"/>
          </p:cNvSpPr>
          <p:nvPr/>
        </p:nvSpPr>
        <p:spPr bwMode="auto">
          <a:xfrm>
            <a:off x="1835150" y="3645024"/>
            <a:ext cx="4465638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800">
                <a:solidFill>
                  <a:schemeClr val="tx2"/>
                </a:solidFill>
                <a:latin typeface="Calibri" pitchFamily="34" charset="0"/>
              </a:rPr>
              <a:t>7 éves UMVP  2007-2013</a:t>
            </a:r>
          </a:p>
        </p:txBody>
      </p:sp>
      <p:sp>
        <p:nvSpPr>
          <p:cNvPr id="9232" name="Text Box 27"/>
          <p:cNvSpPr txBox="1">
            <a:spLocks noChangeArrowheads="1"/>
          </p:cNvSpPr>
          <p:nvPr/>
        </p:nvSpPr>
        <p:spPr bwMode="auto">
          <a:xfrm>
            <a:off x="6299200" y="3645024"/>
            <a:ext cx="28448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800" dirty="0">
                <a:solidFill>
                  <a:schemeClr val="tx2"/>
                </a:solidFill>
                <a:latin typeface="Calibri" pitchFamily="34" charset="0"/>
              </a:rPr>
              <a:t>7 éves VP  2014-2020 → →</a:t>
            </a:r>
          </a:p>
        </p:txBody>
      </p:sp>
      <p:sp>
        <p:nvSpPr>
          <p:cNvPr id="9233" name="Text Box 28"/>
          <p:cNvSpPr txBox="1">
            <a:spLocks noChangeArrowheads="1"/>
          </p:cNvSpPr>
          <p:nvPr/>
        </p:nvSpPr>
        <p:spPr bwMode="auto">
          <a:xfrm>
            <a:off x="0" y="3645024"/>
            <a:ext cx="1836738" cy="381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800">
                <a:solidFill>
                  <a:schemeClr val="tx2"/>
                </a:solidFill>
                <a:latin typeface="Calibri" pitchFamily="34" charset="0"/>
              </a:rPr>
              <a:t>AVOP</a:t>
            </a:r>
          </a:p>
        </p:txBody>
      </p:sp>
      <p:sp>
        <p:nvSpPr>
          <p:cNvPr id="9234" name="AutoShape 29"/>
          <p:cNvSpPr>
            <a:spLocks noChangeArrowheads="1"/>
          </p:cNvSpPr>
          <p:nvPr/>
        </p:nvSpPr>
        <p:spPr bwMode="auto">
          <a:xfrm>
            <a:off x="1258888" y="4581525"/>
            <a:ext cx="576262" cy="647700"/>
          </a:xfrm>
          <a:prstGeom prst="upArrow">
            <a:avLst>
              <a:gd name="adj1" fmla="val 50000"/>
              <a:gd name="adj2" fmla="val 28099"/>
            </a:avLst>
          </a:prstGeom>
          <a:solidFill>
            <a:srgbClr val="CC99FF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endParaRPr lang="hu-HU" altLang="hu-HU" sz="180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9235" name="AutoShape 31"/>
          <p:cNvSpPr>
            <a:spLocks noChangeArrowheads="1"/>
          </p:cNvSpPr>
          <p:nvPr/>
        </p:nvSpPr>
        <p:spPr bwMode="auto">
          <a:xfrm>
            <a:off x="5651500" y="4581525"/>
            <a:ext cx="576263" cy="647700"/>
          </a:xfrm>
          <a:prstGeom prst="upArrow">
            <a:avLst>
              <a:gd name="adj1" fmla="val 50000"/>
              <a:gd name="adj2" fmla="val 28099"/>
            </a:avLst>
          </a:prstGeom>
          <a:solidFill>
            <a:srgbClr val="CC99FF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endParaRPr lang="hu-HU" altLang="hu-HU" sz="1800">
              <a:solidFill>
                <a:schemeClr val="hlink"/>
              </a:solidFill>
              <a:latin typeface="Calibri" pitchFamily="34" charset="0"/>
            </a:endParaRPr>
          </a:p>
        </p:txBody>
      </p:sp>
      <p:sp>
        <p:nvSpPr>
          <p:cNvPr id="9236" name="Text Box 32"/>
          <p:cNvSpPr txBox="1">
            <a:spLocks noChangeArrowheads="1"/>
          </p:cNvSpPr>
          <p:nvPr/>
        </p:nvSpPr>
        <p:spPr bwMode="auto">
          <a:xfrm>
            <a:off x="827584" y="5373688"/>
            <a:ext cx="1437317" cy="4001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20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OP tervezés</a:t>
            </a:r>
            <a:endParaRPr lang="hu-HU" altLang="hu-HU" sz="20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9237" name="Text Box 34"/>
          <p:cNvSpPr txBox="1">
            <a:spLocks noChangeArrowheads="1"/>
          </p:cNvSpPr>
          <p:nvPr/>
        </p:nvSpPr>
        <p:spPr bwMode="auto">
          <a:xfrm>
            <a:off x="1765300" y="2349500"/>
            <a:ext cx="1943100" cy="41275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2000" b="1" dirty="0">
                <a:solidFill>
                  <a:schemeClr val="hlink"/>
                </a:solidFill>
                <a:latin typeface="Calibri" pitchFamily="34" charset="0"/>
              </a:rPr>
              <a:t>VGT tervezés</a:t>
            </a:r>
          </a:p>
        </p:txBody>
      </p:sp>
      <p:sp>
        <p:nvSpPr>
          <p:cNvPr id="9238" name="Text Box 35"/>
          <p:cNvSpPr txBox="1">
            <a:spLocks noChangeArrowheads="1"/>
          </p:cNvSpPr>
          <p:nvPr/>
        </p:nvSpPr>
        <p:spPr bwMode="auto">
          <a:xfrm>
            <a:off x="5292080" y="5402263"/>
            <a:ext cx="1437317" cy="4001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20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OP tervezés</a:t>
            </a:r>
            <a:endParaRPr lang="hu-HU" altLang="hu-HU" sz="20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9239" name="Text Box 36"/>
          <p:cNvSpPr txBox="1">
            <a:spLocks noChangeArrowheads="1"/>
          </p:cNvSpPr>
          <p:nvPr/>
        </p:nvSpPr>
        <p:spPr bwMode="auto">
          <a:xfrm>
            <a:off x="5651500" y="2349500"/>
            <a:ext cx="1943100" cy="41275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2000" b="1" dirty="0">
                <a:solidFill>
                  <a:schemeClr val="hlink"/>
                </a:solidFill>
                <a:latin typeface="Calibri" pitchFamily="34" charset="0"/>
              </a:rPr>
              <a:t>VGT tervezés</a:t>
            </a:r>
          </a:p>
        </p:txBody>
      </p:sp>
      <p:sp>
        <p:nvSpPr>
          <p:cNvPr id="9240" name="Text Box 39"/>
          <p:cNvSpPr txBox="1">
            <a:spLocks noChangeArrowheads="1"/>
          </p:cNvSpPr>
          <p:nvPr/>
        </p:nvSpPr>
        <p:spPr bwMode="auto">
          <a:xfrm>
            <a:off x="3708400" y="1700213"/>
            <a:ext cx="3887788" cy="41275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2000" b="1" dirty="0">
                <a:solidFill>
                  <a:srgbClr val="002060"/>
                </a:solidFill>
                <a:latin typeface="Calibri" pitchFamily="34" charset="0"/>
              </a:rPr>
              <a:t>VGT1 Intézkedési Program</a:t>
            </a:r>
          </a:p>
        </p:txBody>
      </p:sp>
      <p:sp>
        <p:nvSpPr>
          <p:cNvPr id="9241" name="Text Box 40"/>
          <p:cNvSpPr txBox="1">
            <a:spLocks noChangeArrowheads="1"/>
          </p:cNvSpPr>
          <p:nvPr/>
        </p:nvSpPr>
        <p:spPr bwMode="auto">
          <a:xfrm>
            <a:off x="7596188" y="1700213"/>
            <a:ext cx="1547812" cy="4127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2000" b="1" dirty="0">
                <a:solidFill>
                  <a:schemeClr val="tx2"/>
                </a:solidFill>
                <a:latin typeface="Calibri" pitchFamily="34" charset="0"/>
              </a:rPr>
              <a:t> VGT2 IP </a:t>
            </a:r>
            <a:r>
              <a:rPr lang="hu-HU" altLang="hu-HU" sz="2000" b="1" dirty="0" smtClean="0">
                <a:solidFill>
                  <a:schemeClr val="tx2"/>
                </a:solidFill>
                <a:latin typeface="Calibri" pitchFamily="34" charset="0"/>
              </a:rPr>
              <a:t>→</a:t>
            </a:r>
            <a:endParaRPr lang="hu-HU" altLang="hu-HU" sz="20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9242" name="Line 38"/>
          <p:cNvSpPr>
            <a:spLocks noChangeShapeType="1"/>
          </p:cNvSpPr>
          <p:nvPr/>
        </p:nvSpPr>
        <p:spPr bwMode="auto">
          <a:xfrm>
            <a:off x="7596188" y="1700213"/>
            <a:ext cx="0" cy="1441450"/>
          </a:xfrm>
          <a:prstGeom prst="line">
            <a:avLst/>
          </a:prstGeom>
          <a:noFill/>
          <a:ln w="412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243" name="Line 37"/>
          <p:cNvSpPr>
            <a:spLocks noChangeShapeType="1"/>
          </p:cNvSpPr>
          <p:nvPr/>
        </p:nvSpPr>
        <p:spPr bwMode="auto">
          <a:xfrm>
            <a:off x="3708400" y="1700213"/>
            <a:ext cx="0" cy="1441450"/>
          </a:xfrm>
          <a:prstGeom prst="line">
            <a:avLst/>
          </a:prstGeom>
          <a:noFill/>
          <a:ln w="412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0" y="6165850"/>
            <a:ext cx="9144000" cy="406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000" b="1" dirty="0">
                <a:solidFill>
                  <a:srgbClr val="FF0000"/>
                </a:solidFill>
              </a:rPr>
              <a:t>Vizes projektekben VKI célkitűzések horizontális megvalósítása !!!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1835696" y="4127797"/>
            <a:ext cx="4465638" cy="381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800" dirty="0">
                <a:solidFill>
                  <a:schemeClr val="tx2"/>
                </a:solidFill>
                <a:latin typeface="Calibri" pitchFamily="34" charset="0"/>
              </a:rPr>
              <a:t>7 éves </a:t>
            </a:r>
            <a:r>
              <a:rPr lang="hu-HU" altLang="hu-HU" sz="1800" dirty="0" smtClean="0">
                <a:solidFill>
                  <a:schemeClr val="tx2"/>
                </a:solidFill>
                <a:latin typeface="Calibri" pitchFamily="34" charset="0"/>
              </a:rPr>
              <a:t>KEOP  </a:t>
            </a:r>
            <a:r>
              <a:rPr lang="hu-HU" altLang="hu-HU" sz="1800" dirty="0">
                <a:solidFill>
                  <a:schemeClr val="tx2"/>
                </a:solidFill>
                <a:latin typeface="Calibri" pitchFamily="34" charset="0"/>
              </a:rPr>
              <a:t>2007-2013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6300192" y="4127797"/>
            <a:ext cx="28448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800" dirty="0">
                <a:solidFill>
                  <a:schemeClr val="tx2"/>
                </a:solidFill>
                <a:latin typeface="Calibri" pitchFamily="34" charset="0"/>
              </a:rPr>
              <a:t>7 éves </a:t>
            </a:r>
            <a:r>
              <a:rPr lang="hu-HU" altLang="hu-HU" sz="1800" dirty="0" smtClean="0">
                <a:solidFill>
                  <a:schemeClr val="tx2"/>
                </a:solidFill>
                <a:latin typeface="Calibri" pitchFamily="34" charset="0"/>
              </a:rPr>
              <a:t>KEHOP  </a:t>
            </a:r>
            <a:r>
              <a:rPr lang="hu-HU" altLang="hu-HU" sz="1800" dirty="0">
                <a:solidFill>
                  <a:schemeClr val="tx2"/>
                </a:solidFill>
                <a:latin typeface="Calibri" pitchFamily="34" charset="0"/>
              </a:rPr>
              <a:t>2014-2020 </a:t>
            </a:r>
            <a:r>
              <a:rPr lang="hu-HU" altLang="hu-HU" sz="1800" dirty="0" smtClean="0">
                <a:solidFill>
                  <a:schemeClr val="tx2"/>
                </a:solidFill>
                <a:latin typeface="Calibri" pitchFamily="34" charset="0"/>
              </a:rPr>
              <a:t>→</a:t>
            </a:r>
            <a:endParaRPr lang="hu-HU" altLang="hu-HU" sz="18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-1042" y="4127797"/>
            <a:ext cx="1836738" cy="381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buClr>
                <a:schemeClr val="tx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ts val="700"/>
              </a:spcBef>
              <a:buClr>
                <a:schemeClr val="tx1"/>
              </a:buClr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ts val="600"/>
              </a:spcBef>
              <a:buClr>
                <a:schemeClr val="tx1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ts val="500"/>
              </a:spcBef>
              <a:buClr>
                <a:schemeClr val="tx1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Clr>
                <a:srgbClr val="000000"/>
              </a:buClr>
              <a:buFont typeface="Calibri" pitchFamily="34" charset="0"/>
              <a:buNone/>
            </a:pPr>
            <a:r>
              <a:rPr lang="hu-HU" altLang="hu-HU" sz="1800" dirty="0" smtClean="0">
                <a:solidFill>
                  <a:schemeClr val="tx2"/>
                </a:solidFill>
                <a:latin typeface="Calibri" pitchFamily="34" charset="0"/>
              </a:rPr>
              <a:t>KIOP</a:t>
            </a:r>
            <a:endParaRPr lang="hu-HU" altLang="hu-HU" sz="1800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2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2" name="Picture 12" descr="vízbázis ismertető tér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981075"/>
            <a:ext cx="3924300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25538"/>
            <a:ext cx="5148263" cy="4525962"/>
          </a:xfrm>
        </p:spPr>
        <p:txBody>
          <a:bodyPr>
            <a:normAutofit fontScale="92500" lnSpcReduction="20000"/>
          </a:bodyPr>
          <a:lstStyle/>
          <a:p>
            <a:pPr marL="179388" indent="-179388">
              <a:spcBef>
                <a:spcPct val="35000"/>
              </a:spcBef>
              <a:buFont typeface="Wingdings" pitchFamily="2" charset="2"/>
              <a:buNone/>
            </a:pPr>
            <a:r>
              <a:rPr lang="hu-HU" altLang="hu-HU" sz="2000"/>
              <a:t>A KÖVIZIG területén</a:t>
            </a:r>
          </a:p>
          <a:p>
            <a:pPr lvl="1">
              <a:spcBef>
                <a:spcPct val="35000"/>
              </a:spcBef>
            </a:pPr>
            <a:r>
              <a:rPr lang="hu-HU" altLang="hu-HU" sz="2000"/>
              <a:t>12 távlati (405.000 m</a:t>
            </a:r>
            <a:r>
              <a:rPr lang="hu-HU" altLang="hu-HU" sz="2000" baseline="30000"/>
              <a:t>3</a:t>
            </a:r>
            <a:r>
              <a:rPr lang="hu-HU" altLang="hu-HU" sz="2000"/>
              <a:t>/nap), </a:t>
            </a:r>
          </a:p>
          <a:p>
            <a:pPr lvl="1">
              <a:spcBef>
                <a:spcPct val="35000"/>
              </a:spcBef>
            </a:pPr>
            <a:r>
              <a:rPr lang="hu-HU" altLang="hu-HU" sz="2000"/>
              <a:t>16 üzemelő (107.000 m</a:t>
            </a:r>
            <a:r>
              <a:rPr lang="hu-HU" altLang="hu-HU" sz="2000" baseline="30000"/>
              <a:t>3</a:t>
            </a:r>
            <a:r>
              <a:rPr lang="hu-HU" altLang="hu-HU" sz="2000"/>
              <a:t>/nap)</a:t>
            </a:r>
          </a:p>
          <a:p>
            <a:pPr marL="179388" indent="-179388">
              <a:spcBef>
                <a:spcPct val="35000"/>
              </a:spcBef>
              <a:buFont typeface="Wingdings" pitchFamily="2" charset="2"/>
              <a:buNone/>
            </a:pPr>
            <a:r>
              <a:rPr lang="hu-HU" altLang="hu-HU" sz="2000"/>
              <a:t>   sérülékeny hidrogeológiai környezetben lévő vízbázis van</a:t>
            </a:r>
          </a:p>
          <a:p>
            <a:pPr marL="179388" indent="-179388">
              <a:spcBef>
                <a:spcPct val="35000"/>
              </a:spcBef>
              <a:buFont typeface="Wingdings" pitchFamily="2" charset="2"/>
              <a:buNone/>
            </a:pPr>
            <a:endParaRPr lang="hu-HU" altLang="hu-HU" sz="2000"/>
          </a:p>
          <a:p>
            <a:pPr marL="179388" indent="-179388">
              <a:spcBef>
                <a:spcPct val="35000"/>
              </a:spcBef>
            </a:pPr>
            <a:r>
              <a:rPr lang="hu-HU" altLang="hu-HU" sz="2000" u="sng"/>
              <a:t>Távlati vízbázisok kezelője:  ADUKÖVIZIG</a:t>
            </a:r>
          </a:p>
          <a:p>
            <a:pPr marL="179388" indent="-179388">
              <a:spcBef>
                <a:spcPct val="35000"/>
              </a:spcBef>
            </a:pPr>
            <a:endParaRPr lang="hu-HU" altLang="hu-HU" sz="2000" u="sng"/>
          </a:p>
          <a:p>
            <a:pPr marL="179388" indent="-179388">
              <a:spcBef>
                <a:spcPct val="35000"/>
              </a:spcBef>
            </a:pPr>
            <a:r>
              <a:rPr lang="hu-HU" altLang="hu-HU" sz="2000">
                <a:solidFill>
                  <a:schemeClr val="folHlink"/>
                </a:solidFill>
              </a:rPr>
              <a:t>Mind a 12 távlati vízbázis rendelkezik jogerős védőterület-, védőidom kijelölő határozattal.</a:t>
            </a:r>
            <a:r>
              <a:rPr lang="hu-HU" altLang="hu-HU" sz="2000"/>
              <a:t> </a:t>
            </a:r>
          </a:p>
          <a:p>
            <a:pPr marL="179388" indent="-179388">
              <a:spcBef>
                <a:spcPct val="35000"/>
              </a:spcBef>
            </a:pPr>
            <a:endParaRPr lang="hu-HU" altLang="hu-HU" sz="2000"/>
          </a:p>
          <a:p>
            <a:pPr marL="179388" indent="-179388">
              <a:spcBef>
                <a:spcPct val="35000"/>
              </a:spcBef>
            </a:pPr>
            <a:r>
              <a:rPr lang="hu-HU" altLang="hu-HU" sz="2000"/>
              <a:t>A 12 távlati vízbázis területe 132 km</a:t>
            </a:r>
            <a:r>
              <a:rPr lang="hu-HU" altLang="hu-HU" sz="2000" baseline="30000"/>
              <a:t>2</a:t>
            </a:r>
            <a:r>
              <a:rPr lang="hu-HU" altLang="hu-HU" sz="2000"/>
              <a:t>, és 11200 ingatlant érint.</a:t>
            </a:r>
          </a:p>
        </p:txBody>
      </p:sp>
      <p:sp>
        <p:nvSpPr>
          <p:cNvPr id="81929" name="Rectangle 9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  <a:noFill/>
          <a:ln/>
        </p:spPr>
        <p:txBody>
          <a:bodyPr>
            <a:normAutofit fontScale="90000"/>
          </a:bodyPr>
          <a:lstStyle/>
          <a:p>
            <a:r>
              <a:rPr lang="hu-HU" altLang="hu-HU" sz="1800" b="1"/>
              <a:t/>
            </a:r>
            <a:br>
              <a:rPr lang="hu-HU" altLang="hu-HU" sz="1800" b="1"/>
            </a:br>
            <a:r>
              <a:rPr lang="hu-HU" altLang="hu-HU" sz="2800" b="1"/>
              <a:t>Vízbázisvédelmi program</a:t>
            </a:r>
            <a:br>
              <a:rPr lang="hu-HU" altLang="hu-HU" sz="2800" b="1"/>
            </a:br>
            <a:endParaRPr lang="hu-HU" altLang="hu-HU" sz="2800" b="1"/>
          </a:p>
        </p:txBody>
      </p:sp>
      <p:pic>
        <p:nvPicPr>
          <p:cNvPr id="81933" name="Picture 13" descr="vízbázis ismertető térké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5813425"/>
            <a:ext cx="2089150" cy="10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4" name="Rectangle 14"/>
          <p:cNvSpPr>
            <a:spLocks noChangeArrowheads="1"/>
          </p:cNvSpPr>
          <p:nvPr/>
        </p:nvSpPr>
        <p:spPr bwMode="auto">
          <a:xfrm>
            <a:off x="5219700" y="2565400"/>
            <a:ext cx="1008063" cy="5032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363894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4932363" cy="1143000"/>
          </a:xfrm>
          <a:noFill/>
          <a:ln/>
        </p:spPr>
        <p:txBody>
          <a:bodyPr>
            <a:normAutofit fontScale="90000"/>
          </a:bodyPr>
          <a:lstStyle/>
          <a:p>
            <a:r>
              <a:rPr lang="hu-HU" altLang="hu-HU" b="1"/>
              <a:t/>
            </a:r>
            <a:br>
              <a:rPr lang="hu-HU" altLang="hu-HU" b="1"/>
            </a:br>
            <a:r>
              <a:rPr lang="hu-HU" altLang="hu-HU" sz="2800" b="1"/>
              <a:t>Vízbázisvédelmi program</a:t>
            </a:r>
            <a:r>
              <a:rPr lang="hu-HU" altLang="hu-HU" b="1"/>
              <a:t/>
            </a:r>
            <a:br>
              <a:rPr lang="hu-HU" altLang="hu-HU" b="1"/>
            </a:br>
            <a:endParaRPr lang="hu-HU" altLang="hu-HU" b="1"/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179388" y="1557338"/>
            <a:ext cx="4679950" cy="494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Arial" charset="0"/>
              </a:defRPr>
            </a:lvl1pPr>
            <a:lvl2pPr marL="623888" indent="-16668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"/>
              </a:spcBef>
            </a:pPr>
            <a:r>
              <a:rPr lang="hu-HU" altLang="hu-HU" sz="2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Diagnosztikai fázis:</a:t>
            </a:r>
          </a:p>
          <a:p>
            <a:pPr lvl="1">
              <a:spcBef>
                <a:spcPct val="5000"/>
              </a:spcBef>
              <a:buClr>
                <a:schemeClr val="hlink"/>
              </a:buClr>
              <a:buFont typeface="Wingdings" pitchFamily="2" charset="2"/>
              <a:buChar char="§"/>
            </a:pPr>
            <a:r>
              <a:rPr lang="hu-HU" altLang="hu-HU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geofizikai vizsgálatok</a:t>
            </a:r>
          </a:p>
          <a:p>
            <a:pPr lvl="1">
              <a:spcBef>
                <a:spcPct val="5000"/>
              </a:spcBef>
              <a:buClr>
                <a:schemeClr val="hlink"/>
              </a:buClr>
              <a:buFont typeface="Wingdings" pitchFamily="2" charset="2"/>
              <a:buChar char="§"/>
            </a:pPr>
            <a:r>
              <a:rPr lang="hu-HU" altLang="hu-HU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kutatófúrások</a:t>
            </a:r>
          </a:p>
          <a:p>
            <a:pPr lvl="1">
              <a:spcBef>
                <a:spcPct val="5000"/>
              </a:spcBef>
              <a:buClr>
                <a:schemeClr val="hlink"/>
              </a:buClr>
              <a:buFont typeface="Wingdings" pitchFamily="2" charset="2"/>
              <a:buChar char="§"/>
            </a:pPr>
            <a:r>
              <a:rPr lang="hu-HU" altLang="hu-HU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talaj- és vízkémiai vizsgálatok</a:t>
            </a:r>
          </a:p>
          <a:p>
            <a:pPr lvl="1">
              <a:spcBef>
                <a:spcPct val="5000"/>
              </a:spcBef>
              <a:buClr>
                <a:schemeClr val="hlink"/>
              </a:buClr>
              <a:buFont typeface="Wingdings" pitchFamily="2" charset="2"/>
              <a:buChar char="§"/>
            </a:pPr>
            <a:r>
              <a:rPr lang="hu-HU" altLang="hu-HU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próba kitermelés</a:t>
            </a:r>
          </a:p>
          <a:p>
            <a:pPr lvl="1">
              <a:spcBef>
                <a:spcPct val="5000"/>
              </a:spcBef>
              <a:buClr>
                <a:schemeClr val="hlink"/>
              </a:buClr>
              <a:buFont typeface="Wingdings" pitchFamily="2" charset="2"/>
              <a:buChar char="§"/>
            </a:pPr>
            <a:r>
              <a:rPr lang="hu-HU" altLang="hu-HU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szennyezőforrások feltárása</a:t>
            </a:r>
          </a:p>
          <a:p>
            <a:pPr lvl="1">
              <a:spcBef>
                <a:spcPct val="5000"/>
              </a:spcBef>
              <a:buClr>
                <a:schemeClr val="hlink"/>
              </a:buClr>
              <a:buFont typeface="Wingdings" pitchFamily="2" charset="2"/>
              <a:buChar char="§"/>
            </a:pPr>
            <a:r>
              <a:rPr lang="hu-HU" altLang="hu-HU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figyelőrendszer kialakítása</a:t>
            </a:r>
          </a:p>
          <a:p>
            <a:pPr>
              <a:spcBef>
                <a:spcPct val="5000"/>
              </a:spcBef>
            </a:pPr>
            <a:r>
              <a:rPr lang="hu-HU" altLang="hu-HU" sz="2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Biztonságba helyezési fázis</a:t>
            </a:r>
          </a:p>
          <a:p>
            <a:pPr lvl="1">
              <a:spcBef>
                <a:spcPct val="5000"/>
              </a:spcBef>
              <a:buClr>
                <a:schemeClr val="hlink"/>
              </a:buClr>
              <a:buFont typeface="Wingdings" pitchFamily="2" charset="2"/>
              <a:buChar char="§"/>
            </a:pPr>
            <a:r>
              <a:rPr lang="hu-HU" altLang="hu-HU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védőzónák, védőidomok meghatározása</a:t>
            </a:r>
          </a:p>
          <a:p>
            <a:pPr lvl="1">
              <a:spcBef>
                <a:spcPct val="5000"/>
              </a:spcBef>
              <a:buClr>
                <a:schemeClr val="hlink"/>
              </a:buClr>
              <a:buFont typeface="Wingdings" pitchFamily="2" charset="2"/>
              <a:buChar char="§"/>
            </a:pPr>
            <a:r>
              <a:rPr lang="hu-HU" altLang="hu-HU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védőzónák kijelölése </a:t>
            </a:r>
          </a:p>
          <a:p>
            <a:pPr lvl="1">
              <a:spcBef>
                <a:spcPct val="5000"/>
              </a:spcBef>
              <a:buClr>
                <a:schemeClr val="hlink"/>
              </a:buClr>
              <a:buFont typeface="Wingdings" pitchFamily="2" charset="2"/>
              <a:buChar char="§"/>
            </a:pPr>
            <a:r>
              <a:rPr lang="hu-HU" altLang="hu-HU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védőterület-védőidom kijelölő határozatban előírt terület-használati korlátozások érvényesítése</a:t>
            </a:r>
          </a:p>
        </p:txBody>
      </p:sp>
      <p:pic>
        <p:nvPicPr>
          <p:cNvPr id="88071" name="Picture 7" descr="solt harta_levágo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692150"/>
            <a:ext cx="4251325" cy="6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5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5832475" cy="1143000"/>
          </a:xfrm>
          <a:noFill/>
          <a:ln/>
        </p:spPr>
        <p:txBody>
          <a:bodyPr>
            <a:normAutofit fontScale="90000"/>
          </a:bodyPr>
          <a:lstStyle/>
          <a:p>
            <a:r>
              <a:rPr lang="hu-HU" altLang="hu-HU" b="1"/>
              <a:t/>
            </a:r>
            <a:br>
              <a:rPr lang="hu-HU" altLang="hu-HU" b="1"/>
            </a:br>
            <a:r>
              <a:rPr lang="hu-HU" altLang="hu-HU" sz="2800" b="1"/>
              <a:t>Vízbázisvédelmi program</a:t>
            </a:r>
            <a:r>
              <a:rPr lang="hu-HU" altLang="hu-HU" b="1"/>
              <a:t/>
            </a:r>
            <a:br>
              <a:rPr lang="hu-HU" altLang="hu-HU" b="1"/>
            </a:br>
            <a:endParaRPr lang="hu-HU" altLang="hu-HU" b="1"/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79388" y="1557338"/>
            <a:ext cx="5400675" cy="528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9388" indent="-179388">
              <a:defRPr>
                <a:solidFill>
                  <a:schemeClr val="tx1"/>
                </a:solidFill>
                <a:latin typeface="Arial" charset="0"/>
              </a:defRPr>
            </a:lvl1pPr>
            <a:lvl2pPr marL="623888" indent="-166688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"/>
              </a:spcBef>
            </a:pPr>
            <a:r>
              <a:rPr lang="hu-HU" altLang="hu-HU" sz="2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Biztonságban tartási fázis = </a:t>
            </a:r>
          </a:p>
          <a:p>
            <a:pPr>
              <a:spcBef>
                <a:spcPct val="5000"/>
              </a:spcBef>
            </a:pPr>
            <a:r>
              <a:rPr lang="hu-HU" altLang="hu-HU" sz="24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Távlati vízbázisok fenntartása:</a:t>
            </a:r>
          </a:p>
          <a:p>
            <a:pPr>
              <a:spcBef>
                <a:spcPct val="5000"/>
              </a:spcBef>
            </a:pPr>
            <a:endParaRPr lang="hu-HU" altLang="hu-HU" sz="10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hu-HU" altLang="hu-HU" sz="2000"/>
              <a:t>Évenkénti ellenőrzés, szükséges karbantartások elvégzése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hu-HU" altLang="hu-HU" sz="200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hu-HU" altLang="hu-HU" sz="2000"/>
              <a:t>A hidrogeológiai „A” és „B” védőzónák határait jelző táblák kihelyezése, pótlása 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hu-HU" altLang="hu-HU" sz="100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hu-HU" altLang="hu-HU" sz="2000"/>
              <a:t>5 évenkénti felülvizsgálat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hu-HU" altLang="hu-HU" sz="100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hu-HU" altLang="hu-HU" sz="2000"/>
              <a:t>Rendszeres vízszint regisztrálás 89 kútban (DATAQUA vízszintregisztrálóval felszerelt)</a:t>
            </a:r>
          </a:p>
          <a:p>
            <a:pPr>
              <a:spcBef>
                <a:spcPct val="20000"/>
              </a:spcBef>
              <a:buFontTx/>
              <a:buChar char="•"/>
            </a:pPr>
            <a:endParaRPr lang="hu-HU" altLang="hu-HU" sz="1000"/>
          </a:p>
          <a:p>
            <a:pPr>
              <a:spcBef>
                <a:spcPct val="20000"/>
              </a:spcBef>
              <a:buFontTx/>
              <a:buChar char="•"/>
            </a:pPr>
            <a:r>
              <a:rPr lang="hu-HU" altLang="hu-HU" sz="2000"/>
              <a:t>29 figyelőkút része az EU monitoringnak - vízminőségi vizsgálat évente kétszer</a:t>
            </a:r>
          </a:p>
          <a:p>
            <a:pPr>
              <a:spcBef>
                <a:spcPct val="5000"/>
              </a:spcBef>
            </a:pPr>
            <a:endParaRPr lang="hu-HU" altLang="hu-HU" sz="2000"/>
          </a:p>
        </p:txBody>
      </p:sp>
      <p:pic>
        <p:nvPicPr>
          <p:cNvPr id="83974" name="Picture 6" descr="Tábla_belterü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591050"/>
            <a:ext cx="3059112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5" name="Picture 7" descr="new-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276475"/>
            <a:ext cx="3059112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6" name="Picture 8" descr="2006bejaras 0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-19050"/>
            <a:ext cx="3059112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98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Völgyzárógátas tározók CÉLJA  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444481" y="1484784"/>
            <a:ext cx="4127519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A  DPSIR rendszerben </a:t>
            </a:r>
            <a:r>
              <a:rPr lang="hu-HU" dirty="0" smtClean="0">
                <a:solidFill>
                  <a:schemeClr val="tx2"/>
                </a:solidFill>
              </a:rPr>
              <a:t>a hajtóerő (D) </a:t>
            </a:r>
            <a:r>
              <a:rPr lang="hu-HU" dirty="0" smtClean="0"/>
              <a:t>az előzőekben megfogalmazott általános célon kívül függ attól, hogy </a:t>
            </a:r>
            <a:r>
              <a:rPr lang="hu-HU" dirty="0" smtClean="0">
                <a:solidFill>
                  <a:schemeClr val="tx2"/>
                </a:solidFill>
              </a:rPr>
              <a:t>milyen célra hasznosítják</a:t>
            </a:r>
            <a:r>
              <a:rPr lang="hu-HU" dirty="0" smtClean="0">
                <a:solidFill>
                  <a:srgbClr val="0070C0"/>
                </a:solidFill>
              </a:rPr>
              <a:t> </a:t>
            </a:r>
            <a:r>
              <a:rPr lang="hu-HU" dirty="0" smtClean="0"/>
              <a:t>a tározót. </a:t>
            </a:r>
          </a:p>
          <a:p>
            <a:pPr lvl="0"/>
            <a:endParaRPr lang="hu-HU" dirty="0" smtClean="0"/>
          </a:p>
          <a:p>
            <a:pPr lvl="0"/>
            <a:r>
              <a:rPr lang="hu-HU" dirty="0" smtClean="0"/>
              <a:t>A területen előforduló használatok: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 smtClean="0"/>
              <a:t>Halgazdaság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 smtClean="0"/>
              <a:t>Horgászat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/>
              <a:t>E</a:t>
            </a:r>
            <a:r>
              <a:rPr lang="hu-HU" dirty="0" smtClean="0"/>
              <a:t>gyéb rekreáció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/>
              <a:t>Öntözés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hu-HU" dirty="0" err="1" smtClean="0"/>
              <a:t>Belvíztározás</a:t>
            </a:r>
            <a:endParaRPr lang="hu-HU" dirty="0" smtClean="0"/>
          </a:p>
          <a:p>
            <a:pPr marL="800100" lvl="1" indent="-342900">
              <a:buFont typeface="Wingdings" pitchFamily="2" charset="2"/>
              <a:buChar char="Ø"/>
            </a:pPr>
            <a:endParaRPr lang="hu-HU" dirty="0" smtClean="0"/>
          </a:p>
          <a:p>
            <a:pPr lvl="0"/>
            <a:r>
              <a:rPr lang="hu-HU" dirty="0" smtClean="0"/>
              <a:t>A többcélú tározók esetében a fentiek közül több is előfordul 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9468544" y="1484784"/>
            <a:ext cx="4127519" cy="48013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Utalás a területen való előfordulásra</a:t>
            </a:r>
          </a:p>
          <a:p>
            <a:pPr lvl="0"/>
            <a:endParaRPr lang="hu-HU" dirty="0"/>
          </a:p>
          <a:p>
            <a:pPr lvl="0"/>
            <a:r>
              <a:rPr lang="hu-HU" dirty="0" smtClean="0"/>
              <a:t>Ez lehet: </a:t>
            </a:r>
          </a:p>
          <a:p>
            <a:pPr lvl="0"/>
            <a:r>
              <a:rPr lang="hu-HU" dirty="0" smtClean="0"/>
              <a:t>térkép, a céloktól függően eltérő jelekkel</a:t>
            </a:r>
          </a:p>
          <a:p>
            <a:pPr lvl="0"/>
            <a:r>
              <a:rPr lang="hu-HU" dirty="0" smtClean="0"/>
              <a:t>csak statisztika egy képpel illusztrálva</a:t>
            </a:r>
          </a:p>
          <a:p>
            <a:pPr lvl="0"/>
            <a:endParaRPr lang="hu-HU" dirty="0" smtClean="0"/>
          </a:p>
          <a:p>
            <a:pPr lvl="0"/>
            <a:r>
              <a:rPr lang="hu-HU" dirty="0" smtClean="0"/>
              <a:t>Pl.: Zajki-tavak, Döröskei-tó, </a:t>
            </a:r>
            <a:r>
              <a:rPr lang="hu-HU" dirty="0" err="1" smtClean="0"/>
              <a:t>Vadása-tó</a:t>
            </a:r>
            <a:r>
              <a:rPr lang="hu-HU" dirty="0" smtClean="0"/>
              <a:t>, Borostyán-tó, </a:t>
            </a:r>
            <a:r>
              <a:rPr lang="hu-HU" dirty="0" err="1" smtClean="0"/>
              <a:t>Máriaújfalui-tó</a:t>
            </a:r>
            <a:r>
              <a:rPr lang="hu-HU" dirty="0" smtClean="0"/>
              <a:t>,  (hely, cél), szintén illusztrálva. </a:t>
            </a:r>
          </a:p>
          <a:p>
            <a:pPr lvl="0"/>
            <a:endParaRPr lang="hu-HU" dirty="0"/>
          </a:p>
          <a:p>
            <a:pPr lvl="0"/>
            <a:endParaRPr lang="hu-HU" dirty="0" smtClean="0"/>
          </a:p>
          <a:p>
            <a:pPr lvl="0"/>
            <a:endParaRPr lang="hu-HU" dirty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  <a:p>
            <a:pPr lvl="0"/>
            <a:endParaRPr lang="hu-HU" dirty="0" smtClean="0"/>
          </a:p>
        </p:txBody>
      </p:sp>
      <p:sp>
        <p:nvSpPr>
          <p:cNvPr id="6" name="Szövegdoboz 5"/>
          <p:cNvSpPr txBox="1"/>
          <p:nvPr/>
        </p:nvSpPr>
        <p:spPr>
          <a:xfrm>
            <a:off x="4977071" y="4676943"/>
            <a:ext cx="381000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Pl.: </a:t>
            </a:r>
            <a:r>
              <a:rPr lang="hu-HU" dirty="0" err="1" smtClean="0"/>
              <a:t>Bokodi-Kígyós-csatornán</a:t>
            </a:r>
            <a:r>
              <a:rPr lang="hu-HU" dirty="0" smtClean="0"/>
              <a:t> lévő tározók (horgászat, halgazdálkodás), Mátételki-tározó (</a:t>
            </a:r>
            <a:r>
              <a:rPr lang="hu-HU" dirty="0" err="1" smtClean="0"/>
              <a:t>belvíztározás</a:t>
            </a:r>
            <a:r>
              <a:rPr lang="hu-HU" dirty="0" smtClean="0"/>
              <a:t>, öntözővíz-biztosítás), </a:t>
            </a:r>
          </a:p>
        </p:txBody>
      </p:sp>
      <p:pic>
        <p:nvPicPr>
          <p:cNvPr id="2050" name="Picture 2" descr="H:\FOTOK\bokodi_közep_levegobol\IMG_49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5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A </a:t>
            </a:r>
            <a:r>
              <a:rPr lang="hu-HU" dirty="0" err="1" smtClean="0"/>
              <a:t>tározás</a:t>
            </a:r>
            <a:r>
              <a:rPr lang="hu-HU" dirty="0" smtClean="0"/>
              <a:t> befolyásolja a vízfolyások állapotát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238801" y="1214305"/>
            <a:ext cx="868947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/>
              <a:t>A </a:t>
            </a:r>
            <a:r>
              <a:rPr lang="hu-HU" dirty="0" smtClean="0"/>
              <a:t>DPSIR </a:t>
            </a:r>
            <a:r>
              <a:rPr lang="hu-HU" dirty="0"/>
              <a:t>rendszerben </a:t>
            </a:r>
            <a:r>
              <a:rPr lang="hu-HU" dirty="0" smtClean="0"/>
              <a:t>a  gáttal kialakított tározó </a:t>
            </a:r>
            <a:r>
              <a:rPr lang="hu-HU" dirty="0" smtClean="0">
                <a:solidFill>
                  <a:schemeClr val="tx2"/>
                </a:solidFill>
              </a:rPr>
              <a:t>ún.  terhelésnek (P) </a:t>
            </a:r>
            <a:r>
              <a:rPr lang="hu-HU" dirty="0" smtClean="0"/>
              <a:t>számít, amely befolyásolja a vizek </a:t>
            </a:r>
            <a:r>
              <a:rPr lang="hu-HU" dirty="0" smtClean="0">
                <a:solidFill>
                  <a:schemeClr val="tx2"/>
                </a:solidFill>
              </a:rPr>
              <a:t>mennyiségi</a:t>
            </a:r>
            <a:r>
              <a:rPr lang="hu-HU" dirty="0" smtClean="0"/>
              <a:t> (vízhozam, vízállás, sebesség), </a:t>
            </a:r>
            <a:r>
              <a:rPr lang="hu-HU" dirty="0" smtClean="0">
                <a:solidFill>
                  <a:schemeClr val="tx2"/>
                </a:solidFill>
              </a:rPr>
              <a:t>minőségi </a:t>
            </a:r>
            <a:r>
              <a:rPr lang="hu-HU" dirty="0" smtClean="0"/>
              <a:t>(biológiai, kémiai) </a:t>
            </a:r>
            <a:r>
              <a:rPr lang="hu-HU" dirty="0" smtClean="0">
                <a:solidFill>
                  <a:schemeClr val="tx2"/>
                </a:solidFill>
              </a:rPr>
              <a:t>állapotát (S)</a:t>
            </a:r>
            <a:r>
              <a:rPr lang="hu-HU" dirty="0" smtClean="0"/>
              <a:t>, a tározóban, a </a:t>
            </a:r>
            <a:r>
              <a:rPr lang="hu-HU" dirty="0" err="1" smtClean="0"/>
              <a:t>felvízen</a:t>
            </a:r>
            <a:r>
              <a:rPr lang="hu-HU" dirty="0" smtClean="0"/>
              <a:t> és az </a:t>
            </a:r>
            <a:r>
              <a:rPr lang="hu-HU" dirty="0" err="1" smtClean="0"/>
              <a:t>alvízen</a:t>
            </a:r>
            <a:r>
              <a:rPr lang="hu-HU" dirty="0" smtClean="0"/>
              <a:t> egyaránt. </a:t>
            </a:r>
          </a:p>
          <a:p>
            <a:pPr lvl="0"/>
            <a:r>
              <a:rPr lang="hu-HU" dirty="0" smtClean="0"/>
              <a:t>Az üzemeltetéstől függően a következő </a:t>
            </a:r>
            <a:r>
              <a:rPr lang="hu-HU" dirty="0" smtClean="0">
                <a:solidFill>
                  <a:schemeClr val="tx2"/>
                </a:solidFill>
              </a:rPr>
              <a:t>hatások (I)</a:t>
            </a:r>
            <a:r>
              <a:rPr lang="hu-HU" dirty="0" smtClean="0"/>
              <a:t>  léphetnek fel. 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281139" y="6196867"/>
            <a:ext cx="586286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Ha a tározó felülete &lt; 50 ha, akkor a folyó víztest része, egyébként 3 víztest: </a:t>
            </a:r>
            <a:r>
              <a:rPr lang="hu-HU" dirty="0" err="1" smtClean="0"/>
              <a:t>felvízi</a:t>
            </a:r>
            <a:r>
              <a:rPr lang="hu-HU" dirty="0" smtClean="0"/>
              <a:t> folyó, tározó, </a:t>
            </a:r>
            <a:r>
              <a:rPr lang="hu-HU" dirty="0" err="1" smtClean="0"/>
              <a:t>alvízi</a:t>
            </a:r>
            <a:r>
              <a:rPr lang="hu-HU" dirty="0" smtClean="0"/>
              <a:t> folyó. </a:t>
            </a:r>
          </a:p>
        </p:txBody>
      </p:sp>
      <p:sp>
        <p:nvSpPr>
          <p:cNvPr id="11" name="Szabadkézi sokszög 10"/>
          <p:cNvSpPr/>
          <p:nvPr/>
        </p:nvSpPr>
        <p:spPr>
          <a:xfrm>
            <a:off x="3848100" y="3619500"/>
            <a:ext cx="1517650" cy="1460500"/>
          </a:xfrm>
          <a:custGeom>
            <a:avLst/>
            <a:gdLst>
              <a:gd name="connsiteX0" fmla="*/ 336550 w 1517650"/>
              <a:gd name="connsiteY0" fmla="*/ 1460500 h 1460500"/>
              <a:gd name="connsiteX1" fmla="*/ 514350 w 1517650"/>
              <a:gd name="connsiteY1" fmla="*/ 1282700 h 1460500"/>
              <a:gd name="connsiteX2" fmla="*/ 558800 w 1517650"/>
              <a:gd name="connsiteY2" fmla="*/ 1143000 h 1460500"/>
              <a:gd name="connsiteX3" fmla="*/ 615950 w 1517650"/>
              <a:gd name="connsiteY3" fmla="*/ 1016000 h 1460500"/>
              <a:gd name="connsiteX4" fmla="*/ 698500 w 1517650"/>
              <a:gd name="connsiteY4" fmla="*/ 939800 h 1460500"/>
              <a:gd name="connsiteX5" fmla="*/ 958850 w 1517650"/>
              <a:gd name="connsiteY5" fmla="*/ 800100 h 1460500"/>
              <a:gd name="connsiteX6" fmla="*/ 1009650 w 1517650"/>
              <a:gd name="connsiteY6" fmla="*/ 698500 h 1460500"/>
              <a:gd name="connsiteX7" fmla="*/ 996950 w 1517650"/>
              <a:gd name="connsiteY7" fmla="*/ 596900 h 1460500"/>
              <a:gd name="connsiteX8" fmla="*/ 1066800 w 1517650"/>
              <a:gd name="connsiteY8" fmla="*/ 476250 h 1460500"/>
              <a:gd name="connsiteX9" fmla="*/ 1143000 w 1517650"/>
              <a:gd name="connsiteY9" fmla="*/ 387350 h 1460500"/>
              <a:gd name="connsiteX10" fmla="*/ 1320800 w 1517650"/>
              <a:gd name="connsiteY10" fmla="*/ 330200 h 1460500"/>
              <a:gd name="connsiteX11" fmla="*/ 1454150 w 1517650"/>
              <a:gd name="connsiteY11" fmla="*/ 196850 h 1460500"/>
              <a:gd name="connsiteX12" fmla="*/ 1517650 w 1517650"/>
              <a:gd name="connsiteY12" fmla="*/ 12700 h 1460500"/>
              <a:gd name="connsiteX13" fmla="*/ 1428750 w 1517650"/>
              <a:gd name="connsiteY13" fmla="*/ 0 h 1460500"/>
              <a:gd name="connsiteX14" fmla="*/ 1327150 w 1517650"/>
              <a:gd name="connsiteY14" fmla="*/ 133350 h 1460500"/>
              <a:gd name="connsiteX15" fmla="*/ 1162050 w 1517650"/>
              <a:gd name="connsiteY15" fmla="*/ 260350 h 1460500"/>
              <a:gd name="connsiteX16" fmla="*/ 1009650 w 1517650"/>
              <a:gd name="connsiteY16" fmla="*/ 336550 h 1460500"/>
              <a:gd name="connsiteX17" fmla="*/ 857250 w 1517650"/>
              <a:gd name="connsiteY17" fmla="*/ 374650 h 1460500"/>
              <a:gd name="connsiteX18" fmla="*/ 685800 w 1517650"/>
              <a:gd name="connsiteY18" fmla="*/ 463550 h 1460500"/>
              <a:gd name="connsiteX19" fmla="*/ 577850 w 1517650"/>
              <a:gd name="connsiteY19" fmla="*/ 603250 h 1460500"/>
              <a:gd name="connsiteX20" fmla="*/ 539750 w 1517650"/>
              <a:gd name="connsiteY20" fmla="*/ 685800 h 1460500"/>
              <a:gd name="connsiteX21" fmla="*/ 412750 w 1517650"/>
              <a:gd name="connsiteY21" fmla="*/ 749300 h 1460500"/>
              <a:gd name="connsiteX22" fmla="*/ 273050 w 1517650"/>
              <a:gd name="connsiteY22" fmla="*/ 850900 h 1460500"/>
              <a:gd name="connsiteX23" fmla="*/ 273050 w 1517650"/>
              <a:gd name="connsiteY23" fmla="*/ 901700 h 1460500"/>
              <a:gd name="connsiteX24" fmla="*/ 215900 w 1517650"/>
              <a:gd name="connsiteY24" fmla="*/ 977900 h 1460500"/>
              <a:gd name="connsiteX25" fmla="*/ 76200 w 1517650"/>
              <a:gd name="connsiteY25" fmla="*/ 1092200 h 1460500"/>
              <a:gd name="connsiteX26" fmla="*/ 0 w 1517650"/>
              <a:gd name="connsiteY26" fmla="*/ 1212850 h 1460500"/>
              <a:gd name="connsiteX27" fmla="*/ 0 w 1517650"/>
              <a:gd name="connsiteY27" fmla="*/ 1314450 h 1460500"/>
              <a:gd name="connsiteX28" fmla="*/ 25400 w 1517650"/>
              <a:gd name="connsiteY28" fmla="*/ 1403350 h 146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17650" h="1460500">
                <a:moveTo>
                  <a:pt x="336550" y="1460500"/>
                </a:moveTo>
                <a:lnTo>
                  <a:pt x="514350" y="1282700"/>
                </a:lnTo>
                <a:lnTo>
                  <a:pt x="558800" y="1143000"/>
                </a:lnTo>
                <a:lnTo>
                  <a:pt x="615950" y="1016000"/>
                </a:lnTo>
                <a:lnTo>
                  <a:pt x="698500" y="939800"/>
                </a:lnTo>
                <a:lnTo>
                  <a:pt x="958850" y="800100"/>
                </a:lnTo>
                <a:lnTo>
                  <a:pt x="1009650" y="698500"/>
                </a:lnTo>
                <a:lnTo>
                  <a:pt x="996950" y="596900"/>
                </a:lnTo>
                <a:lnTo>
                  <a:pt x="1066800" y="476250"/>
                </a:lnTo>
                <a:lnTo>
                  <a:pt x="1143000" y="387350"/>
                </a:lnTo>
                <a:lnTo>
                  <a:pt x="1320800" y="330200"/>
                </a:lnTo>
                <a:lnTo>
                  <a:pt x="1454150" y="196850"/>
                </a:lnTo>
                <a:lnTo>
                  <a:pt x="1517650" y="12700"/>
                </a:lnTo>
                <a:lnTo>
                  <a:pt x="1428750" y="0"/>
                </a:lnTo>
                <a:lnTo>
                  <a:pt x="1327150" y="133350"/>
                </a:lnTo>
                <a:lnTo>
                  <a:pt x="1162050" y="260350"/>
                </a:lnTo>
                <a:lnTo>
                  <a:pt x="1009650" y="336550"/>
                </a:lnTo>
                <a:lnTo>
                  <a:pt x="857250" y="374650"/>
                </a:lnTo>
                <a:lnTo>
                  <a:pt x="685800" y="463550"/>
                </a:lnTo>
                <a:lnTo>
                  <a:pt x="577850" y="603250"/>
                </a:lnTo>
                <a:lnTo>
                  <a:pt x="539750" y="685800"/>
                </a:lnTo>
                <a:lnTo>
                  <a:pt x="412750" y="749300"/>
                </a:lnTo>
                <a:lnTo>
                  <a:pt x="273050" y="850900"/>
                </a:lnTo>
                <a:lnTo>
                  <a:pt x="273050" y="901700"/>
                </a:lnTo>
                <a:lnTo>
                  <a:pt x="215900" y="977900"/>
                </a:lnTo>
                <a:lnTo>
                  <a:pt x="76200" y="1092200"/>
                </a:lnTo>
                <a:lnTo>
                  <a:pt x="0" y="1212850"/>
                </a:lnTo>
                <a:lnTo>
                  <a:pt x="0" y="1314450"/>
                </a:lnTo>
                <a:lnTo>
                  <a:pt x="25400" y="1403350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231925" y="2759194"/>
            <a:ext cx="8696352" cy="3760839"/>
            <a:chOff x="269115" y="3032040"/>
            <a:chExt cx="8696352" cy="3760839"/>
          </a:xfrm>
        </p:grpSpPr>
        <p:sp>
          <p:nvSpPr>
            <p:cNvPr id="5" name="Szövegdoboz 4"/>
            <p:cNvSpPr txBox="1"/>
            <p:nvPr/>
          </p:nvSpPr>
          <p:spPr>
            <a:xfrm>
              <a:off x="1247596" y="3721583"/>
              <a:ext cx="3215204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hu-HU" sz="1400" b="1" dirty="0" smtClean="0">
                  <a:solidFill>
                    <a:srgbClr val="0000CC"/>
                  </a:solidFill>
                </a:rPr>
                <a:t>Duzzasztás a tározótérben:</a:t>
              </a:r>
            </a:p>
            <a:p>
              <a:pPr lvl="0"/>
              <a:r>
                <a:rPr lang="hu-HU" sz="1400" b="1" dirty="0" smtClean="0">
                  <a:solidFill>
                    <a:srgbClr val="0000CC"/>
                  </a:solidFill>
                </a:rPr>
                <a:t>(</a:t>
              </a:r>
              <a:r>
                <a:rPr lang="hu-HU" sz="1400" b="1" dirty="0" smtClean="0">
                  <a:solidFill>
                    <a:srgbClr val="0000CC"/>
                  </a:solidFill>
                  <a:sym typeface="Wingdings" pitchFamily="2" charset="2"/>
                </a:rPr>
                <a:t> </a:t>
              </a:r>
              <a:r>
                <a:rPr lang="hu-HU" sz="1400" b="1" dirty="0" smtClean="0">
                  <a:solidFill>
                    <a:srgbClr val="0000CC"/>
                  </a:solidFill>
                </a:rPr>
                <a:t>vízállás, sebesség)</a:t>
              </a: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6373180" y="3198363"/>
              <a:ext cx="2592287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hu-HU" sz="1400" b="1" dirty="0" smtClean="0">
                  <a:solidFill>
                    <a:srgbClr val="00B050"/>
                  </a:solidFill>
                </a:rPr>
                <a:t>Az átjárhatóság korlátozása  (vándorló fajok számára) </a:t>
              </a: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1119877" y="4681920"/>
              <a:ext cx="2650015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hu-HU" sz="1400" b="1" dirty="0" smtClean="0">
                  <a:solidFill>
                    <a:srgbClr val="0000CC"/>
                  </a:solidFill>
                </a:rPr>
                <a:t>Hordalékmozgás korlátozása</a:t>
              </a:r>
            </a:p>
            <a:p>
              <a:pPr lvl="0"/>
              <a:r>
                <a:rPr lang="hu-HU" sz="1400" b="1" dirty="0" smtClean="0">
                  <a:solidFill>
                    <a:srgbClr val="0000CC"/>
                  </a:solidFill>
                </a:rPr>
                <a:t>(feliszapolódás)  </a:t>
              </a:r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269115" y="5614392"/>
              <a:ext cx="2815431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hu-HU" sz="1400" b="1" dirty="0" err="1" smtClean="0">
                  <a:solidFill>
                    <a:srgbClr val="0000CC"/>
                  </a:solidFill>
                </a:rPr>
                <a:t>Alvízi</a:t>
              </a:r>
              <a:r>
                <a:rPr lang="hu-HU" sz="1400" b="1" dirty="0" smtClean="0">
                  <a:solidFill>
                    <a:srgbClr val="0000CC"/>
                  </a:solidFill>
                </a:rPr>
                <a:t> vízhozam csökkenése (probléma: kisvízi időszakban)</a:t>
              </a:r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5275679" y="4681920"/>
              <a:ext cx="3482413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hu-HU" sz="1400" b="1" dirty="0" smtClean="0">
                  <a:solidFill>
                    <a:srgbClr val="C00000"/>
                  </a:solidFill>
                </a:rPr>
                <a:t>Vízminőség a tározóban (oxigénhiány, </a:t>
              </a:r>
              <a:r>
                <a:rPr lang="hu-HU" sz="1400" b="1" dirty="0" err="1" smtClean="0">
                  <a:solidFill>
                    <a:srgbClr val="C00000"/>
                  </a:solidFill>
                </a:rPr>
                <a:t>algásodás</a:t>
              </a:r>
              <a:r>
                <a:rPr lang="hu-HU" sz="1400" b="1" dirty="0" smtClean="0">
                  <a:solidFill>
                    <a:srgbClr val="C00000"/>
                  </a:solidFill>
                </a:rPr>
                <a:t>, üledék minősége)</a:t>
              </a:r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4462800" y="5521764"/>
              <a:ext cx="2918491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hu-HU" sz="1400" b="1" dirty="0" smtClean="0">
                  <a:solidFill>
                    <a:srgbClr val="C00000"/>
                  </a:solidFill>
                </a:rPr>
                <a:t>A leeresztett víz minősége nem megfelelő az </a:t>
              </a:r>
              <a:r>
                <a:rPr lang="hu-HU" sz="1400" b="1" dirty="0" err="1" smtClean="0">
                  <a:solidFill>
                    <a:srgbClr val="C00000"/>
                  </a:solidFill>
                </a:rPr>
                <a:t>alvíz</a:t>
              </a:r>
              <a:r>
                <a:rPr lang="hu-HU" sz="1400" b="1" dirty="0" smtClean="0">
                  <a:solidFill>
                    <a:srgbClr val="C00000"/>
                  </a:solidFill>
                </a:rPr>
                <a:t> számára</a:t>
              </a:r>
            </a:p>
          </p:txBody>
        </p:sp>
        <p:sp>
          <p:nvSpPr>
            <p:cNvPr id="16" name="Szabadkézi sokszög 15"/>
            <p:cNvSpPr/>
            <p:nvPr/>
          </p:nvSpPr>
          <p:spPr>
            <a:xfrm>
              <a:off x="5401278" y="3032040"/>
              <a:ext cx="1533832" cy="870155"/>
            </a:xfrm>
            <a:custGeom>
              <a:avLst/>
              <a:gdLst>
                <a:gd name="connsiteX0" fmla="*/ 1533832 w 1533832"/>
                <a:gd name="connsiteY0" fmla="*/ 58994 h 870155"/>
                <a:gd name="connsiteX1" fmla="*/ 1460090 w 1533832"/>
                <a:gd name="connsiteY1" fmla="*/ 29497 h 870155"/>
                <a:gd name="connsiteX2" fmla="*/ 1371600 w 1533832"/>
                <a:gd name="connsiteY2" fmla="*/ 0 h 870155"/>
                <a:gd name="connsiteX3" fmla="*/ 929148 w 1533832"/>
                <a:gd name="connsiteY3" fmla="*/ 14749 h 870155"/>
                <a:gd name="connsiteX4" fmla="*/ 884903 w 1533832"/>
                <a:gd name="connsiteY4" fmla="*/ 44245 h 870155"/>
                <a:gd name="connsiteX5" fmla="*/ 796413 w 1533832"/>
                <a:gd name="connsiteY5" fmla="*/ 73742 h 870155"/>
                <a:gd name="connsiteX6" fmla="*/ 766916 w 1533832"/>
                <a:gd name="connsiteY6" fmla="*/ 117987 h 870155"/>
                <a:gd name="connsiteX7" fmla="*/ 648929 w 1533832"/>
                <a:gd name="connsiteY7" fmla="*/ 176981 h 870155"/>
                <a:gd name="connsiteX8" fmla="*/ 589936 w 1533832"/>
                <a:gd name="connsiteY8" fmla="*/ 235975 h 870155"/>
                <a:gd name="connsiteX9" fmla="*/ 501445 w 1533832"/>
                <a:gd name="connsiteY9" fmla="*/ 324465 h 870155"/>
                <a:gd name="connsiteX10" fmla="*/ 442452 w 1533832"/>
                <a:gd name="connsiteY10" fmla="*/ 398207 h 870155"/>
                <a:gd name="connsiteX11" fmla="*/ 353961 w 1533832"/>
                <a:gd name="connsiteY11" fmla="*/ 486697 h 870155"/>
                <a:gd name="connsiteX12" fmla="*/ 324465 w 1533832"/>
                <a:gd name="connsiteY12" fmla="*/ 530942 h 870155"/>
                <a:gd name="connsiteX13" fmla="*/ 235974 w 1533832"/>
                <a:gd name="connsiteY13" fmla="*/ 604684 h 870155"/>
                <a:gd name="connsiteX14" fmla="*/ 206478 w 1533832"/>
                <a:gd name="connsiteY14" fmla="*/ 648929 h 870155"/>
                <a:gd name="connsiteX15" fmla="*/ 162232 w 1533832"/>
                <a:gd name="connsiteY15" fmla="*/ 693175 h 870155"/>
                <a:gd name="connsiteX16" fmla="*/ 147484 w 1533832"/>
                <a:gd name="connsiteY16" fmla="*/ 737420 h 870155"/>
                <a:gd name="connsiteX17" fmla="*/ 103239 w 1533832"/>
                <a:gd name="connsiteY17" fmla="*/ 796413 h 870155"/>
                <a:gd name="connsiteX18" fmla="*/ 73742 w 1533832"/>
                <a:gd name="connsiteY18" fmla="*/ 840658 h 870155"/>
                <a:gd name="connsiteX19" fmla="*/ 29497 w 1533832"/>
                <a:gd name="connsiteY19" fmla="*/ 855407 h 870155"/>
                <a:gd name="connsiteX20" fmla="*/ 0 w 1533832"/>
                <a:gd name="connsiteY20" fmla="*/ 870155 h 87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33832" h="870155">
                  <a:moveTo>
                    <a:pt x="1533832" y="58994"/>
                  </a:moveTo>
                  <a:cubicBezTo>
                    <a:pt x="1509251" y="49162"/>
                    <a:pt x="1484970" y="38544"/>
                    <a:pt x="1460090" y="29497"/>
                  </a:cubicBezTo>
                  <a:cubicBezTo>
                    <a:pt x="1430870" y="18871"/>
                    <a:pt x="1371600" y="0"/>
                    <a:pt x="1371600" y="0"/>
                  </a:cubicBezTo>
                  <a:cubicBezTo>
                    <a:pt x="1224116" y="4916"/>
                    <a:pt x="1076108" y="1389"/>
                    <a:pt x="929148" y="14749"/>
                  </a:cubicBezTo>
                  <a:cubicBezTo>
                    <a:pt x="911496" y="16354"/>
                    <a:pt x="901100" y="37046"/>
                    <a:pt x="884903" y="44245"/>
                  </a:cubicBezTo>
                  <a:cubicBezTo>
                    <a:pt x="856491" y="56873"/>
                    <a:pt x="796413" y="73742"/>
                    <a:pt x="796413" y="73742"/>
                  </a:cubicBezTo>
                  <a:cubicBezTo>
                    <a:pt x="786581" y="88490"/>
                    <a:pt x="781437" y="107822"/>
                    <a:pt x="766916" y="117987"/>
                  </a:cubicBezTo>
                  <a:cubicBezTo>
                    <a:pt x="730893" y="143203"/>
                    <a:pt x="648929" y="176981"/>
                    <a:pt x="648929" y="176981"/>
                  </a:cubicBezTo>
                  <a:cubicBezTo>
                    <a:pt x="617467" y="271369"/>
                    <a:pt x="660727" y="180915"/>
                    <a:pt x="589936" y="235975"/>
                  </a:cubicBezTo>
                  <a:cubicBezTo>
                    <a:pt x="557008" y="261585"/>
                    <a:pt x="501445" y="324465"/>
                    <a:pt x="501445" y="324465"/>
                  </a:cubicBezTo>
                  <a:cubicBezTo>
                    <a:pt x="466234" y="430102"/>
                    <a:pt x="516573" y="309262"/>
                    <a:pt x="442452" y="398207"/>
                  </a:cubicBezTo>
                  <a:cubicBezTo>
                    <a:pt x="358176" y="499338"/>
                    <a:pt x="477567" y="424894"/>
                    <a:pt x="353961" y="486697"/>
                  </a:cubicBezTo>
                  <a:cubicBezTo>
                    <a:pt x="344129" y="501445"/>
                    <a:pt x="335812" y="517325"/>
                    <a:pt x="324465" y="530942"/>
                  </a:cubicBezTo>
                  <a:cubicBezTo>
                    <a:pt x="288980" y="573524"/>
                    <a:pt x="279477" y="575682"/>
                    <a:pt x="235974" y="604684"/>
                  </a:cubicBezTo>
                  <a:cubicBezTo>
                    <a:pt x="226142" y="619432"/>
                    <a:pt x="217825" y="635312"/>
                    <a:pt x="206478" y="648929"/>
                  </a:cubicBezTo>
                  <a:cubicBezTo>
                    <a:pt x="193125" y="664952"/>
                    <a:pt x="173802" y="675820"/>
                    <a:pt x="162232" y="693175"/>
                  </a:cubicBezTo>
                  <a:cubicBezTo>
                    <a:pt x="153609" y="706110"/>
                    <a:pt x="155197" y="723922"/>
                    <a:pt x="147484" y="737420"/>
                  </a:cubicBezTo>
                  <a:cubicBezTo>
                    <a:pt x="135289" y="758762"/>
                    <a:pt x="117526" y="776411"/>
                    <a:pt x="103239" y="796413"/>
                  </a:cubicBezTo>
                  <a:cubicBezTo>
                    <a:pt x="92936" y="810837"/>
                    <a:pt x="87583" y="829585"/>
                    <a:pt x="73742" y="840658"/>
                  </a:cubicBezTo>
                  <a:cubicBezTo>
                    <a:pt x="61603" y="850370"/>
                    <a:pt x="43931" y="849633"/>
                    <a:pt x="29497" y="855407"/>
                  </a:cubicBezTo>
                  <a:cubicBezTo>
                    <a:pt x="19290" y="859490"/>
                    <a:pt x="9832" y="865239"/>
                    <a:pt x="0" y="87015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" name="Szabadkézi sokszög 16"/>
            <p:cNvSpPr/>
            <p:nvPr/>
          </p:nvSpPr>
          <p:spPr>
            <a:xfrm>
              <a:off x="2444885" y="5295918"/>
              <a:ext cx="1637071" cy="1496961"/>
            </a:xfrm>
            <a:custGeom>
              <a:avLst/>
              <a:gdLst>
                <a:gd name="connsiteX0" fmla="*/ 1592826 w 1592826"/>
                <a:gd name="connsiteY0" fmla="*/ 0 h 1430594"/>
                <a:gd name="connsiteX1" fmla="*/ 1548581 w 1592826"/>
                <a:gd name="connsiteY1" fmla="*/ 73742 h 1430594"/>
                <a:gd name="connsiteX2" fmla="*/ 1504336 w 1592826"/>
                <a:gd name="connsiteY2" fmla="*/ 117988 h 1430594"/>
                <a:gd name="connsiteX3" fmla="*/ 1489587 w 1592826"/>
                <a:gd name="connsiteY3" fmla="*/ 162233 h 1430594"/>
                <a:gd name="connsiteX4" fmla="*/ 1401097 w 1592826"/>
                <a:gd name="connsiteY4" fmla="*/ 235975 h 1430594"/>
                <a:gd name="connsiteX5" fmla="*/ 1371600 w 1592826"/>
                <a:gd name="connsiteY5" fmla="*/ 309717 h 1430594"/>
                <a:gd name="connsiteX6" fmla="*/ 1327355 w 1592826"/>
                <a:gd name="connsiteY6" fmla="*/ 339213 h 1430594"/>
                <a:gd name="connsiteX7" fmla="*/ 1283110 w 1592826"/>
                <a:gd name="connsiteY7" fmla="*/ 383459 h 1430594"/>
                <a:gd name="connsiteX8" fmla="*/ 1179871 w 1592826"/>
                <a:gd name="connsiteY8" fmla="*/ 530942 h 1430594"/>
                <a:gd name="connsiteX9" fmla="*/ 1135626 w 1592826"/>
                <a:gd name="connsiteY9" fmla="*/ 589936 h 1430594"/>
                <a:gd name="connsiteX10" fmla="*/ 1091381 w 1592826"/>
                <a:gd name="connsiteY10" fmla="*/ 722671 h 1430594"/>
                <a:gd name="connsiteX11" fmla="*/ 1076633 w 1592826"/>
                <a:gd name="connsiteY11" fmla="*/ 781665 h 1430594"/>
                <a:gd name="connsiteX12" fmla="*/ 1032387 w 1592826"/>
                <a:gd name="connsiteY12" fmla="*/ 825910 h 1430594"/>
                <a:gd name="connsiteX13" fmla="*/ 988142 w 1592826"/>
                <a:gd name="connsiteY13" fmla="*/ 884904 h 1430594"/>
                <a:gd name="connsiteX14" fmla="*/ 958646 w 1592826"/>
                <a:gd name="connsiteY14" fmla="*/ 958646 h 1430594"/>
                <a:gd name="connsiteX15" fmla="*/ 914400 w 1592826"/>
                <a:gd name="connsiteY15" fmla="*/ 1002891 h 1430594"/>
                <a:gd name="connsiteX16" fmla="*/ 796413 w 1592826"/>
                <a:gd name="connsiteY16" fmla="*/ 1106130 h 1430594"/>
                <a:gd name="connsiteX17" fmla="*/ 737420 w 1592826"/>
                <a:gd name="connsiteY17" fmla="*/ 1120878 h 1430594"/>
                <a:gd name="connsiteX18" fmla="*/ 634181 w 1592826"/>
                <a:gd name="connsiteY18" fmla="*/ 1150375 h 1430594"/>
                <a:gd name="connsiteX19" fmla="*/ 427704 w 1592826"/>
                <a:gd name="connsiteY19" fmla="*/ 1165123 h 1430594"/>
                <a:gd name="connsiteX20" fmla="*/ 339213 w 1592826"/>
                <a:gd name="connsiteY20" fmla="*/ 1194620 h 1430594"/>
                <a:gd name="connsiteX21" fmla="*/ 294968 w 1592826"/>
                <a:gd name="connsiteY21" fmla="*/ 1209368 h 1430594"/>
                <a:gd name="connsiteX22" fmla="*/ 235975 w 1592826"/>
                <a:gd name="connsiteY22" fmla="*/ 1238865 h 1430594"/>
                <a:gd name="connsiteX23" fmla="*/ 206478 w 1592826"/>
                <a:gd name="connsiteY23" fmla="*/ 1297859 h 1430594"/>
                <a:gd name="connsiteX24" fmla="*/ 73742 w 1592826"/>
                <a:gd name="connsiteY24" fmla="*/ 1371600 h 1430594"/>
                <a:gd name="connsiteX25" fmla="*/ 44246 w 1592826"/>
                <a:gd name="connsiteY25" fmla="*/ 1415846 h 1430594"/>
                <a:gd name="connsiteX26" fmla="*/ 0 w 1592826"/>
                <a:gd name="connsiteY26" fmla="*/ 1430594 h 1430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92826" h="1430594">
                  <a:moveTo>
                    <a:pt x="1592826" y="0"/>
                  </a:moveTo>
                  <a:cubicBezTo>
                    <a:pt x="1578078" y="24581"/>
                    <a:pt x="1565780" y="50809"/>
                    <a:pt x="1548581" y="73742"/>
                  </a:cubicBezTo>
                  <a:cubicBezTo>
                    <a:pt x="1536067" y="90428"/>
                    <a:pt x="1515906" y="100633"/>
                    <a:pt x="1504336" y="117988"/>
                  </a:cubicBezTo>
                  <a:cubicBezTo>
                    <a:pt x="1495713" y="130923"/>
                    <a:pt x="1498211" y="149298"/>
                    <a:pt x="1489587" y="162233"/>
                  </a:cubicBezTo>
                  <a:cubicBezTo>
                    <a:pt x="1466875" y="196300"/>
                    <a:pt x="1433745" y="214210"/>
                    <a:pt x="1401097" y="235975"/>
                  </a:cubicBezTo>
                  <a:cubicBezTo>
                    <a:pt x="1391265" y="260556"/>
                    <a:pt x="1386988" y="288174"/>
                    <a:pt x="1371600" y="309717"/>
                  </a:cubicBezTo>
                  <a:cubicBezTo>
                    <a:pt x="1361297" y="324141"/>
                    <a:pt x="1340972" y="327866"/>
                    <a:pt x="1327355" y="339213"/>
                  </a:cubicBezTo>
                  <a:cubicBezTo>
                    <a:pt x="1311332" y="352566"/>
                    <a:pt x="1296684" y="367623"/>
                    <a:pt x="1283110" y="383459"/>
                  </a:cubicBezTo>
                  <a:cubicBezTo>
                    <a:pt x="1232754" y="442208"/>
                    <a:pt x="1230636" y="463255"/>
                    <a:pt x="1179871" y="530942"/>
                  </a:cubicBezTo>
                  <a:lnTo>
                    <a:pt x="1135626" y="589936"/>
                  </a:lnTo>
                  <a:cubicBezTo>
                    <a:pt x="1103305" y="751545"/>
                    <a:pt x="1143719" y="583101"/>
                    <a:pt x="1091381" y="722671"/>
                  </a:cubicBezTo>
                  <a:cubicBezTo>
                    <a:pt x="1084264" y="741650"/>
                    <a:pt x="1086690" y="764066"/>
                    <a:pt x="1076633" y="781665"/>
                  </a:cubicBezTo>
                  <a:cubicBezTo>
                    <a:pt x="1066285" y="799774"/>
                    <a:pt x="1045961" y="810074"/>
                    <a:pt x="1032387" y="825910"/>
                  </a:cubicBezTo>
                  <a:cubicBezTo>
                    <a:pt x="1016390" y="844573"/>
                    <a:pt x="1000079" y="863416"/>
                    <a:pt x="988142" y="884904"/>
                  </a:cubicBezTo>
                  <a:cubicBezTo>
                    <a:pt x="975285" y="908047"/>
                    <a:pt x="972677" y="936196"/>
                    <a:pt x="958646" y="958646"/>
                  </a:cubicBezTo>
                  <a:cubicBezTo>
                    <a:pt x="947592" y="976333"/>
                    <a:pt x="927753" y="986868"/>
                    <a:pt x="914400" y="1002891"/>
                  </a:cubicBezTo>
                  <a:cubicBezTo>
                    <a:pt x="872353" y="1053347"/>
                    <a:pt x="885425" y="1083877"/>
                    <a:pt x="796413" y="1106130"/>
                  </a:cubicBezTo>
                  <a:cubicBezTo>
                    <a:pt x="776749" y="1111046"/>
                    <a:pt x="756910" y="1115310"/>
                    <a:pt x="737420" y="1120878"/>
                  </a:cubicBezTo>
                  <a:cubicBezTo>
                    <a:pt x="701830" y="1131046"/>
                    <a:pt x="671899" y="1146184"/>
                    <a:pt x="634181" y="1150375"/>
                  </a:cubicBezTo>
                  <a:cubicBezTo>
                    <a:pt x="565602" y="1157995"/>
                    <a:pt x="496530" y="1160207"/>
                    <a:pt x="427704" y="1165123"/>
                  </a:cubicBezTo>
                  <a:lnTo>
                    <a:pt x="339213" y="1194620"/>
                  </a:lnTo>
                  <a:cubicBezTo>
                    <a:pt x="324465" y="1199536"/>
                    <a:pt x="308873" y="1202415"/>
                    <a:pt x="294968" y="1209368"/>
                  </a:cubicBezTo>
                  <a:lnTo>
                    <a:pt x="235975" y="1238865"/>
                  </a:lnTo>
                  <a:cubicBezTo>
                    <a:pt x="226143" y="1258530"/>
                    <a:pt x="222024" y="1282313"/>
                    <a:pt x="206478" y="1297859"/>
                  </a:cubicBezTo>
                  <a:cubicBezTo>
                    <a:pt x="155765" y="1348571"/>
                    <a:pt x="129379" y="1353055"/>
                    <a:pt x="73742" y="1371600"/>
                  </a:cubicBezTo>
                  <a:cubicBezTo>
                    <a:pt x="63910" y="1386349"/>
                    <a:pt x="58087" y="1404773"/>
                    <a:pt x="44246" y="1415846"/>
                  </a:cubicBezTo>
                  <a:cubicBezTo>
                    <a:pt x="32106" y="1425558"/>
                    <a:pt x="0" y="1430594"/>
                    <a:pt x="0" y="143059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21" name="Egyenes összekötő nyíllal 20"/>
            <p:cNvCxnSpPr>
              <a:stCxn id="6" idx="1"/>
              <a:endCxn id="16" idx="11"/>
            </p:cNvCxnSpPr>
            <p:nvPr/>
          </p:nvCxnSpPr>
          <p:spPr>
            <a:xfrm flipH="1">
              <a:off x="5755239" y="3459973"/>
              <a:ext cx="617941" cy="587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nyíllal 22"/>
            <p:cNvCxnSpPr>
              <a:stCxn id="5" idx="3"/>
            </p:cNvCxnSpPr>
            <p:nvPr/>
          </p:nvCxnSpPr>
          <p:spPr>
            <a:xfrm>
              <a:off x="4462800" y="3983193"/>
              <a:ext cx="351164" cy="6987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gyenes összekötő nyíllal 27"/>
            <p:cNvCxnSpPr>
              <a:stCxn id="12" idx="1"/>
            </p:cNvCxnSpPr>
            <p:nvPr/>
          </p:nvCxnSpPr>
          <p:spPr>
            <a:xfrm flipH="1">
              <a:off x="4653637" y="4943530"/>
              <a:ext cx="62204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gyenes összekötő nyíllal 29"/>
            <p:cNvCxnSpPr>
              <a:stCxn id="13" idx="1"/>
              <a:endCxn id="17" idx="7"/>
            </p:cNvCxnSpPr>
            <p:nvPr/>
          </p:nvCxnSpPr>
          <p:spPr>
            <a:xfrm flipH="1" flipV="1">
              <a:off x="3763637" y="5697166"/>
              <a:ext cx="699163" cy="862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gyenes összekötő nyíllal 31"/>
            <p:cNvCxnSpPr>
              <a:stCxn id="9" idx="3"/>
              <a:endCxn id="17" idx="9"/>
            </p:cNvCxnSpPr>
            <p:nvPr/>
          </p:nvCxnSpPr>
          <p:spPr>
            <a:xfrm>
              <a:off x="3084546" y="5876002"/>
              <a:ext cx="527510" cy="372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Szövegdoboz 52"/>
            <p:cNvSpPr txBox="1"/>
            <p:nvPr/>
          </p:nvSpPr>
          <p:spPr>
            <a:xfrm>
              <a:off x="5837015" y="3957382"/>
              <a:ext cx="2592287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hu-HU" sz="1400" b="1" dirty="0" smtClean="0">
                  <a:solidFill>
                    <a:srgbClr val="00B050"/>
                  </a:solidFill>
                </a:rPr>
                <a:t>Biológiai viszonyok megváltozása (flóra, fauna)</a:t>
              </a:r>
            </a:p>
          </p:txBody>
        </p:sp>
        <p:cxnSp>
          <p:nvCxnSpPr>
            <p:cNvPr id="4" name="Egyenes összekötő 3"/>
            <p:cNvCxnSpPr/>
            <p:nvPr/>
          </p:nvCxnSpPr>
          <p:spPr>
            <a:xfrm>
              <a:off x="3889110" y="5284288"/>
              <a:ext cx="324465" cy="7374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nyíllal 38"/>
            <p:cNvCxnSpPr>
              <a:stCxn id="8" idx="3"/>
            </p:cNvCxnSpPr>
            <p:nvPr/>
          </p:nvCxnSpPr>
          <p:spPr>
            <a:xfrm>
              <a:off x="3769892" y="4943530"/>
              <a:ext cx="656872" cy="4616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gyenes összekötő nyíllal 53"/>
            <p:cNvCxnSpPr/>
            <p:nvPr/>
          </p:nvCxnSpPr>
          <p:spPr>
            <a:xfrm flipH="1">
              <a:off x="4964658" y="4245770"/>
              <a:ext cx="873338" cy="587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569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KÖNYEZETI CÉLKITŰZÉSEK ÉS Intézkedések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0" y="1214305"/>
            <a:ext cx="8892480" cy="53553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 smtClean="0"/>
              <a:t>A környezeti célkitűzések a jó állapot elérhetőségéhez kapcsolódnak: </a:t>
            </a:r>
          </a:p>
          <a:p>
            <a:pPr lvl="0"/>
            <a:r>
              <a:rPr lang="hu-HU" dirty="0" smtClean="0"/>
              <a:t>  </a:t>
            </a:r>
          </a:p>
          <a:p>
            <a:r>
              <a:rPr lang="hu-HU" b="1" dirty="0" smtClean="0">
                <a:solidFill>
                  <a:schemeClr val="tx2"/>
                </a:solidFill>
              </a:rPr>
              <a:t>1. A </a:t>
            </a:r>
            <a:r>
              <a:rPr lang="hu-HU" b="1" dirty="0">
                <a:solidFill>
                  <a:schemeClr val="tx2"/>
                </a:solidFill>
              </a:rPr>
              <a:t>jó ökológiai állapot </a:t>
            </a:r>
            <a:r>
              <a:rPr lang="hu-HU" b="1" dirty="0" smtClean="0">
                <a:solidFill>
                  <a:schemeClr val="tx2"/>
                </a:solidFill>
              </a:rPr>
              <a:t>elérhető </a:t>
            </a:r>
            <a:endParaRPr lang="hu-HU" b="1" dirty="0">
              <a:solidFill>
                <a:schemeClr val="tx2"/>
              </a:solidFill>
            </a:endParaRPr>
          </a:p>
          <a:p>
            <a:pPr lvl="0"/>
            <a:endParaRPr lang="hu-HU" dirty="0"/>
          </a:p>
          <a:p>
            <a:pPr lvl="1"/>
            <a:r>
              <a:rPr lang="hu-HU" dirty="0" smtClean="0"/>
              <a:t>A duzzasztott </a:t>
            </a:r>
            <a:r>
              <a:rPr lang="hu-HU" dirty="0"/>
              <a:t>szakaszon </a:t>
            </a:r>
            <a:r>
              <a:rPr lang="hu-HU" dirty="0" smtClean="0"/>
              <a:t>a viszonyok ellentétesek a jó állapot követelményeivel.</a:t>
            </a:r>
          </a:p>
          <a:p>
            <a:pPr lvl="1"/>
            <a:r>
              <a:rPr lang="hu-HU" dirty="0" smtClean="0"/>
              <a:t> Az </a:t>
            </a:r>
            <a:r>
              <a:rPr lang="hu-HU" dirty="0" err="1" smtClean="0"/>
              <a:t>alvízen</a:t>
            </a:r>
            <a:r>
              <a:rPr lang="hu-HU" dirty="0" smtClean="0"/>
              <a:t> és a </a:t>
            </a:r>
            <a:r>
              <a:rPr lang="hu-HU" dirty="0" err="1" smtClean="0"/>
              <a:t>felvízen</a:t>
            </a:r>
            <a:r>
              <a:rPr lang="hu-HU" dirty="0" smtClean="0"/>
              <a:t> ez kérdéses.  Ha a tározó megszüntethető vagy ha </a:t>
            </a:r>
            <a:r>
              <a:rPr lang="hu-HU" dirty="0"/>
              <a:t>a tározó mérete miatt </a:t>
            </a:r>
            <a:r>
              <a:rPr lang="hu-HU" dirty="0" smtClean="0"/>
              <a:t>nem önálló víztest, akkor </a:t>
            </a:r>
            <a:r>
              <a:rPr lang="hu-HU" dirty="0" smtClean="0">
                <a:solidFill>
                  <a:schemeClr val="tx2"/>
                </a:solidFill>
              </a:rPr>
              <a:t>bizonyos feltételek esetén a jó ökológiai állapot elérhető. </a:t>
            </a:r>
          </a:p>
          <a:p>
            <a:pPr lvl="0"/>
            <a:endParaRPr lang="hu-HU" dirty="0"/>
          </a:p>
          <a:p>
            <a:pPr lvl="0"/>
            <a:r>
              <a:rPr lang="hu-HU" b="1" dirty="0" smtClean="0">
                <a:solidFill>
                  <a:schemeClr val="tx2"/>
                </a:solidFill>
              </a:rPr>
              <a:t>2. Erősen módosított jelleg, jó ökológiai potenciál </a:t>
            </a:r>
          </a:p>
          <a:p>
            <a:pPr lvl="0"/>
            <a:endParaRPr lang="hu-HU" dirty="0" smtClean="0"/>
          </a:p>
          <a:p>
            <a:pPr lvl="1"/>
            <a:r>
              <a:rPr lang="hu-HU" dirty="0" smtClean="0"/>
              <a:t>Nagy (&gt; 50 ha) tározó (vagy tározó-fűzér) esetén,  vagy ha az előző feltételek nem állnak fenn</a:t>
            </a:r>
            <a:r>
              <a:rPr lang="hu-HU" dirty="0" smtClean="0">
                <a:solidFill>
                  <a:schemeClr val="tx2"/>
                </a:solidFill>
              </a:rPr>
              <a:t>, a </a:t>
            </a:r>
            <a:r>
              <a:rPr lang="hu-HU" dirty="0">
                <a:solidFill>
                  <a:schemeClr val="tx2"/>
                </a:solidFill>
              </a:rPr>
              <a:t>VKI a jó állapot elérése alól felmentést ad, </a:t>
            </a:r>
            <a:r>
              <a:rPr lang="hu-HU" dirty="0" smtClean="0"/>
              <a:t>amennyiben ez </a:t>
            </a:r>
            <a:r>
              <a:rPr lang="hu-HU" dirty="0"/>
              <a:t>társadalmi-gazdasági elemzés alapján indokolható. Ez az </a:t>
            </a:r>
            <a:r>
              <a:rPr lang="hu-HU" dirty="0">
                <a:solidFill>
                  <a:schemeClr val="tx2"/>
                </a:solidFill>
              </a:rPr>
              <a:t>ún. erősen módosított </a:t>
            </a:r>
            <a:r>
              <a:rPr lang="hu-HU" dirty="0" smtClean="0">
                <a:solidFill>
                  <a:schemeClr val="tx2"/>
                </a:solidFill>
              </a:rPr>
              <a:t>jelleg.  </a:t>
            </a:r>
            <a:endParaRPr lang="hu-HU" dirty="0">
              <a:solidFill>
                <a:schemeClr val="tx2"/>
              </a:solidFill>
            </a:endParaRPr>
          </a:p>
          <a:p>
            <a:pPr lvl="1"/>
            <a:r>
              <a:rPr lang="hu-HU" dirty="0"/>
              <a:t>Ebben az esetben a környezeti célkitűzés csökken: </a:t>
            </a:r>
            <a:r>
              <a:rPr lang="hu-HU" dirty="0">
                <a:solidFill>
                  <a:schemeClr val="tx2"/>
                </a:solidFill>
              </a:rPr>
              <a:t>az elérendő cél a jó ökológiai potenciál: </a:t>
            </a:r>
          </a:p>
          <a:p>
            <a:pPr lvl="1"/>
            <a:r>
              <a:rPr lang="hu-HU" dirty="0"/>
              <a:t>A duzzasztás és a hosszirányú átjárhatóság </a:t>
            </a:r>
            <a:r>
              <a:rPr lang="hu-HU" dirty="0" smtClean="0"/>
              <a:t>korlátozása elfogadott</a:t>
            </a:r>
            <a:r>
              <a:rPr lang="hu-HU" dirty="0">
                <a:solidFill>
                  <a:srgbClr val="0000CC"/>
                </a:solidFill>
              </a:rPr>
              <a:t>, </a:t>
            </a:r>
            <a:r>
              <a:rPr lang="hu-HU" dirty="0">
                <a:solidFill>
                  <a:schemeClr val="tx2"/>
                </a:solidFill>
              </a:rPr>
              <a:t>de </a:t>
            </a:r>
            <a:r>
              <a:rPr lang="hu-HU" dirty="0" smtClean="0">
                <a:solidFill>
                  <a:schemeClr val="tx2"/>
                </a:solidFill>
              </a:rPr>
              <a:t>a többi hatás csökkentésére/megszüntetésére kiegészítő intézkedések </a:t>
            </a:r>
            <a:r>
              <a:rPr lang="hu-HU" dirty="0" smtClean="0"/>
              <a:t>szükségesek</a:t>
            </a:r>
            <a:r>
              <a:rPr lang="hu-HU" dirty="0" smtClean="0">
                <a:solidFill>
                  <a:srgbClr val="0000CC"/>
                </a:solidFill>
              </a:rPr>
              <a:t>.</a:t>
            </a: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27797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KÖNYEZETI CÉLKITŰZÉSEK ÉS Intézkedések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0" y="1214305"/>
            <a:ext cx="4932040" cy="50783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lvl="0" indent="-342900">
              <a:buAutoNum type="arabicPeriod"/>
            </a:pPr>
            <a:r>
              <a:rPr lang="hu-HU" b="1" dirty="0" smtClean="0">
                <a:solidFill>
                  <a:schemeClr val="tx2"/>
                </a:solidFill>
              </a:rPr>
              <a:t>A jó ökológiai állapot elérhető</a:t>
            </a:r>
          </a:p>
          <a:p>
            <a:pPr lvl="0"/>
            <a:endParaRPr lang="hu-HU" dirty="0" smtClean="0"/>
          </a:p>
          <a:p>
            <a:pPr lvl="0"/>
            <a:r>
              <a:rPr lang="hu-HU" dirty="0" smtClean="0"/>
              <a:t>Egyértelmű megoldás </a:t>
            </a:r>
            <a:r>
              <a:rPr lang="hu-HU" dirty="0" smtClean="0">
                <a:solidFill>
                  <a:schemeClr val="tx2"/>
                </a:solidFill>
              </a:rPr>
              <a:t>a tározó megszüntetése lenne, </a:t>
            </a:r>
            <a:r>
              <a:rPr lang="hu-HU" dirty="0" smtClean="0"/>
              <a:t>de ez gazdasági-társadalmi okokkal általában </a:t>
            </a:r>
            <a:r>
              <a:rPr lang="hu-HU" dirty="0" smtClean="0">
                <a:solidFill>
                  <a:schemeClr val="tx2"/>
                </a:solidFill>
              </a:rPr>
              <a:t>nem indokolható. </a:t>
            </a:r>
          </a:p>
          <a:p>
            <a:pPr lvl="0"/>
            <a:endParaRPr lang="hu-HU" dirty="0" smtClean="0"/>
          </a:p>
          <a:p>
            <a:pPr lvl="0"/>
            <a:r>
              <a:rPr lang="hu-HU" dirty="0" smtClean="0">
                <a:solidFill>
                  <a:schemeClr val="tx2"/>
                </a:solidFill>
              </a:rPr>
              <a:t>A jó állapot elérésének feltételei: 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hu-HU" dirty="0"/>
              <a:t> </a:t>
            </a:r>
            <a:r>
              <a:rPr lang="hu-HU" dirty="0" smtClean="0"/>
              <a:t>A tározó nem lett kijelölve víztestként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hu-HU" dirty="0" smtClean="0"/>
              <a:t>Az összes duzzasztott szakasz kisebb, mint a víztest 50 %-a (egybefüggően 30 %)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hu-HU" dirty="0" smtClean="0"/>
              <a:t>Ha a halpopulációban nincsenek vándorló fajok, és a tározók közötti vízgyűjtő nagyobb, mint a teljes vízgyűjtő fele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hu-HU" dirty="0" smtClean="0"/>
              <a:t>Ha vannak, akkor vagy megkerülő csatorna, vagy a tározó a víztest felső harmadában</a:t>
            </a:r>
            <a:r>
              <a:rPr lang="hu-HU" dirty="0" smtClean="0">
                <a:solidFill>
                  <a:srgbClr val="0000CC"/>
                </a:solidFill>
              </a:rPr>
              <a:t> </a:t>
            </a:r>
            <a:r>
              <a:rPr lang="hu-HU" dirty="0" smtClean="0"/>
              <a:t>van, vagy egyes mellék-ágakon (nem az összesen!) 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hu-HU" dirty="0" smtClean="0"/>
              <a:t>+ Hatáscsökkentő intézkedések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9756576" y="1075805"/>
            <a:ext cx="4155612" cy="5355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hu-HU" dirty="0"/>
              <a:t> </a:t>
            </a:r>
            <a:r>
              <a:rPr lang="hu-HU" dirty="0" smtClean="0"/>
              <a:t>Ilyen esetek a VIZIG területén  </a:t>
            </a:r>
          </a:p>
          <a:p>
            <a:pPr lvl="0"/>
            <a:endParaRPr lang="hu-HU" dirty="0"/>
          </a:p>
          <a:p>
            <a:pPr lvl="0"/>
            <a:r>
              <a:rPr lang="hu-HU" dirty="0" smtClean="0"/>
              <a:t>Ennek bemutatása történhet:</a:t>
            </a:r>
          </a:p>
          <a:p>
            <a:pPr lvl="0"/>
            <a:r>
              <a:rPr lang="hu-HU" dirty="0" smtClean="0"/>
              <a:t>- Az előző térképpel, ahol a megfelelő völgyzárógátakat piros karika jelöli.</a:t>
            </a:r>
          </a:p>
          <a:p>
            <a:pPr lvl="0"/>
            <a:r>
              <a:rPr lang="hu-HU" dirty="0" smtClean="0"/>
              <a:t>Vagy   </a:t>
            </a:r>
          </a:p>
          <a:p>
            <a:pPr lvl="0"/>
            <a:r>
              <a:rPr lang="hu-HU" dirty="0" smtClean="0"/>
              <a:t>- Az ebbe a kategóriába tartozó tározók száma vagy példák az alábbi vázlattal illusztrálva:</a:t>
            </a:r>
          </a:p>
          <a:p>
            <a:pPr marL="342900" lvl="0" indent="-342900">
              <a:buFontTx/>
              <a:buChar char="-"/>
            </a:pPr>
            <a:endParaRPr lang="hu-HU" sz="2000" dirty="0"/>
          </a:p>
          <a:p>
            <a:pPr lvl="0"/>
            <a:endParaRPr lang="hu-HU" sz="2000" dirty="0" smtClean="0"/>
          </a:p>
          <a:p>
            <a:pPr lvl="0"/>
            <a:endParaRPr lang="hu-HU" sz="2000" dirty="0"/>
          </a:p>
          <a:p>
            <a:pPr marL="342900" lvl="0" indent="-342900">
              <a:buFontTx/>
              <a:buChar char="-"/>
            </a:pPr>
            <a:endParaRPr lang="hu-HU" sz="2000" dirty="0" smtClean="0"/>
          </a:p>
          <a:p>
            <a:pPr marL="342900" lvl="0" indent="-342900">
              <a:buFontTx/>
              <a:buChar char="-"/>
            </a:pPr>
            <a:endParaRPr lang="hu-HU" sz="2000" dirty="0" smtClean="0"/>
          </a:p>
          <a:p>
            <a:pPr lvl="0"/>
            <a:endParaRPr lang="hu-HU" sz="2000" dirty="0"/>
          </a:p>
          <a:p>
            <a:pPr lvl="0"/>
            <a:endParaRPr lang="hu-HU" sz="2000" dirty="0" smtClean="0"/>
          </a:p>
          <a:p>
            <a:pPr lvl="0"/>
            <a:endParaRPr lang="hu-HU" sz="2000" dirty="0" smtClean="0"/>
          </a:p>
          <a:p>
            <a:pPr lvl="0"/>
            <a:endParaRPr lang="hu-HU" sz="2000" dirty="0" smtClean="0"/>
          </a:p>
        </p:txBody>
      </p:sp>
      <p:grpSp>
        <p:nvGrpSpPr>
          <p:cNvPr id="44" name="Csoportba foglalás 43"/>
          <p:cNvGrpSpPr/>
          <p:nvPr/>
        </p:nvGrpSpPr>
        <p:grpSpPr>
          <a:xfrm>
            <a:off x="9781687" y="3985247"/>
            <a:ext cx="3975296" cy="2390073"/>
            <a:chOff x="4781869" y="4373531"/>
            <a:chExt cx="3975296" cy="2390073"/>
          </a:xfrm>
        </p:grpSpPr>
        <p:grpSp>
          <p:nvGrpSpPr>
            <p:cNvPr id="30" name="Csoportba foglalás 29"/>
            <p:cNvGrpSpPr/>
            <p:nvPr/>
          </p:nvGrpSpPr>
          <p:grpSpPr>
            <a:xfrm>
              <a:off x="4800708" y="4373531"/>
              <a:ext cx="3956457" cy="2390073"/>
              <a:chOff x="4290568" y="3967316"/>
              <a:chExt cx="3956457" cy="2390073"/>
            </a:xfrm>
          </p:grpSpPr>
          <p:sp>
            <p:nvSpPr>
              <p:cNvPr id="2" name="Szabadkézi sokszög 1"/>
              <p:cNvSpPr/>
              <p:nvPr/>
            </p:nvSpPr>
            <p:spPr>
              <a:xfrm>
                <a:off x="5294671" y="4380271"/>
                <a:ext cx="2684206" cy="1858297"/>
              </a:xfrm>
              <a:custGeom>
                <a:avLst/>
                <a:gdLst>
                  <a:gd name="connsiteX0" fmla="*/ 0 w 2684206"/>
                  <a:gd name="connsiteY0" fmla="*/ 1858297 h 1858297"/>
                  <a:gd name="connsiteX1" fmla="*/ 103239 w 2684206"/>
                  <a:gd name="connsiteY1" fmla="*/ 1725561 h 1858297"/>
                  <a:gd name="connsiteX2" fmla="*/ 147484 w 2684206"/>
                  <a:gd name="connsiteY2" fmla="*/ 1622323 h 1858297"/>
                  <a:gd name="connsiteX3" fmla="*/ 235974 w 2684206"/>
                  <a:gd name="connsiteY3" fmla="*/ 1533832 h 1858297"/>
                  <a:gd name="connsiteX4" fmla="*/ 265471 w 2684206"/>
                  <a:gd name="connsiteY4" fmla="*/ 1489587 h 1858297"/>
                  <a:gd name="connsiteX5" fmla="*/ 383458 w 2684206"/>
                  <a:gd name="connsiteY5" fmla="*/ 1460090 h 1858297"/>
                  <a:gd name="connsiteX6" fmla="*/ 486697 w 2684206"/>
                  <a:gd name="connsiteY6" fmla="*/ 1430594 h 1858297"/>
                  <a:gd name="connsiteX7" fmla="*/ 589935 w 2684206"/>
                  <a:gd name="connsiteY7" fmla="*/ 1415845 h 1858297"/>
                  <a:gd name="connsiteX8" fmla="*/ 693174 w 2684206"/>
                  <a:gd name="connsiteY8" fmla="*/ 1356852 h 1858297"/>
                  <a:gd name="connsiteX9" fmla="*/ 781664 w 2684206"/>
                  <a:gd name="connsiteY9" fmla="*/ 1297858 h 1858297"/>
                  <a:gd name="connsiteX10" fmla="*/ 914400 w 2684206"/>
                  <a:gd name="connsiteY10" fmla="*/ 1179871 h 1858297"/>
                  <a:gd name="connsiteX11" fmla="*/ 958645 w 2684206"/>
                  <a:gd name="connsiteY11" fmla="*/ 1135626 h 1858297"/>
                  <a:gd name="connsiteX12" fmla="*/ 1047135 w 2684206"/>
                  <a:gd name="connsiteY12" fmla="*/ 1061884 h 1858297"/>
                  <a:gd name="connsiteX13" fmla="*/ 1135626 w 2684206"/>
                  <a:gd name="connsiteY13" fmla="*/ 929148 h 1858297"/>
                  <a:gd name="connsiteX14" fmla="*/ 1179871 w 2684206"/>
                  <a:gd name="connsiteY14" fmla="*/ 870155 h 1858297"/>
                  <a:gd name="connsiteX15" fmla="*/ 1224116 w 2684206"/>
                  <a:gd name="connsiteY15" fmla="*/ 825910 h 1858297"/>
                  <a:gd name="connsiteX16" fmla="*/ 1283110 w 2684206"/>
                  <a:gd name="connsiteY16" fmla="*/ 737419 h 1858297"/>
                  <a:gd name="connsiteX17" fmla="*/ 1312606 w 2684206"/>
                  <a:gd name="connsiteY17" fmla="*/ 693174 h 1858297"/>
                  <a:gd name="connsiteX18" fmla="*/ 1356852 w 2684206"/>
                  <a:gd name="connsiteY18" fmla="*/ 648929 h 1858297"/>
                  <a:gd name="connsiteX19" fmla="*/ 1415845 w 2684206"/>
                  <a:gd name="connsiteY19" fmla="*/ 560439 h 1858297"/>
                  <a:gd name="connsiteX20" fmla="*/ 1445342 w 2684206"/>
                  <a:gd name="connsiteY20" fmla="*/ 516194 h 1858297"/>
                  <a:gd name="connsiteX21" fmla="*/ 1474839 w 2684206"/>
                  <a:gd name="connsiteY21" fmla="*/ 471948 h 1858297"/>
                  <a:gd name="connsiteX22" fmla="*/ 1563329 w 2684206"/>
                  <a:gd name="connsiteY22" fmla="*/ 412955 h 1858297"/>
                  <a:gd name="connsiteX23" fmla="*/ 1666568 w 2684206"/>
                  <a:gd name="connsiteY23" fmla="*/ 368710 h 1858297"/>
                  <a:gd name="connsiteX24" fmla="*/ 1710813 w 2684206"/>
                  <a:gd name="connsiteY24" fmla="*/ 339213 h 1858297"/>
                  <a:gd name="connsiteX25" fmla="*/ 1814052 w 2684206"/>
                  <a:gd name="connsiteY25" fmla="*/ 235974 h 1858297"/>
                  <a:gd name="connsiteX26" fmla="*/ 2050026 w 2684206"/>
                  <a:gd name="connsiteY26" fmla="*/ 191729 h 1858297"/>
                  <a:gd name="connsiteX27" fmla="*/ 2403987 w 2684206"/>
                  <a:gd name="connsiteY27" fmla="*/ 162232 h 1858297"/>
                  <a:gd name="connsiteX28" fmla="*/ 2448232 w 2684206"/>
                  <a:gd name="connsiteY28" fmla="*/ 132735 h 1858297"/>
                  <a:gd name="connsiteX29" fmla="*/ 2492477 w 2684206"/>
                  <a:gd name="connsiteY29" fmla="*/ 117987 h 1858297"/>
                  <a:gd name="connsiteX30" fmla="*/ 2580968 w 2684206"/>
                  <a:gd name="connsiteY30" fmla="*/ 58994 h 1858297"/>
                  <a:gd name="connsiteX31" fmla="*/ 2625213 w 2684206"/>
                  <a:gd name="connsiteY31" fmla="*/ 44245 h 1858297"/>
                  <a:gd name="connsiteX32" fmla="*/ 2684206 w 2684206"/>
                  <a:gd name="connsiteY32" fmla="*/ 0 h 185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684206" h="1858297">
                    <a:moveTo>
                      <a:pt x="0" y="1858297"/>
                    </a:moveTo>
                    <a:cubicBezTo>
                      <a:pt x="34413" y="1814052"/>
                      <a:pt x="85514" y="1778737"/>
                      <a:pt x="103239" y="1725561"/>
                    </a:cubicBezTo>
                    <a:cubicBezTo>
                      <a:pt x="113894" y="1693594"/>
                      <a:pt x="126654" y="1648360"/>
                      <a:pt x="147484" y="1622323"/>
                    </a:cubicBezTo>
                    <a:cubicBezTo>
                      <a:pt x="173543" y="1589749"/>
                      <a:pt x="212835" y="1568541"/>
                      <a:pt x="235974" y="1533832"/>
                    </a:cubicBezTo>
                    <a:cubicBezTo>
                      <a:pt x="245806" y="1519084"/>
                      <a:pt x="251630" y="1500660"/>
                      <a:pt x="265471" y="1489587"/>
                    </a:cubicBezTo>
                    <a:cubicBezTo>
                      <a:pt x="280793" y="1477329"/>
                      <a:pt x="379455" y="1461091"/>
                      <a:pt x="383458" y="1460090"/>
                    </a:cubicBezTo>
                    <a:cubicBezTo>
                      <a:pt x="467699" y="1439030"/>
                      <a:pt x="385545" y="1448986"/>
                      <a:pt x="486697" y="1430594"/>
                    </a:cubicBezTo>
                    <a:cubicBezTo>
                      <a:pt x="520898" y="1424376"/>
                      <a:pt x="555522" y="1420761"/>
                      <a:pt x="589935" y="1415845"/>
                    </a:cubicBezTo>
                    <a:cubicBezTo>
                      <a:pt x="625994" y="1397816"/>
                      <a:pt x="661908" y="1382907"/>
                      <a:pt x="693174" y="1356852"/>
                    </a:cubicBezTo>
                    <a:cubicBezTo>
                      <a:pt x="766826" y="1295475"/>
                      <a:pt x="703907" y="1323776"/>
                      <a:pt x="781664" y="1297858"/>
                    </a:cubicBezTo>
                    <a:cubicBezTo>
                      <a:pt x="860619" y="1245222"/>
                      <a:pt x="813376" y="1280895"/>
                      <a:pt x="914400" y="1179871"/>
                    </a:cubicBezTo>
                    <a:cubicBezTo>
                      <a:pt x="929148" y="1165123"/>
                      <a:pt x="941291" y="1147196"/>
                      <a:pt x="958645" y="1135626"/>
                    </a:cubicBezTo>
                    <a:cubicBezTo>
                      <a:pt x="997974" y="1109406"/>
                      <a:pt x="1016562" y="1101192"/>
                      <a:pt x="1047135" y="1061884"/>
                    </a:cubicBezTo>
                    <a:cubicBezTo>
                      <a:pt x="1150429" y="929078"/>
                      <a:pt x="1069231" y="1017675"/>
                      <a:pt x="1135626" y="929148"/>
                    </a:cubicBezTo>
                    <a:cubicBezTo>
                      <a:pt x="1150374" y="909484"/>
                      <a:pt x="1163874" y="888818"/>
                      <a:pt x="1179871" y="870155"/>
                    </a:cubicBezTo>
                    <a:cubicBezTo>
                      <a:pt x="1193445" y="854319"/>
                      <a:pt x="1211311" y="842374"/>
                      <a:pt x="1224116" y="825910"/>
                    </a:cubicBezTo>
                    <a:cubicBezTo>
                      <a:pt x="1245881" y="797927"/>
                      <a:pt x="1263445" y="766916"/>
                      <a:pt x="1283110" y="737419"/>
                    </a:cubicBezTo>
                    <a:cubicBezTo>
                      <a:pt x="1292942" y="722671"/>
                      <a:pt x="1300072" y="705707"/>
                      <a:pt x="1312606" y="693174"/>
                    </a:cubicBezTo>
                    <a:cubicBezTo>
                      <a:pt x="1327355" y="678426"/>
                      <a:pt x="1344047" y="665393"/>
                      <a:pt x="1356852" y="648929"/>
                    </a:cubicBezTo>
                    <a:cubicBezTo>
                      <a:pt x="1378617" y="620946"/>
                      <a:pt x="1396181" y="589936"/>
                      <a:pt x="1415845" y="560439"/>
                    </a:cubicBezTo>
                    <a:lnTo>
                      <a:pt x="1445342" y="516194"/>
                    </a:lnTo>
                    <a:cubicBezTo>
                      <a:pt x="1455174" y="501445"/>
                      <a:pt x="1460090" y="481780"/>
                      <a:pt x="1474839" y="471948"/>
                    </a:cubicBezTo>
                    <a:cubicBezTo>
                      <a:pt x="1504336" y="452284"/>
                      <a:pt x="1529698" y="424166"/>
                      <a:pt x="1563329" y="412955"/>
                    </a:cubicBezTo>
                    <a:cubicBezTo>
                      <a:pt x="1612963" y="396409"/>
                      <a:pt x="1615544" y="397866"/>
                      <a:pt x="1666568" y="368710"/>
                    </a:cubicBezTo>
                    <a:cubicBezTo>
                      <a:pt x="1681958" y="359916"/>
                      <a:pt x="1697638" y="351071"/>
                      <a:pt x="1710813" y="339213"/>
                    </a:cubicBezTo>
                    <a:cubicBezTo>
                      <a:pt x="1746987" y="306656"/>
                      <a:pt x="1767882" y="251364"/>
                      <a:pt x="1814052" y="235974"/>
                    </a:cubicBezTo>
                    <a:cubicBezTo>
                      <a:pt x="1949413" y="190853"/>
                      <a:pt x="1871604" y="209571"/>
                      <a:pt x="2050026" y="191729"/>
                    </a:cubicBezTo>
                    <a:cubicBezTo>
                      <a:pt x="2210495" y="138241"/>
                      <a:pt x="1957931" y="217990"/>
                      <a:pt x="2403987" y="162232"/>
                    </a:cubicBezTo>
                    <a:cubicBezTo>
                      <a:pt x="2421575" y="160033"/>
                      <a:pt x="2432378" y="140662"/>
                      <a:pt x="2448232" y="132735"/>
                    </a:cubicBezTo>
                    <a:cubicBezTo>
                      <a:pt x="2462137" y="125783"/>
                      <a:pt x="2477729" y="122903"/>
                      <a:pt x="2492477" y="117987"/>
                    </a:cubicBezTo>
                    <a:cubicBezTo>
                      <a:pt x="2521974" y="98323"/>
                      <a:pt x="2547337" y="70205"/>
                      <a:pt x="2580968" y="58994"/>
                    </a:cubicBezTo>
                    <a:cubicBezTo>
                      <a:pt x="2595716" y="54078"/>
                      <a:pt x="2611308" y="51198"/>
                      <a:pt x="2625213" y="44245"/>
                    </a:cubicBezTo>
                    <a:cubicBezTo>
                      <a:pt x="2658566" y="27568"/>
                      <a:pt x="2663465" y="20741"/>
                      <a:pt x="2684206" y="0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" name="Szabadkézi sokszög 2"/>
              <p:cNvSpPr/>
              <p:nvPr/>
            </p:nvSpPr>
            <p:spPr>
              <a:xfrm>
                <a:off x="6725265" y="4955458"/>
                <a:ext cx="1076632" cy="132736"/>
              </a:xfrm>
              <a:custGeom>
                <a:avLst/>
                <a:gdLst>
                  <a:gd name="connsiteX0" fmla="*/ 0 w 1076632"/>
                  <a:gd name="connsiteY0" fmla="*/ 0 h 132736"/>
                  <a:gd name="connsiteX1" fmla="*/ 73741 w 1076632"/>
                  <a:gd name="connsiteY1" fmla="*/ 58994 h 132736"/>
                  <a:gd name="connsiteX2" fmla="*/ 162232 w 1076632"/>
                  <a:gd name="connsiteY2" fmla="*/ 132736 h 132736"/>
                  <a:gd name="connsiteX3" fmla="*/ 427703 w 1076632"/>
                  <a:gd name="connsiteY3" fmla="*/ 117987 h 132736"/>
                  <a:gd name="connsiteX4" fmla="*/ 560438 w 1076632"/>
                  <a:gd name="connsiteY4" fmla="*/ 73742 h 132736"/>
                  <a:gd name="connsiteX5" fmla="*/ 604683 w 1076632"/>
                  <a:gd name="connsiteY5" fmla="*/ 58994 h 132736"/>
                  <a:gd name="connsiteX6" fmla="*/ 648929 w 1076632"/>
                  <a:gd name="connsiteY6" fmla="*/ 29497 h 132736"/>
                  <a:gd name="connsiteX7" fmla="*/ 796412 w 1076632"/>
                  <a:gd name="connsiteY7" fmla="*/ 29497 h 132736"/>
                  <a:gd name="connsiteX8" fmla="*/ 1061883 w 1076632"/>
                  <a:gd name="connsiteY8" fmla="*/ 44245 h 132736"/>
                  <a:gd name="connsiteX9" fmla="*/ 1076632 w 1076632"/>
                  <a:gd name="connsiteY9" fmla="*/ 29497 h 13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6632" h="132736">
                    <a:moveTo>
                      <a:pt x="0" y="0"/>
                    </a:moveTo>
                    <a:cubicBezTo>
                      <a:pt x="24580" y="19665"/>
                      <a:pt x="50051" y="38265"/>
                      <a:pt x="73741" y="58994"/>
                    </a:cubicBezTo>
                    <a:cubicBezTo>
                      <a:pt x="164582" y="138481"/>
                      <a:pt x="71686" y="72371"/>
                      <a:pt x="162232" y="132736"/>
                    </a:cubicBezTo>
                    <a:cubicBezTo>
                      <a:pt x="250722" y="127820"/>
                      <a:pt x="340033" y="130975"/>
                      <a:pt x="427703" y="117987"/>
                    </a:cubicBezTo>
                    <a:cubicBezTo>
                      <a:pt x="473838" y="111152"/>
                      <a:pt x="516193" y="88490"/>
                      <a:pt x="560438" y="73742"/>
                    </a:cubicBezTo>
                    <a:lnTo>
                      <a:pt x="604683" y="58994"/>
                    </a:lnTo>
                    <a:cubicBezTo>
                      <a:pt x="619432" y="49162"/>
                      <a:pt x="633075" y="37424"/>
                      <a:pt x="648929" y="29497"/>
                    </a:cubicBezTo>
                    <a:cubicBezTo>
                      <a:pt x="706133" y="895"/>
                      <a:pt x="722548" y="18945"/>
                      <a:pt x="796412" y="29497"/>
                    </a:cubicBezTo>
                    <a:cubicBezTo>
                      <a:pt x="925254" y="72444"/>
                      <a:pt x="884017" y="71609"/>
                      <a:pt x="1061883" y="44245"/>
                    </a:cubicBezTo>
                    <a:cubicBezTo>
                      <a:pt x="1068755" y="43188"/>
                      <a:pt x="1071716" y="34413"/>
                      <a:pt x="1076632" y="29497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5" name="Szabadkézi sokszög 4"/>
              <p:cNvSpPr/>
              <p:nvPr/>
            </p:nvSpPr>
            <p:spPr>
              <a:xfrm>
                <a:off x="5884606" y="4409742"/>
                <a:ext cx="560439" cy="899677"/>
              </a:xfrm>
              <a:custGeom>
                <a:avLst/>
                <a:gdLst>
                  <a:gd name="connsiteX0" fmla="*/ 560439 w 560439"/>
                  <a:gd name="connsiteY0" fmla="*/ 899677 h 899677"/>
                  <a:gd name="connsiteX1" fmla="*/ 412955 w 560439"/>
                  <a:gd name="connsiteY1" fmla="*/ 766942 h 899677"/>
                  <a:gd name="connsiteX2" fmla="*/ 294968 w 560439"/>
                  <a:gd name="connsiteY2" fmla="*/ 648955 h 899677"/>
                  <a:gd name="connsiteX3" fmla="*/ 235975 w 560439"/>
                  <a:gd name="connsiteY3" fmla="*/ 560464 h 899677"/>
                  <a:gd name="connsiteX4" fmla="*/ 191729 w 560439"/>
                  <a:gd name="connsiteY4" fmla="*/ 501471 h 899677"/>
                  <a:gd name="connsiteX5" fmla="*/ 103239 w 560439"/>
                  <a:gd name="connsiteY5" fmla="*/ 412981 h 899677"/>
                  <a:gd name="connsiteX6" fmla="*/ 44246 w 560439"/>
                  <a:gd name="connsiteY6" fmla="*/ 324490 h 899677"/>
                  <a:gd name="connsiteX7" fmla="*/ 0 w 560439"/>
                  <a:gd name="connsiteY7" fmla="*/ 177006 h 899677"/>
                  <a:gd name="connsiteX8" fmla="*/ 14749 w 560439"/>
                  <a:gd name="connsiteY8" fmla="*/ 103264 h 899677"/>
                  <a:gd name="connsiteX9" fmla="*/ 58994 w 560439"/>
                  <a:gd name="connsiteY9" fmla="*/ 88516 h 899677"/>
                  <a:gd name="connsiteX10" fmla="*/ 132736 w 560439"/>
                  <a:gd name="connsiteY10" fmla="*/ 26 h 899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0439" h="899677">
                    <a:moveTo>
                      <a:pt x="560439" y="899677"/>
                    </a:moveTo>
                    <a:cubicBezTo>
                      <a:pt x="501565" y="850615"/>
                      <a:pt x="462175" y="822315"/>
                      <a:pt x="412955" y="766942"/>
                    </a:cubicBezTo>
                    <a:cubicBezTo>
                      <a:pt x="313821" y="655417"/>
                      <a:pt x="398499" y="726603"/>
                      <a:pt x="294968" y="648955"/>
                    </a:cubicBezTo>
                    <a:cubicBezTo>
                      <a:pt x="269882" y="573696"/>
                      <a:pt x="296233" y="630765"/>
                      <a:pt x="235975" y="560464"/>
                    </a:cubicBezTo>
                    <a:cubicBezTo>
                      <a:pt x="219978" y="541801"/>
                      <a:pt x="208173" y="519742"/>
                      <a:pt x="191729" y="501471"/>
                    </a:cubicBezTo>
                    <a:cubicBezTo>
                      <a:pt x="163823" y="470465"/>
                      <a:pt x="126378" y="447690"/>
                      <a:pt x="103239" y="412981"/>
                    </a:cubicBezTo>
                    <a:cubicBezTo>
                      <a:pt x="83575" y="383484"/>
                      <a:pt x="55457" y="358122"/>
                      <a:pt x="44246" y="324490"/>
                    </a:cubicBezTo>
                    <a:cubicBezTo>
                      <a:pt x="8339" y="216770"/>
                      <a:pt x="22290" y="266164"/>
                      <a:pt x="0" y="177006"/>
                    </a:cubicBezTo>
                    <a:cubicBezTo>
                      <a:pt x="4916" y="152425"/>
                      <a:pt x="844" y="124121"/>
                      <a:pt x="14749" y="103264"/>
                    </a:cubicBezTo>
                    <a:cubicBezTo>
                      <a:pt x="23372" y="90329"/>
                      <a:pt x="48001" y="99509"/>
                      <a:pt x="58994" y="88516"/>
                    </a:cubicBezTo>
                    <a:cubicBezTo>
                      <a:pt x="151575" y="-4064"/>
                      <a:pt x="78258" y="26"/>
                      <a:pt x="132736" y="2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6" name="Szabadkézi sokszög 5"/>
              <p:cNvSpPr/>
              <p:nvPr/>
            </p:nvSpPr>
            <p:spPr>
              <a:xfrm>
                <a:off x="7079226" y="3967316"/>
                <a:ext cx="280219" cy="663678"/>
              </a:xfrm>
              <a:custGeom>
                <a:avLst/>
                <a:gdLst>
                  <a:gd name="connsiteX0" fmla="*/ 0 w 280219"/>
                  <a:gd name="connsiteY0" fmla="*/ 663678 h 663678"/>
                  <a:gd name="connsiteX1" fmla="*/ 44245 w 280219"/>
                  <a:gd name="connsiteY1" fmla="*/ 575187 h 663678"/>
                  <a:gd name="connsiteX2" fmla="*/ 58993 w 280219"/>
                  <a:gd name="connsiteY2" fmla="*/ 530942 h 663678"/>
                  <a:gd name="connsiteX3" fmla="*/ 147484 w 280219"/>
                  <a:gd name="connsiteY3" fmla="*/ 471949 h 663678"/>
                  <a:gd name="connsiteX4" fmla="*/ 221226 w 280219"/>
                  <a:gd name="connsiteY4" fmla="*/ 383458 h 663678"/>
                  <a:gd name="connsiteX5" fmla="*/ 280219 w 280219"/>
                  <a:gd name="connsiteY5" fmla="*/ 221226 h 663678"/>
                  <a:gd name="connsiteX6" fmla="*/ 265471 w 280219"/>
                  <a:gd name="connsiteY6" fmla="*/ 147484 h 663678"/>
                  <a:gd name="connsiteX7" fmla="*/ 206477 w 280219"/>
                  <a:gd name="connsiteY7" fmla="*/ 58994 h 663678"/>
                  <a:gd name="connsiteX8" fmla="*/ 162232 w 280219"/>
                  <a:gd name="connsiteY8" fmla="*/ 0 h 663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0219" h="663678">
                    <a:moveTo>
                      <a:pt x="0" y="663678"/>
                    </a:moveTo>
                    <a:cubicBezTo>
                      <a:pt x="14748" y="634181"/>
                      <a:pt x="30851" y="605323"/>
                      <a:pt x="44245" y="575187"/>
                    </a:cubicBezTo>
                    <a:cubicBezTo>
                      <a:pt x="50559" y="560981"/>
                      <a:pt x="48000" y="541935"/>
                      <a:pt x="58993" y="530942"/>
                    </a:cubicBezTo>
                    <a:cubicBezTo>
                      <a:pt x="84061" y="505875"/>
                      <a:pt x="122417" y="497017"/>
                      <a:pt x="147484" y="471949"/>
                    </a:cubicBezTo>
                    <a:cubicBezTo>
                      <a:pt x="176073" y="443360"/>
                      <a:pt x="204116" y="421100"/>
                      <a:pt x="221226" y="383458"/>
                    </a:cubicBezTo>
                    <a:cubicBezTo>
                      <a:pt x="241938" y="337892"/>
                      <a:pt x="262919" y="273127"/>
                      <a:pt x="280219" y="221226"/>
                    </a:cubicBezTo>
                    <a:cubicBezTo>
                      <a:pt x="275303" y="196645"/>
                      <a:pt x="275844" y="170305"/>
                      <a:pt x="265471" y="147484"/>
                    </a:cubicBezTo>
                    <a:cubicBezTo>
                      <a:pt x="250801" y="115211"/>
                      <a:pt x="226142" y="88491"/>
                      <a:pt x="206477" y="58994"/>
                    </a:cubicBezTo>
                    <a:cubicBezTo>
                      <a:pt x="173123" y="8964"/>
                      <a:pt x="189513" y="27283"/>
                      <a:pt x="162232" y="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" name="Ellipszis 7"/>
              <p:cNvSpPr/>
              <p:nvPr/>
            </p:nvSpPr>
            <p:spPr>
              <a:xfrm rot="21092265">
                <a:off x="7200831" y="4510151"/>
                <a:ext cx="379500" cy="170990"/>
              </a:xfrm>
              <a:prstGeom prst="ellipse">
                <a:avLst/>
              </a:prstGeom>
              <a:solidFill>
                <a:srgbClr val="00009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1" name="Ellipszis 10"/>
              <p:cNvSpPr/>
              <p:nvPr/>
            </p:nvSpPr>
            <p:spPr>
              <a:xfrm rot="13610363">
                <a:off x="6053562" y="5041283"/>
                <a:ext cx="408076" cy="212131"/>
              </a:xfrm>
              <a:prstGeom prst="ellipse">
                <a:avLst/>
              </a:prstGeom>
              <a:solidFill>
                <a:srgbClr val="00009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2" name="Ellipszis 11"/>
              <p:cNvSpPr/>
              <p:nvPr/>
            </p:nvSpPr>
            <p:spPr>
              <a:xfrm rot="21200193">
                <a:off x="5496842" y="5760193"/>
                <a:ext cx="376502" cy="216024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" name="Szabadkézi sokszög 8"/>
              <p:cNvSpPr/>
              <p:nvPr/>
            </p:nvSpPr>
            <p:spPr>
              <a:xfrm>
                <a:off x="5603976" y="4859580"/>
                <a:ext cx="516194" cy="766916"/>
              </a:xfrm>
              <a:custGeom>
                <a:avLst/>
                <a:gdLst>
                  <a:gd name="connsiteX0" fmla="*/ 0 w 516194"/>
                  <a:gd name="connsiteY0" fmla="*/ 0 h 766916"/>
                  <a:gd name="connsiteX1" fmla="*/ 29497 w 516194"/>
                  <a:gd name="connsiteY1" fmla="*/ 206477 h 766916"/>
                  <a:gd name="connsiteX2" fmla="*/ 44245 w 516194"/>
                  <a:gd name="connsiteY2" fmla="*/ 250722 h 766916"/>
                  <a:gd name="connsiteX3" fmla="*/ 58994 w 516194"/>
                  <a:gd name="connsiteY3" fmla="*/ 309716 h 766916"/>
                  <a:gd name="connsiteX4" fmla="*/ 88490 w 516194"/>
                  <a:gd name="connsiteY4" fmla="*/ 353961 h 766916"/>
                  <a:gd name="connsiteX5" fmla="*/ 117987 w 516194"/>
                  <a:gd name="connsiteY5" fmla="*/ 457200 h 766916"/>
                  <a:gd name="connsiteX6" fmla="*/ 235974 w 516194"/>
                  <a:gd name="connsiteY6" fmla="*/ 560439 h 766916"/>
                  <a:gd name="connsiteX7" fmla="*/ 280219 w 516194"/>
                  <a:gd name="connsiteY7" fmla="*/ 575187 h 766916"/>
                  <a:gd name="connsiteX8" fmla="*/ 368710 w 516194"/>
                  <a:gd name="connsiteY8" fmla="*/ 619432 h 766916"/>
                  <a:gd name="connsiteX9" fmla="*/ 412955 w 516194"/>
                  <a:gd name="connsiteY9" fmla="*/ 648929 h 766916"/>
                  <a:gd name="connsiteX10" fmla="*/ 516194 w 516194"/>
                  <a:gd name="connsiteY10" fmla="*/ 766916 h 766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6194" h="766916">
                    <a:moveTo>
                      <a:pt x="0" y="0"/>
                    </a:moveTo>
                    <a:cubicBezTo>
                      <a:pt x="9832" y="68826"/>
                      <a:pt x="17415" y="138010"/>
                      <a:pt x="29497" y="206477"/>
                    </a:cubicBezTo>
                    <a:cubicBezTo>
                      <a:pt x="32199" y="221787"/>
                      <a:pt x="39974" y="235774"/>
                      <a:pt x="44245" y="250722"/>
                    </a:cubicBezTo>
                    <a:cubicBezTo>
                      <a:pt x="49814" y="270212"/>
                      <a:pt x="51009" y="291085"/>
                      <a:pt x="58994" y="309716"/>
                    </a:cubicBezTo>
                    <a:cubicBezTo>
                      <a:pt x="65976" y="326008"/>
                      <a:pt x="80563" y="338107"/>
                      <a:pt x="88490" y="353961"/>
                    </a:cubicBezTo>
                    <a:cubicBezTo>
                      <a:pt x="117200" y="411380"/>
                      <a:pt x="89624" y="391019"/>
                      <a:pt x="117987" y="457200"/>
                    </a:cubicBezTo>
                    <a:cubicBezTo>
                      <a:pt x="138061" y="504039"/>
                      <a:pt x="190912" y="545419"/>
                      <a:pt x="235974" y="560439"/>
                    </a:cubicBezTo>
                    <a:lnTo>
                      <a:pt x="280219" y="575187"/>
                    </a:lnTo>
                    <a:cubicBezTo>
                      <a:pt x="407028" y="659726"/>
                      <a:pt x="246582" y="558368"/>
                      <a:pt x="368710" y="619432"/>
                    </a:cubicBezTo>
                    <a:cubicBezTo>
                      <a:pt x="384564" y="627359"/>
                      <a:pt x="399707" y="637153"/>
                      <a:pt x="412955" y="648929"/>
                    </a:cubicBezTo>
                    <a:cubicBezTo>
                      <a:pt x="499591" y="725939"/>
                      <a:pt x="485326" y="705182"/>
                      <a:pt x="516194" y="76691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cxnSp>
            <p:nvCxnSpPr>
              <p:cNvPr id="14" name="Egyenes összekötő 13"/>
              <p:cNvCxnSpPr/>
              <p:nvPr/>
            </p:nvCxnSpPr>
            <p:spPr>
              <a:xfrm>
                <a:off x="5294671" y="5678129"/>
                <a:ext cx="707923" cy="31920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Egyenes összekötő 14"/>
              <p:cNvCxnSpPr/>
              <p:nvPr/>
            </p:nvCxnSpPr>
            <p:spPr>
              <a:xfrm>
                <a:off x="5508112" y="5513935"/>
                <a:ext cx="353961" cy="6895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Ellipszis 16"/>
              <p:cNvSpPr/>
              <p:nvPr/>
            </p:nvSpPr>
            <p:spPr>
              <a:xfrm rot="12851831">
                <a:off x="5788340" y="5350677"/>
                <a:ext cx="408076" cy="212131"/>
              </a:xfrm>
              <a:prstGeom prst="ellipse">
                <a:avLst/>
              </a:prstGeom>
              <a:solidFill>
                <a:srgbClr val="00009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8" name="Szövegdoboz 17"/>
              <p:cNvSpPr txBox="1"/>
              <p:nvPr/>
            </p:nvSpPr>
            <p:spPr>
              <a:xfrm>
                <a:off x="4290568" y="4465294"/>
                <a:ext cx="1358064" cy="307777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hu-HU" sz="1400" b="1" dirty="0" smtClean="0">
                    <a:solidFill>
                      <a:srgbClr val="00B050"/>
                    </a:solidFill>
                  </a:rPr>
                  <a:t>Csak az egyik</a:t>
                </a:r>
                <a:endParaRPr lang="hu-HU" sz="1400" b="1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20" name="Egyenes összekötő nyíllal 19"/>
              <p:cNvCxnSpPr>
                <a:endCxn id="11" idx="7"/>
              </p:cNvCxnSpPr>
              <p:nvPr/>
            </p:nvCxnSpPr>
            <p:spPr>
              <a:xfrm>
                <a:off x="5571263" y="4726190"/>
                <a:ext cx="532937" cy="367220"/>
              </a:xfrm>
              <a:prstGeom prst="straightConnector1">
                <a:avLst/>
              </a:prstGeom>
              <a:ln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gyenes összekötő nyíllal 21"/>
              <p:cNvCxnSpPr>
                <a:endCxn id="17" idx="6"/>
              </p:cNvCxnSpPr>
              <p:nvPr/>
            </p:nvCxnSpPr>
            <p:spPr>
              <a:xfrm>
                <a:off x="5603976" y="4773071"/>
                <a:ext cx="219641" cy="568993"/>
              </a:xfrm>
              <a:prstGeom prst="straightConnector1">
                <a:avLst/>
              </a:prstGeom>
              <a:ln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Szövegdoboz 22"/>
              <p:cNvSpPr txBox="1"/>
              <p:nvPr/>
            </p:nvSpPr>
            <p:spPr>
              <a:xfrm>
                <a:off x="6032517" y="6049612"/>
                <a:ext cx="2132315" cy="3077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hu-HU" sz="1400" b="1" dirty="0" smtClean="0">
                    <a:solidFill>
                      <a:srgbClr val="FF0000"/>
                    </a:solidFill>
                  </a:rPr>
                  <a:t>nem, ha vándorló fajok</a:t>
                </a:r>
                <a:endParaRPr lang="hu-HU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Szövegdoboz 23"/>
              <p:cNvSpPr txBox="1"/>
              <p:nvPr/>
            </p:nvSpPr>
            <p:spPr>
              <a:xfrm>
                <a:off x="7695271" y="4662363"/>
                <a:ext cx="551754" cy="307777"/>
              </a:xfrm>
              <a:prstGeom prst="rect">
                <a:avLst/>
              </a:prstGeom>
              <a:noFill/>
              <a:ln>
                <a:solidFill>
                  <a:srgbClr val="0000CC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hu-HU" sz="1400" b="1" dirty="0" smtClean="0">
                    <a:solidFill>
                      <a:srgbClr val="0000CC"/>
                    </a:solidFill>
                  </a:rPr>
                  <a:t>Igen</a:t>
                </a:r>
                <a:endParaRPr lang="hu-HU" sz="1400" b="1" dirty="0">
                  <a:solidFill>
                    <a:srgbClr val="0000CC"/>
                  </a:solidFill>
                </a:endParaRPr>
              </a:p>
            </p:txBody>
          </p:sp>
          <p:cxnSp>
            <p:nvCxnSpPr>
              <p:cNvPr id="26" name="Egyenes összekötő nyíllal 25"/>
              <p:cNvCxnSpPr>
                <a:stCxn id="24" idx="1"/>
                <a:endCxn id="8" idx="5"/>
              </p:cNvCxnSpPr>
              <p:nvPr/>
            </p:nvCxnSpPr>
            <p:spPr>
              <a:xfrm flipH="1" flipV="1">
                <a:off x="7532191" y="4635697"/>
                <a:ext cx="163080" cy="180555"/>
              </a:xfrm>
              <a:prstGeom prst="straightConnector1">
                <a:avLst/>
              </a:prstGeom>
              <a:ln>
                <a:tailEnd type="arrow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Szövegdoboz 33"/>
            <p:cNvSpPr txBox="1"/>
            <p:nvPr/>
          </p:nvSpPr>
          <p:spPr>
            <a:xfrm>
              <a:off x="7140633" y="5750185"/>
              <a:ext cx="76174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u-HU" sz="1400" b="1" dirty="0" smtClean="0">
                  <a:solidFill>
                    <a:srgbClr val="0000CC"/>
                  </a:solidFill>
                </a:rPr>
                <a:t>Víztest</a:t>
              </a:r>
              <a:endParaRPr lang="hu-HU" sz="1400" b="1" dirty="0">
                <a:solidFill>
                  <a:srgbClr val="0000CC"/>
                </a:solidFill>
              </a:endParaRPr>
            </a:p>
          </p:txBody>
        </p:sp>
        <p:cxnSp>
          <p:nvCxnSpPr>
            <p:cNvPr id="36" name="Egyenes összekötő nyíllal 35"/>
            <p:cNvCxnSpPr/>
            <p:nvPr/>
          </p:nvCxnSpPr>
          <p:spPr>
            <a:xfrm flipH="1">
              <a:off x="6719212" y="6013561"/>
              <a:ext cx="1183168" cy="0"/>
            </a:xfrm>
            <a:prstGeom prst="straightConnector1">
              <a:avLst/>
            </a:prstGeom>
            <a:ln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Szövegdoboz 39"/>
            <p:cNvSpPr txBox="1"/>
            <p:nvPr/>
          </p:nvSpPr>
          <p:spPr>
            <a:xfrm>
              <a:off x="4806037" y="5233268"/>
              <a:ext cx="118013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u-HU" sz="1400" b="1" dirty="0" smtClean="0">
                  <a:solidFill>
                    <a:srgbClr val="0000CC"/>
                  </a:solidFill>
                </a:rPr>
                <a:t>Nem víztest</a:t>
              </a:r>
              <a:endParaRPr lang="hu-HU" sz="1400" b="1" dirty="0">
                <a:solidFill>
                  <a:srgbClr val="0000CC"/>
                </a:solidFill>
              </a:endParaRPr>
            </a:p>
          </p:txBody>
        </p:sp>
        <p:cxnSp>
          <p:nvCxnSpPr>
            <p:cNvPr id="42" name="Egyenes összekötő nyíllal 41"/>
            <p:cNvCxnSpPr>
              <a:endCxn id="9" idx="2"/>
            </p:cNvCxnSpPr>
            <p:nvPr/>
          </p:nvCxnSpPr>
          <p:spPr>
            <a:xfrm flipV="1">
              <a:off x="4781869" y="5516517"/>
              <a:ext cx="1376492" cy="8392"/>
            </a:xfrm>
            <a:prstGeom prst="straightConnector1">
              <a:avLst/>
            </a:prstGeom>
            <a:ln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2" name="Picture 4" descr="C:\Users\juhaszi\Desktop\ph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32377" y="1601860"/>
            <a:ext cx="3861529" cy="18991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juhaszi\Desktop\ph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32377" y="4068031"/>
            <a:ext cx="3861327" cy="25839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doboz 12"/>
          <p:cNvSpPr txBox="1"/>
          <p:nvPr/>
        </p:nvSpPr>
        <p:spPr>
          <a:xfrm>
            <a:off x="5190856" y="3573016"/>
            <a:ext cx="377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Gersekaráti és Döröskei tározók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2390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KÖNYEZETI CÉLKITŰZÉSEK ÉS Intézkedések</a:t>
            </a:r>
            <a:endParaRPr lang="hu-HU" cap="none" dirty="0"/>
          </a:p>
        </p:txBody>
      </p:sp>
      <p:sp>
        <p:nvSpPr>
          <p:cNvPr id="7" name="Szövegdoboz 6"/>
          <p:cNvSpPr txBox="1"/>
          <p:nvPr/>
        </p:nvSpPr>
        <p:spPr>
          <a:xfrm>
            <a:off x="77551" y="1214305"/>
            <a:ext cx="9300658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b="1" dirty="0" smtClean="0">
                <a:solidFill>
                  <a:schemeClr val="tx2"/>
                </a:solidFill>
              </a:rPr>
              <a:t>2. Erősen módosított jelleg, jó ökológiai potenciál </a:t>
            </a:r>
          </a:p>
          <a:p>
            <a:pPr lvl="0"/>
            <a:endParaRPr lang="hu-HU" dirty="0">
              <a:solidFill>
                <a:srgbClr val="0000CC"/>
              </a:solidFill>
            </a:endParaRPr>
          </a:p>
          <a:p>
            <a:pPr lvl="0"/>
            <a:r>
              <a:rPr lang="hu-HU" dirty="0" smtClean="0"/>
              <a:t>A tározó fennmarad, de a jó potenciálhoz hatáscsökkentő intézkedésekre van szükség: </a:t>
            </a:r>
          </a:p>
          <a:p>
            <a:pPr lvl="0"/>
            <a:endParaRPr lang="hu-HU" sz="1000" dirty="0">
              <a:solidFill>
                <a:srgbClr val="0000CC"/>
              </a:solidFill>
            </a:endParaRPr>
          </a:p>
          <a:p>
            <a:pPr lvl="0"/>
            <a:r>
              <a:rPr lang="hu-HU" dirty="0" smtClean="0"/>
              <a:t>Kötelező feladatok: 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7551" y="2562397"/>
            <a:ext cx="87469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/>
                </a:solidFill>
              </a:rPr>
              <a:t>A tározó megfelelő </a:t>
            </a:r>
            <a:r>
              <a:rPr lang="hu-HU" dirty="0" smtClean="0">
                <a:solidFill>
                  <a:schemeClr val="tx2"/>
                </a:solidFill>
              </a:rPr>
              <a:t>vízminőségének biztosítása </a:t>
            </a:r>
            <a:r>
              <a:rPr lang="hu-HU" dirty="0" smtClean="0"/>
              <a:t>(ha önálló víztest)</a:t>
            </a:r>
            <a:endParaRPr lang="hu-HU" dirty="0"/>
          </a:p>
          <a:p>
            <a:pPr lvl="1"/>
            <a:r>
              <a:rPr lang="hu-HU" dirty="0" smtClean="0"/>
              <a:t>A hasznosításnak </a:t>
            </a:r>
            <a:r>
              <a:rPr lang="hu-HU" dirty="0"/>
              <a:t>megfelelő </a:t>
            </a:r>
            <a:r>
              <a:rPr lang="hu-HU" dirty="0" smtClean="0"/>
              <a:t>követelmények kielégítése</a:t>
            </a:r>
          </a:p>
          <a:p>
            <a:pPr lvl="1"/>
            <a:r>
              <a:rPr lang="hu-HU" dirty="0" smtClean="0">
                <a:sym typeface="Wingdings" pitchFamily="2" charset="2"/>
              </a:rPr>
              <a:t> Felső </a:t>
            </a:r>
            <a:r>
              <a:rPr lang="hu-HU" dirty="0">
                <a:sym typeface="Wingdings" pitchFamily="2" charset="2"/>
              </a:rPr>
              <a:t>szűrőmező, hordalékfogó </a:t>
            </a:r>
          </a:p>
          <a:p>
            <a:pPr marL="742950" lvl="1" indent="-285750">
              <a:buFont typeface="Wingdings"/>
              <a:buChar char="à"/>
            </a:pPr>
            <a:r>
              <a:rPr lang="hu-HU" dirty="0" smtClean="0">
                <a:sym typeface="Wingdings" pitchFamily="2" charset="2"/>
              </a:rPr>
              <a:t>Jó üzemeltetési gyakorlat (különösen jó </a:t>
            </a:r>
            <a:r>
              <a:rPr lang="hu-HU" dirty="0">
                <a:sym typeface="Wingdings" pitchFamily="2" charset="2"/>
              </a:rPr>
              <a:t>halászati és horgászati </a:t>
            </a:r>
            <a:r>
              <a:rPr lang="hu-HU" dirty="0" smtClean="0">
                <a:sym typeface="Wingdings" pitchFamily="2" charset="2"/>
              </a:rPr>
              <a:t>gyakorlat)  </a:t>
            </a:r>
            <a:endParaRPr lang="hu-HU" dirty="0">
              <a:sym typeface="Wingdings" pitchFamily="2" charset="2"/>
            </a:endParaRPr>
          </a:p>
          <a:p>
            <a:pPr marL="742950" lvl="1" indent="-285750">
              <a:buFont typeface="Wingdings"/>
              <a:buChar char="à"/>
            </a:pPr>
            <a:r>
              <a:rPr lang="hu-HU" dirty="0" smtClean="0">
                <a:sym typeface="Wingdings" pitchFamily="2" charset="2"/>
              </a:rPr>
              <a:t>Szennyezett </a:t>
            </a:r>
            <a:r>
              <a:rPr lang="hu-HU" dirty="0">
                <a:sym typeface="Wingdings" pitchFamily="2" charset="2"/>
              </a:rPr>
              <a:t>üledék </a:t>
            </a:r>
            <a:r>
              <a:rPr lang="hu-HU" dirty="0" smtClean="0">
                <a:sym typeface="Wingdings" pitchFamily="2" charset="2"/>
              </a:rPr>
              <a:t>kitermelése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38388" y="4121075"/>
            <a:ext cx="91789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/>
                </a:solidFill>
                <a:sym typeface="Wingdings" pitchFamily="2" charset="2"/>
              </a:rPr>
              <a:t>A leeresztett víz </a:t>
            </a:r>
            <a:r>
              <a:rPr lang="hu-HU" dirty="0" smtClean="0">
                <a:solidFill>
                  <a:schemeClr val="tx2"/>
                </a:solidFill>
                <a:sym typeface="Wingdings" pitchFamily="2" charset="2"/>
              </a:rPr>
              <a:t>megfelelő minősége, </a:t>
            </a:r>
            <a:endParaRPr lang="hu-HU" dirty="0">
              <a:solidFill>
                <a:schemeClr val="tx2"/>
              </a:solidFill>
              <a:sym typeface="Wingdings" pitchFamily="2" charset="2"/>
            </a:endParaRPr>
          </a:p>
          <a:p>
            <a:r>
              <a:rPr lang="hu-HU" dirty="0">
                <a:solidFill>
                  <a:srgbClr val="0000CC"/>
                </a:solidFill>
                <a:sym typeface="Wingdings" pitchFamily="2" charset="2"/>
              </a:rPr>
              <a:t>	</a:t>
            </a:r>
            <a:r>
              <a:rPr lang="hu-HU" dirty="0">
                <a:sym typeface="Wingdings" pitchFamily="2" charset="2"/>
              </a:rPr>
              <a:t>A leeresztett víznek ki kell elégítenie az </a:t>
            </a:r>
            <a:r>
              <a:rPr lang="hu-HU" dirty="0" err="1" smtClean="0">
                <a:sym typeface="Wingdings" pitchFamily="2" charset="2"/>
              </a:rPr>
              <a:t>alvízre</a:t>
            </a:r>
            <a:r>
              <a:rPr lang="hu-HU" dirty="0" smtClean="0">
                <a:sym typeface="Wingdings" pitchFamily="2" charset="2"/>
              </a:rPr>
              <a:t> vonatkozó követelményeket </a:t>
            </a:r>
          </a:p>
          <a:p>
            <a:r>
              <a:rPr lang="hu-HU" dirty="0">
                <a:sym typeface="Wingdings" pitchFamily="2" charset="2"/>
              </a:rPr>
              <a:t> </a:t>
            </a:r>
            <a:r>
              <a:rPr lang="hu-HU" dirty="0" smtClean="0">
                <a:sym typeface="Wingdings" pitchFamily="2" charset="2"/>
              </a:rPr>
              <a:t>      kémiai </a:t>
            </a:r>
            <a:r>
              <a:rPr lang="hu-HU" dirty="0">
                <a:sym typeface="Wingdings" pitchFamily="2" charset="2"/>
              </a:rPr>
              <a:t>és biológiai </a:t>
            </a:r>
            <a:r>
              <a:rPr lang="hu-HU" dirty="0" smtClean="0">
                <a:sym typeface="Wingdings" pitchFamily="2" charset="2"/>
              </a:rPr>
              <a:t>szempontból egyaránt (alga, halpopuláció, szerves és tápanyag</a:t>
            </a:r>
            <a:endParaRPr lang="hu-HU" dirty="0">
              <a:sym typeface="Wingdings" pitchFamily="2" charset="2"/>
            </a:endParaRPr>
          </a:p>
          <a:p>
            <a:r>
              <a:rPr lang="hu-HU" dirty="0">
                <a:sym typeface="Wingdings" pitchFamily="2" charset="2"/>
              </a:rPr>
              <a:t>        </a:t>
            </a:r>
            <a:r>
              <a:rPr lang="hu-HU" dirty="0" smtClean="0">
                <a:sym typeface="Wingdings" pitchFamily="2" charset="2"/>
              </a:rPr>
              <a:t>Lásd </a:t>
            </a:r>
            <a:r>
              <a:rPr lang="hu-HU" dirty="0">
                <a:sym typeface="Wingdings" pitchFamily="2" charset="2"/>
              </a:rPr>
              <a:t>előző pont: leeresztéskor a </a:t>
            </a:r>
            <a:r>
              <a:rPr lang="hu-HU" dirty="0" smtClean="0">
                <a:sym typeface="Wingdings" pitchFamily="2" charset="2"/>
              </a:rPr>
              <a:t>víz kémiai, biológiai minősége </a:t>
            </a:r>
            <a:r>
              <a:rPr lang="hu-HU" dirty="0">
                <a:sym typeface="Wingdings" pitchFamily="2" charset="2"/>
              </a:rPr>
              <a:t>megfelelő legyen</a:t>
            </a:r>
            <a:r>
              <a:rPr lang="hu-HU" dirty="0" smtClean="0">
                <a:sym typeface="Wingdings" pitchFamily="2" charset="2"/>
              </a:rPr>
              <a:t>,</a:t>
            </a:r>
          </a:p>
          <a:p>
            <a:r>
              <a:rPr lang="hu-HU" dirty="0">
                <a:sym typeface="Wingdings" pitchFamily="2" charset="2"/>
              </a:rPr>
              <a:t> </a:t>
            </a:r>
            <a:r>
              <a:rPr lang="hu-HU" dirty="0" smtClean="0">
                <a:sym typeface="Wingdings" pitchFamily="2" charset="2"/>
              </a:rPr>
              <a:t>            és/vagy  </a:t>
            </a:r>
            <a:endParaRPr lang="hu-HU" dirty="0">
              <a:sym typeface="Wingdings" pitchFamily="2" charset="2"/>
            </a:endParaRPr>
          </a:p>
          <a:p>
            <a:r>
              <a:rPr lang="hu-HU" dirty="0">
                <a:sym typeface="Wingdings" pitchFamily="2" charset="2"/>
              </a:rPr>
              <a:t>        </a:t>
            </a:r>
            <a:r>
              <a:rPr lang="hu-HU" dirty="0" err="1" smtClean="0">
                <a:sym typeface="Wingdings" pitchFamily="2" charset="2"/>
              </a:rPr>
              <a:t>Alvízi</a:t>
            </a:r>
            <a:r>
              <a:rPr lang="hu-HU" dirty="0" smtClean="0">
                <a:sym typeface="Wingdings" pitchFamily="2" charset="2"/>
              </a:rPr>
              <a:t> </a:t>
            </a:r>
            <a:r>
              <a:rPr lang="hu-HU" dirty="0">
                <a:sym typeface="Wingdings" pitchFamily="2" charset="2"/>
              </a:rPr>
              <a:t>szűrőmező </a:t>
            </a:r>
            <a:endParaRPr lang="hu-HU" dirty="0" smtClean="0">
              <a:sym typeface="Wingdings" pitchFamily="2" charset="2"/>
            </a:endParaRPr>
          </a:p>
          <a:p>
            <a:r>
              <a:rPr lang="hu-HU" dirty="0">
                <a:sym typeface="Wingdings" pitchFamily="2" charset="2"/>
              </a:rPr>
              <a:t> </a:t>
            </a:r>
            <a:r>
              <a:rPr lang="hu-HU" dirty="0" smtClean="0">
                <a:sym typeface="Wingdings" pitchFamily="2" charset="2"/>
              </a:rPr>
              <a:t>       Halrács </a:t>
            </a:r>
            <a:endParaRPr lang="hu-HU" dirty="0"/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15827" y="6093296"/>
            <a:ext cx="8714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/>
                </a:solidFill>
                <a:sym typeface="Wingdings" pitchFamily="2" charset="2"/>
              </a:rPr>
              <a:t>A leeresztett víz </a:t>
            </a:r>
            <a:r>
              <a:rPr lang="hu-HU" dirty="0" smtClean="0">
                <a:solidFill>
                  <a:schemeClr val="tx2"/>
                </a:solidFill>
                <a:sym typeface="Wingdings" pitchFamily="2" charset="2"/>
              </a:rPr>
              <a:t>mennyisége, ökológiai minimum </a:t>
            </a:r>
            <a:endParaRPr lang="hu-HU" dirty="0">
              <a:solidFill>
                <a:schemeClr val="tx2"/>
              </a:solidFill>
              <a:sym typeface="Wingdings" pitchFamily="2" charset="2"/>
            </a:endParaRPr>
          </a:p>
          <a:p>
            <a:r>
              <a:rPr lang="hu-HU" dirty="0">
                <a:solidFill>
                  <a:srgbClr val="0000CC"/>
                </a:solidFill>
                <a:sym typeface="Wingdings" pitchFamily="2" charset="2"/>
              </a:rPr>
              <a:t>	</a:t>
            </a:r>
            <a:r>
              <a:rPr lang="hu-HU" dirty="0" smtClean="0">
                <a:sym typeface="Wingdings" pitchFamily="2" charset="2"/>
              </a:rPr>
              <a:t> Kisvíz </a:t>
            </a:r>
            <a:r>
              <a:rPr lang="hu-HU" dirty="0">
                <a:sym typeface="Wingdings" pitchFamily="2" charset="2"/>
              </a:rPr>
              <a:t>idején </a:t>
            </a:r>
            <a:r>
              <a:rPr lang="hu-HU" dirty="0" smtClean="0">
                <a:sym typeface="Wingdings" pitchFamily="2" charset="2"/>
              </a:rPr>
              <a:t>az </a:t>
            </a:r>
            <a:r>
              <a:rPr lang="hu-HU" dirty="0">
                <a:sym typeface="Wingdings" pitchFamily="2" charset="2"/>
              </a:rPr>
              <a:t>ún. ökológiai minimum biztosítása </a:t>
            </a:r>
            <a:r>
              <a:rPr lang="hu-HU" dirty="0" smtClean="0">
                <a:sym typeface="Wingdings" pitchFamily="2" charset="2"/>
              </a:rPr>
              <a:t>(minimum követelmény)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7003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323529" y="44624"/>
            <a:ext cx="8496944" cy="936104"/>
          </a:xfrm>
        </p:spPr>
        <p:txBody>
          <a:bodyPr/>
          <a:lstStyle/>
          <a:p>
            <a:r>
              <a:rPr lang="hu-HU" dirty="0" smtClean="0"/>
              <a:t>A VGT1 TELJESÍTÉSE - jó </a:t>
            </a:r>
            <a:r>
              <a:rPr lang="hu-HU" dirty="0"/>
              <a:t>gyakorlat bemutatása</a:t>
            </a:r>
            <a:endParaRPr lang="hu-HU" cap="none" dirty="0"/>
          </a:p>
        </p:txBody>
      </p:sp>
      <p:sp>
        <p:nvSpPr>
          <p:cNvPr id="8" name="Szövegdoboz 7"/>
          <p:cNvSpPr txBox="1"/>
          <p:nvPr/>
        </p:nvSpPr>
        <p:spPr>
          <a:xfrm>
            <a:off x="230864" y="1428658"/>
            <a:ext cx="485490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projekt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címe: Vizek mennyiségi és minőségi védelme a Duna-völgyben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tabLst>
                <a:tab pos="446088" algn="l"/>
              </a:tabLst>
            </a:pPr>
            <a:endParaRPr lang="hu-HU" altLang="hu-HU" sz="1600" b="1" dirty="0" smtClean="0"/>
          </a:p>
          <a:p>
            <a:pPr>
              <a:buFontTx/>
              <a:buNone/>
              <a:tabLst>
                <a:tab pos="446088" algn="l"/>
              </a:tabLst>
            </a:pPr>
            <a:endParaRPr lang="hu-HU" altLang="hu-HU" sz="1600" b="1" dirty="0" smtClean="0"/>
          </a:p>
          <a:p>
            <a:pPr>
              <a:buFontTx/>
              <a:buNone/>
              <a:tabLst>
                <a:tab pos="446088" algn="l"/>
              </a:tabLst>
            </a:pPr>
            <a:r>
              <a:rPr lang="hu-HU" altLang="hu-HU" sz="1600" b="1" dirty="0" smtClean="0"/>
              <a:t>Általános </a:t>
            </a:r>
            <a:r>
              <a:rPr lang="hu-HU" altLang="hu-HU" sz="1600" b="1" dirty="0"/>
              <a:t>cél</a:t>
            </a:r>
            <a:r>
              <a:rPr lang="hu-HU" altLang="hu-HU" sz="1600" dirty="0"/>
              <a:t> – </a:t>
            </a:r>
          </a:p>
          <a:p>
            <a:pPr lvl="1">
              <a:tabLst>
                <a:tab pos="446088" algn="l"/>
              </a:tabLst>
            </a:pPr>
            <a:r>
              <a:rPr lang="hu-HU" altLang="hu-HU" sz="1600" dirty="0"/>
              <a:t>Klímaváltozás az emberi tevékenységekre és a természeti folyamatokra gyakorolt kedvezőtlen hatásainak </a:t>
            </a:r>
            <a:r>
              <a:rPr lang="hu-HU" altLang="hu-HU" sz="1600" dirty="0" smtClean="0"/>
              <a:t>mérséklése</a:t>
            </a:r>
          </a:p>
          <a:p>
            <a:pPr lvl="1">
              <a:tabLst>
                <a:tab pos="446088" algn="l"/>
              </a:tabLst>
            </a:pPr>
            <a:endParaRPr lang="hu-HU" altLang="hu-HU" sz="1600" dirty="0"/>
          </a:p>
          <a:p>
            <a:pPr>
              <a:buFontTx/>
              <a:buNone/>
              <a:tabLst>
                <a:tab pos="446088" algn="l"/>
              </a:tabLst>
            </a:pPr>
            <a:r>
              <a:rPr lang="hu-HU" altLang="hu-HU" sz="1600" b="1" dirty="0"/>
              <a:t>Vízgazdálkodási cél</a:t>
            </a:r>
            <a:r>
              <a:rPr lang="hu-HU" altLang="hu-HU" sz="1600" dirty="0"/>
              <a:t> – </a:t>
            </a:r>
          </a:p>
          <a:p>
            <a:pPr lvl="1">
              <a:tabLst>
                <a:tab pos="446088" algn="l"/>
              </a:tabLst>
            </a:pPr>
            <a:r>
              <a:rPr lang="hu-HU" altLang="hu-HU" sz="1600" dirty="0"/>
              <a:t>Mező- és tájgazdálkodás számára szükséges vízkészletek biztosítása, növelése </a:t>
            </a:r>
          </a:p>
          <a:p>
            <a:pPr lvl="1">
              <a:tabLst>
                <a:tab pos="446088" algn="l"/>
              </a:tabLst>
            </a:pPr>
            <a:r>
              <a:rPr lang="hu-HU" altLang="hu-HU" sz="1600" dirty="0"/>
              <a:t>Ökológiai igényeknek megfelelő vízgazdálkodás feltételeinek megteremtése</a:t>
            </a:r>
          </a:p>
          <a:p>
            <a:pPr lvl="1">
              <a:tabLst>
                <a:tab pos="446088" algn="l"/>
              </a:tabLst>
            </a:pPr>
            <a:r>
              <a:rPr lang="hu-HU" altLang="hu-HU" sz="1600" dirty="0"/>
              <a:t>Táji rendszerekben kárt okozó, </a:t>
            </a:r>
            <a:r>
              <a:rPr lang="hu-HU" altLang="hu-HU" sz="1600" dirty="0" err="1"/>
              <a:t>vízbő</a:t>
            </a:r>
            <a:r>
              <a:rPr lang="hu-HU" altLang="hu-HU" sz="1600" dirty="0"/>
              <a:t> időszakokban a vizekkel való gazdálkodás feltételeinek megteremtése </a:t>
            </a:r>
            <a:r>
              <a:rPr lang="hu-HU" altLang="hu-HU" sz="1600" dirty="0" err="1"/>
              <a:t>tározás</a:t>
            </a:r>
            <a:r>
              <a:rPr lang="hu-HU" altLang="hu-HU" sz="1600" dirty="0"/>
              <a:t> </a:t>
            </a:r>
            <a:r>
              <a:rPr lang="hu-HU" altLang="hu-HU" sz="1600" dirty="0" smtClean="0"/>
              <a:t>útján</a:t>
            </a:r>
          </a:p>
          <a:p>
            <a:pPr lvl="1">
              <a:tabLst>
                <a:tab pos="446088" algn="l"/>
              </a:tabLst>
            </a:pPr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46088" algn="l"/>
              </a:tabLst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VGT intézkedések: TA5, HM4, HM6, </a:t>
            </a:r>
          </a:p>
          <a:p>
            <a:pPr lvl="0"/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18" y="4173742"/>
            <a:ext cx="3827060" cy="268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3" descr="H:\FOTOK\2014_04_mintavétel\2014_04_07_Mátételki_tározó\DSCF10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218" y="1345598"/>
            <a:ext cx="3843125" cy="282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86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err="1" smtClean="0"/>
              <a:t>Hidromorfológiai</a:t>
            </a:r>
            <a:r>
              <a:rPr lang="hu-HU" dirty="0" smtClean="0"/>
              <a:t> problémák megoldása </a:t>
            </a:r>
            <a:br>
              <a:rPr lang="hu-HU" dirty="0" smtClean="0"/>
            </a:br>
            <a:r>
              <a:rPr lang="hu-HU" dirty="0" smtClean="0"/>
              <a:t>KÖNYEZETI CÉLKITŰZÉSEK ÉS Intézkedések</a:t>
            </a:r>
            <a:endParaRPr lang="hu-HU" cap="none" dirty="0"/>
          </a:p>
        </p:txBody>
      </p:sp>
      <p:sp>
        <p:nvSpPr>
          <p:cNvPr id="5" name="Szövegdoboz 4"/>
          <p:cNvSpPr txBox="1"/>
          <p:nvPr/>
        </p:nvSpPr>
        <p:spPr>
          <a:xfrm>
            <a:off x="190745" y="3789040"/>
            <a:ext cx="91230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tx2"/>
                </a:solidFill>
                <a:sym typeface="Wingdings" pitchFamily="2" charset="2"/>
              </a:rPr>
              <a:t>A </a:t>
            </a:r>
            <a:r>
              <a:rPr lang="hu-HU" dirty="0">
                <a:solidFill>
                  <a:schemeClr val="tx2"/>
                </a:solidFill>
                <a:sym typeface="Wingdings" pitchFamily="2" charset="2"/>
              </a:rPr>
              <a:t>leeresztett </a:t>
            </a:r>
            <a:r>
              <a:rPr lang="hu-HU" dirty="0" smtClean="0">
                <a:solidFill>
                  <a:schemeClr val="tx2"/>
                </a:solidFill>
                <a:sym typeface="Wingdings" pitchFamily="2" charset="2"/>
              </a:rPr>
              <a:t>vízmennyiség változékonysága  </a:t>
            </a:r>
            <a:endParaRPr lang="hu-HU" dirty="0">
              <a:solidFill>
                <a:schemeClr val="tx2"/>
              </a:solidFill>
              <a:sym typeface="Wingdings" pitchFamily="2" charset="2"/>
            </a:endParaRPr>
          </a:p>
          <a:p>
            <a:r>
              <a:rPr lang="hu-HU" dirty="0">
                <a:solidFill>
                  <a:srgbClr val="0000CC"/>
                </a:solidFill>
                <a:sym typeface="Wingdings" pitchFamily="2" charset="2"/>
              </a:rPr>
              <a:t>	</a:t>
            </a:r>
            <a:r>
              <a:rPr lang="hu-HU" dirty="0">
                <a:sym typeface="Wingdings" pitchFamily="2" charset="2"/>
              </a:rPr>
              <a:t>A leeresztett víz mennyisége igazodjon az </a:t>
            </a:r>
            <a:r>
              <a:rPr lang="hu-HU" dirty="0" err="1">
                <a:sym typeface="Wingdings" pitchFamily="2" charset="2"/>
              </a:rPr>
              <a:t>alvíz</a:t>
            </a:r>
            <a:r>
              <a:rPr lang="hu-HU" dirty="0">
                <a:sym typeface="Wingdings" pitchFamily="2" charset="2"/>
              </a:rPr>
              <a:t> </a:t>
            </a:r>
            <a:r>
              <a:rPr lang="hu-HU" dirty="0" smtClean="0">
                <a:sym typeface="Wingdings" pitchFamily="2" charset="2"/>
              </a:rPr>
              <a:t>vízjárásához, minőségi igényeihez </a:t>
            </a:r>
            <a:endParaRPr lang="hu-HU" dirty="0">
              <a:sym typeface="Wingdings" pitchFamily="2" charset="2"/>
            </a:endParaRPr>
          </a:p>
          <a:p>
            <a:r>
              <a:rPr lang="hu-HU" dirty="0">
                <a:sym typeface="Wingdings" pitchFamily="2" charset="2"/>
              </a:rPr>
              <a:t>         Kisvíz idején a felülről érkező vízhozam </a:t>
            </a:r>
            <a:r>
              <a:rPr lang="hu-HU" dirty="0" smtClean="0">
                <a:sym typeface="Wingdings" pitchFamily="2" charset="2"/>
              </a:rPr>
              <a:t>továbbengedése </a:t>
            </a:r>
          </a:p>
          <a:p>
            <a:r>
              <a:rPr lang="hu-HU" dirty="0">
                <a:sym typeface="Wingdings" pitchFamily="2" charset="2"/>
              </a:rPr>
              <a:t> </a:t>
            </a:r>
            <a:r>
              <a:rPr lang="hu-HU" dirty="0" smtClean="0">
                <a:sym typeface="Wingdings" pitchFamily="2" charset="2"/>
              </a:rPr>
              <a:t>        </a:t>
            </a:r>
            <a:r>
              <a:rPr lang="hu-HU" dirty="0" err="1" smtClean="0">
                <a:sym typeface="Wingdings" pitchFamily="2" charset="2"/>
              </a:rPr>
              <a:t>Hígítóvíz</a:t>
            </a:r>
            <a:r>
              <a:rPr lang="hu-HU" dirty="0" smtClean="0">
                <a:sym typeface="Wingdings" pitchFamily="2" charset="2"/>
              </a:rPr>
              <a:t> leeresztése (</a:t>
            </a:r>
            <a:r>
              <a:rPr lang="hu-HU" dirty="0" err="1" smtClean="0">
                <a:sym typeface="Wingdings" pitchFamily="2" charset="2"/>
              </a:rPr>
              <a:t>szennyvzbevezetés</a:t>
            </a:r>
            <a:r>
              <a:rPr lang="hu-HU" dirty="0" smtClean="0">
                <a:sym typeface="Wingdings" pitchFamily="2" charset="2"/>
              </a:rPr>
              <a:t> </a:t>
            </a:r>
            <a:r>
              <a:rPr lang="hu-HU" dirty="0" err="1" smtClean="0">
                <a:sym typeface="Wingdings" pitchFamily="2" charset="2"/>
              </a:rPr>
              <a:t>htáscsökkentő</a:t>
            </a:r>
            <a:r>
              <a:rPr lang="hu-HU" dirty="0" smtClean="0">
                <a:sym typeface="Wingdings" pitchFamily="2" charset="2"/>
              </a:rPr>
              <a:t> intézkedése)</a:t>
            </a:r>
            <a:endParaRPr lang="hu-HU" dirty="0">
              <a:sym typeface="Wingdings" pitchFamily="2" charset="2"/>
            </a:endParaRPr>
          </a:p>
          <a:p>
            <a:r>
              <a:rPr lang="hu-HU" dirty="0">
                <a:sym typeface="Wingdings" pitchFamily="2" charset="2"/>
              </a:rPr>
              <a:t>	  Középvizek és nagyvizek </a:t>
            </a:r>
            <a:r>
              <a:rPr lang="hu-HU" dirty="0" smtClean="0">
                <a:sym typeface="Wingdings" pitchFamily="2" charset="2"/>
              </a:rPr>
              <a:t>megfelelő gyakoriságú  leeresztése is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90745" y="5259693"/>
            <a:ext cx="7258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chemeClr val="tx2"/>
                </a:solidFill>
                <a:sym typeface="Wingdings" pitchFamily="2" charset="2"/>
              </a:rPr>
              <a:t>A </a:t>
            </a:r>
            <a:r>
              <a:rPr lang="hu-HU" dirty="0">
                <a:solidFill>
                  <a:schemeClr val="tx2"/>
                </a:solidFill>
                <a:sym typeface="Wingdings" pitchFamily="2" charset="2"/>
              </a:rPr>
              <a:t>hosszirányú átjárhatóság biztosítása, ha vándorló fajok</a:t>
            </a:r>
          </a:p>
          <a:p>
            <a:r>
              <a:rPr lang="hu-HU" dirty="0">
                <a:sym typeface="Wingdings" pitchFamily="2" charset="2"/>
              </a:rPr>
              <a:t>         Megkerülő csatorna (költséges, ezért csak ritkán indokolható</a:t>
            </a:r>
            <a:r>
              <a:rPr lang="hu-HU" dirty="0" smtClean="0">
                <a:sym typeface="Wingdings" pitchFamily="2" charset="2"/>
              </a:rPr>
              <a:t>)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167886" y="1214305"/>
            <a:ext cx="9300658" cy="24622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hu-HU" b="1" dirty="0" smtClean="0">
                <a:solidFill>
                  <a:schemeClr val="tx2"/>
                </a:solidFill>
              </a:rPr>
              <a:t>2. Erősen módosított jelleg, jó ökológiai potenciál </a:t>
            </a:r>
          </a:p>
          <a:p>
            <a:pPr lvl="0"/>
            <a:endParaRPr lang="hu-HU" dirty="0">
              <a:solidFill>
                <a:srgbClr val="0000CC"/>
              </a:solidFill>
            </a:endParaRPr>
          </a:p>
          <a:p>
            <a:pPr lvl="0"/>
            <a:r>
              <a:rPr lang="hu-HU" dirty="0" smtClean="0"/>
              <a:t>A tározó fennmarad, de a jó potenciálhoz hatáscsökkentő intézkedésekre van szükség: </a:t>
            </a:r>
          </a:p>
          <a:p>
            <a:pPr lvl="0"/>
            <a:endParaRPr lang="hu-HU" sz="1000" dirty="0">
              <a:solidFill>
                <a:srgbClr val="0000CC"/>
              </a:solidFill>
            </a:endParaRPr>
          </a:p>
          <a:p>
            <a:pPr lvl="0"/>
            <a:r>
              <a:rPr lang="hu-HU" dirty="0" smtClean="0"/>
              <a:t>Nem kötelező feladatok: </a:t>
            </a:r>
          </a:p>
          <a:p>
            <a:pPr lvl="0"/>
            <a:endParaRPr lang="hu-HU" dirty="0">
              <a:solidFill>
                <a:srgbClr val="FF0000"/>
              </a:solidFill>
            </a:endParaRPr>
          </a:p>
          <a:p>
            <a:pPr lvl="0"/>
            <a:r>
              <a:rPr lang="hu-HU" dirty="0"/>
              <a:t>A jó ökológiai potenciál elérése azt jelenti, hogy a kötelezőeken </a:t>
            </a:r>
            <a:r>
              <a:rPr lang="hu-HU" dirty="0" smtClean="0"/>
              <a:t>túl meg </a:t>
            </a:r>
            <a:r>
              <a:rPr lang="hu-HU" dirty="0"/>
              <a:t>kell vizsgálni egyéb hatáscsökkentő intézkedések megvalósíthatóságát is</a:t>
            </a:r>
            <a:r>
              <a:rPr lang="hu-HU" dirty="0" smtClean="0"/>
              <a:t>. Ezek </a:t>
            </a:r>
            <a:r>
              <a:rPr lang="hu-HU" dirty="0"/>
              <a:t>közül azokat kell megvalósítani, amelyek költség-ökológiai haszon </a:t>
            </a:r>
            <a:r>
              <a:rPr lang="hu-HU" dirty="0" smtClean="0"/>
              <a:t>aránya megfelelő 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239276" y="5923561"/>
            <a:ext cx="8797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tx2"/>
                </a:solidFill>
                <a:sym typeface="Wingdings" pitchFamily="2" charset="2"/>
              </a:rPr>
              <a:t>Közvetett intézkedés </a:t>
            </a:r>
          </a:p>
          <a:p>
            <a:r>
              <a:rPr lang="hu-HU" dirty="0">
                <a:solidFill>
                  <a:srgbClr val="0000CC"/>
                </a:solidFill>
                <a:sym typeface="Wingdings" pitchFamily="2" charset="2"/>
              </a:rPr>
              <a:t> </a:t>
            </a:r>
            <a:r>
              <a:rPr lang="hu-HU" dirty="0" smtClean="0">
                <a:solidFill>
                  <a:srgbClr val="0000CC"/>
                </a:solidFill>
                <a:sym typeface="Wingdings" pitchFamily="2" charset="2"/>
              </a:rPr>
              <a:t>   </a:t>
            </a:r>
            <a:r>
              <a:rPr lang="hu-HU" dirty="0" smtClean="0">
                <a:sym typeface="Wingdings" pitchFamily="2" charset="2"/>
              </a:rPr>
              <a:t>   </a:t>
            </a:r>
            <a:r>
              <a:rPr lang="hu-HU" dirty="0">
                <a:sym typeface="Wingdings" pitchFamily="2" charset="2"/>
              </a:rPr>
              <a:t> </a:t>
            </a:r>
            <a:r>
              <a:rPr lang="hu-HU" dirty="0" smtClean="0">
                <a:sym typeface="Wingdings" pitchFamily="2" charset="2"/>
              </a:rPr>
              <a:t>A hasznosítás céljának módosítása, ha azzal a fenti követelmények jobban</a:t>
            </a:r>
          </a:p>
          <a:p>
            <a:r>
              <a:rPr lang="hu-HU" dirty="0">
                <a:sym typeface="Wingdings" pitchFamily="2" charset="2"/>
              </a:rPr>
              <a:t> </a:t>
            </a:r>
            <a:r>
              <a:rPr lang="hu-HU" dirty="0" smtClean="0">
                <a:sym typeface="Wingdings" pitchFamily="2" charset="2"/>
              </a:rPr>
              <a:t>           kielégíthetők (és a gazdasági-társadalmi szempontból is alátámasztható)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1596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323529" y="44624"/>
            <a:ext cx="8496944" cy="936104"/>
          </a:xfrm>
        </p:spPr>
        <p:txBody>
          <a:bodyPr/>
          <a:lstStyle/>
          <a:p>
            <a:r>
              <a:rPr lang="hu-HU" dirty="0" smtClean="0"/>
              <a:t>A VGT1 TELJESÍTÉSE - jó </a:t>
            </a:r>
            <a:r>
              <a:rPr lang="hu-HU" dirty="0"/>
              <a:t>gyakorlat bemutatása</a:t>
            </a:r>
            <a:endParaRPr lang="hu-HU" cap="none" dirty="0"/>
          </a:p>
        </p:txBody>
      </p:sp>
      <p:sp>
        <p:nvSpPr>
          <p:cNvPr id="8" name="Szövegdoboz 7"/>
          <p:cNvSpPr txBox="1"/>
          <p:nvPr/>
        </p:nvSpPr>
        <p:spPr>
          <a:xfrm>
            <a:off x="230864" y="1428658"/>
            <a:ext cx="4854909" cy="493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projekt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címe: Vizek mennyiségi és minőségi védelme a Duna-völgyben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tabLst>
                <a:tab pos="446088" algn="l"/>
              </a:tabLst>
            </a:pPr>
            <a:endParaRPr lang="hu-HU" altLang="hu-HU" sz="1600" b="1" dirty="0" smtClean="0"/>
          </a:p>
          <a:p>
            <a:pPr lvl="0"/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megvalósított projektelemek</a:t>
            </a:r>
          </a:p>
          <a:p>
            <a:pPr marL="285750" indent="-28575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hu-HU" altLang="hu-HU" sz="1600" dirty="0"/>
              <a:t>DVCS torkolati szivattyútelep korszerűsítése</a:t>
            </a:r>
            <a:r>
              <a:rPr lang="hu-HU" altLang="hu-HU" sz="1600" dirty="0">
                <a:solidFill>
                  <a:schemeClr val="tx2"/>
                </a:solidFill>
              </a:rPr>
              <a:t> </a:t>
            </a:r>
          </a:p>
          <a:p>
            <a:pPr marL="285750" indent="-28575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hu-HU" altLang="hu-HU" sz="1600" dirty="0"/>
              <a:t>Hercegszántói szivattyútelep korszerűsítése</a:t>
            </a:r>
          </a:p>
          <a:p>
            <a:pPr marL="285750" indent="-28575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hu-HU" altLang="hu-HU" sz="1600" dirty="0"/>
              <a:t>Kunszentmiklósi szivattyútelep korszerűsítése</a:t>
            </a:r>
          </a:p>
          <a:p>
            <a:pPr marL="285750" indent="-28575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hu-HU" altLang="hu-HU" sz="1600" dirty="0"/>
              <a:t>Tározófejlesztés a Kígyós vízrendszerben (Mátételke)</a:t>
            </a:r>
          </a:p>
          <a:p>
            <a:pPr marL="285750" indent="-28575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hu-HU" altLang="hu-HU" sz="1600" dirty="0"/>
              <a:t>Sárközi vízrendszer főcsatornáinak (</a:t>
            </a:r>
            <a:r>
              <a:rPr lang="hu-HU" altLang="hu-HU" sz="1600" dirty="0" err="1"/>
              <a:t>Sárközi-I</a:t>
            </a:r>
            <a:r>
              <a:rPr lang="hu-HU" altLang="hu-HU" sz="1600" dirty="0"/>
              <a:t>. és </a:t>
            </a:r>
            <a:r>
              <a:rPr lang="hu-HU" altLang="hu-HU" sz="1600" dirty="0" err="1"/>
              <a:t>Sárközi-II</a:t>
            </a:r>
            <a:r>
              <a:rPr lang="hu-HU" altLang="hu-HU" sz="1600" dirty="0"/>
              <a:t>. főcsatornák) rekonstrukciója</a:t>
            </a:r>
          </a:p>
          <a:p>
            <a:pPr marL="285750" indent="-28575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hu-HU" altLang="hu-HU" sz="1600" dirty="0"/>
              <a:t>Dél-Dunavölgyi vízrendszer vízpótló műveinek bővítése (</a:t>
            </a:r>
            <a:r>
              <a:rPr lang="hu-HU" altLang="hu-HU" sz="1600" dirty="0" err="1"/>
              <a:t>Foktő-Barákai</a:t>
            </a:r>
            <a:r>
              <a:rPr lang="hu-HU" altLang="hu-HU" sz="1600" dirty="0"/>
              <a:t> vízkivétel)</a:t>
            </a:r>
          </a:p>
          <a:p>
            <a:pPr marL="285750" indent="-28575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hu-HU" altLang="hu-HU" sz="1600" dirty="0"/>
              <a:t>Solti-árapasztó rendszer fejlesztése</a:t>
            </a:r>
          </a:p>
          <a:p>
            <a:pPr>
              <a:lnSpc>
                <a:spcPct val="60000"/>
              </a:lnSpc>
              <a:spcBef>
                <a:spcPct val="40000"/>
              </a:spcBef>
            </a:pPr>
            <a:endParaRPr lang="hu-HU" altLang="hu-HU" sz="1400" dirty="0"/>
          </a:p>
          <a:p>
            <a:pPr>
              <a:lnSpc>
                <a:spcPct val="80000"/>
              </a:lnSpc>
              <a:spcBef>
                <a:spcPct val="40000"/>
              </a:spcBef>
            </a:pPr>
            <a:r>
              <a:rPr lang="hu-HU" altLang="hu-HU" sz="1400" dirty="0"/>
              <a:t>7 elkülönült objektum, egyenként többcélú, összefüggő, komplex beavatkozások</a:t>
            </a: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30007"/>
            <a:ext cx="3908585" cy="5527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933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323529" y="44624"/>
            <a:ext cx="8496944" cy="936104"/>
          </a:xfrm>
        </p:spPr>
        <p:txBody>
          <a:bodyPr/>
          <a:lstStyle/>
          <a:p>
            <a:r>
              <a:rPr lang="hu-HU" dirty="0" smtClean="0"/>
              <a:t>A VGT1 TELJESÍTÉSE - jó </a:t>
            </a:r>
            <a:r>
              <a:rPr lang="hu-HU" dirty="0"/>
              <a:t>gyakorlat bemutatása</a:t>
            </a:r>
            <a:endParaRPr lang="hu-HU" cap="none" dirty="0"/>
          </a:p>
        </p:txBody>
      </p:sp>
      <p:sp>
        <p:nvSpPr>
          <p:cNvPr id="8" name="Szövegdoboz 7"/>
          <p:cNvSpPr txBox="1"/>
          <p:nvPr/>
        </p:nvSpPr>
        <p:spPr>
          <a:xfrm>
            <a:off x="107503" y="1357839"/>
            <a:ext cx="519934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projekt 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címe: </a:t>
            </a:r>
            <a:r>
              <a:rPr lang="hu-HU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Kadia-Ó-Dunai-tározó</a:t>
            </a:r>
            <a:r>
              <a:rPr lang="hu-HU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megépítése</a:t>
            </a:r>
            <a:endParaRPr lang="hu-HU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tabLst>
                <a:tab pos="446088" algn="l"/>
              </a:tabLst>
            </a:pPr>
            <a:endParaRPr lang="hu-HU" altLang="hu-HU" sz="800" b="1" dirty="0" smtClean="0"/>
          </a:p>
          <a:p>
            <a:pPr>
              <a:buFontTx/>
              <a:buNone/>
              <a:tabLst>
                <a:tab pos="446088" algn="l"/>
              </a:tabLst>
            </a:pPr>
            <a:r>
              <a:rPr lang="hu-HU" altLang="hu-HU" sz="1600" b="1" dirty="0" smtClean="0"/>
              <a:t>Cél</a:t>
            </a:r>
            <a:r>
              <a:rPr lang="hu-HU" altLang="hu-HU" sz="1600" dirty="0"/>
              <a:t>:</a:t>
            </a:r>
          </a:p>
          <a:p>
            <a:pPr marL="1588" lvl="1">
              <a:tabLst>
                <a:tab pos="446088" algn="l"/>
              </a:tabLst>
            </a:pPr>
            <a:r>
              <a:rPr lang="hu-HU" sz="1600" dirty="0"/>
              <a:t>„Sík- és dombvidéki tározók megvalósítása </a:t>
            </a:r>
            <a:r>
              <a:rPr lang="hu-HU" sz="1600" dirty="0" err="1" smtClean="0"/>
              <a:t>közfoglal-koztatási</a:t>
            </a:r>
            <a:r>
              <a:rPr lang="hu-HU" sz="1600" dirty="0" smtClean="0"/>
              <a:t> </a:t>
            </a:r>
            <a:r>
              <a:rPr lang="hu-HU" sz="1600" dirty="0"/>
              <a:t>mintaprogram keretében</a:t>
            </a:r>
            <a:r>
              <a:rPr lang="hu-HU" sz="1600" dirty="0" smtClean="0"/>
              <a:t>”  végrehajtott tározófejlesztés vízvisszatartási, öntözési és  </a:t>
            </a:r>
            <a:r>
              <a:rPr lang="hu-HU" sz="1600" dirty="0" err="1" smtClean="0"/>
              <a:t>termé-szetvédelmi</a:t>
            </a:r>
            <a:r>
              <a:rPr lang="hu-HU" sz="1600" dirty="0" smtClean="0"/>
              <a:t>  vízpótlási céllal </a:t>
            </a:r>
          </a:p>
          <a:p>
            <a:pPr marL="1588" lvl="1">
              <a:tabLst>
                <a:tab pos="446088" algn="l"/>
              </a:tabLst>
            </a:pPr>
            <a:endParaRPr lang="hu-HU" altLang="hu-HU" sz="800" dirty="0"/>
          </a:p>
          <a:p>
            <a:pPr>
              <a:tabLst>
                <a:tab pos="446088" algn="l"/>
              </a:tabLst>
            </a:pPr>
            <a:r>
              <a:rPr lang="hu-HU" altLang="hu-HU" sz="1600" b="1" dirty="0" smtClean="0"/>
              <a:t>Rövid leírás:</a:t>
            </a:r>
          </a:p>
          <a:p>
            <a:pPr>
              <a:tabLst>
                <a:tab pos="446088" algn="l"/>
              </a:tabLst>
            </a:pPr>
            <a:r>
              <a:rPr lang="hu-HU" sz="1600" dirty="0" smtClean="0"/>
              <a:t> - A kialakított 3,6 km hosszú</a:t>
            </a:r>
            <a:r>
              <a:rPr lang="hu-HU" sz="1600" dirty="0"/>
              <a:t>, </a:t>
            </a:r>
            <a:r>
              <a:rPr lang="hu-HU" sz="1600" dirty="0" smtClean="0"/>
              <a:t>12-40 </a:t>
            </a:r>
            <a:r>
              <a:rPr lang="hu-HU" sz="1600" dirty="0"/>
              <a:t>méter </a:t>
            </a:r>
            <a:r>
              <a:rPr lang="hu-HU" sz="1600" dirty="0" smtClean="0"/>
              <a:t>fenék-szélességű </a:t>
            </a:r>
            <a:r>
              <a:rPr lang="hu-HU" sz="1600" dirty="0"/>
              <a:t>meder több mint 400 ezer m</a:t>
            </a:r>
            <a:r>
              <a:rPr lang="hu-HU" sz="1600" baseline="30000" dirty="0"/>
              <a:t>3</a:t>
            </a:r>
            <a:r>
              <a:rPr lang="hu-HU" sz="1600" dirty="0"/>
              <a:t> víz </a:t>
            </a:r>
            <a:r>
              <a:rPr lang="hu-HU" sz="1600" dirty="0" err="1"/>
              <a:t>tározására</a:t>
            </a:r>
            <a:r>
              <a:rPr lang="hu-HU" sz="1600" dirty="0"/>
              <a:t> alkalmas. </a:t>
            </a:r>
            <a:r>
              <a:rPr lang="hu-HU" sz="1600" dirty="0" smtClean="0"/>
              <a:t>Küszöbszintje </a:t>
            </a:r>
            <a:r>
              <a:rPr lang="hu-HU" sz="1600" dirty="0"/>
              <a:t>a </a:t>
            </a:r>
            <a:r>
              <a:rPr lang="hu-HU" sz="1600" dirty="0" smtClean="0"/>
              <a:t>Ferenc-tápcsatorna </a:t>
            </a:r>
            <a:r>
              <a:rPr lang="hu-HU" sz="1600" dirty="0"/>
              <a:t>minimális vízszintje alatt helyezkedik el, így a tározó vízpótlása az év jelentős részében </a:t>
            </a:r>
            <a:r>
              <a:rPr lang="hu-HU" sz="1600" dirty="0" smtClean="0"/>
              <a:t>biztosítható, napi </a:t>
            </a:r>
            <a:r>
              <a:rPr lang="hu-HU" sz="1600" dirty="0"/>
              <a:t>115 ezer m</a:t>
            </a:r>
            <a:r>
              <a:rPr lang="hu-HU" sz="1600" baseline="30000" dirty="0"/>
              <a:t>3</a:t>
            </a:r>
            <a:r>
              <a:rPr lang="hu-HU" sz="1600" dirty="0"/>
              <a:t> víz bevezetésére van lehetőség</a:t>
            </a:r>
            <a:r>
              <a:rPr lang="hu-HU" sz="1600" dirty="0" smtClean="0"/>
              <a:t>. </a:t>
            </a:r>
          </a:p>
          <a:p>
            <a:pPr>
              <a:tabLst>
                <a:tab pos="446088" algn="l"/>
              </a:tabLst>
            </a:pPr>
            <a:r>
              <a:rPr lang="hu-HU" sz="1600" dirty="0" smtClean="0"/>
              <a:t> - Öntözési lehetőséget teremt a környező területek számára, a </a:t>
            </a:r>
            <a:r>
              <a:rPr lang="hu-HU" sz="1600" dirty="0" err="1" smtClean="0"/>
              <a:t>Kadia-Ó-Duna</a:t>
            </a:r>
            <a:r>
              <a:rPr lang="hu-HU" sz="1600" dirty="0" smtClean="0"/>
              <a:t> természetvédelmi oltalom alatt lévő területét táplálja.</a:t>
            </a:r>
            <a:endParaRPr lang="hu-HU" sz="1600" dirty="0"/>
          </a:p>
          <a:p>
            <a:pPr>
              <a:tabLst>
                <a:tab pos="446088" algn="l"/>
              </a:tabLst>
            </a:pPr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446088" algn="l"/>
              </a:tabLst>
            </a:pPr>
            <a:r>
              <a:rPr lang="hu-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VGT intézkedések: TA5, VT6</a:t>
            </a:r>
          </a:p>
          <a:p>
            <a:pPr lvl="0"/>
            <a:endParaRPr lang="hu-HU" sz="16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SC_05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9954" y="4221088"/>
            <a:ext cx="3714045" cy="266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DSCF08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954" y="1437087"/>
            <a:ext cx="3714047" cy="278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67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zöveg helye 2"/>
          <p:cNvSpPr>
            <a:spLocks noGrp="1"/>
          </p:cNvSpPr>
          <p:nvPr>
            <p:ph type="body" sz="half" idx="4294967295"/>
          </p:nvPr>
        </p:nvSpPr>
        <p:spPr>
          <a:xfrm>
            <a:off x="457200" y="2205038"/>
            <a:ext cx="3008313" cy="4475162"/>
          </a:xfrm>
        </p:spPr>
        <p:txBody>
          <a:bodyPr/>
          <a:lstStyle/>
          <a:p>
            <a:pPr marL="285750" indent="-285750" eaLnBrk="1" hangingPunct="1">
              <a:lnSpc>
                <a:spcPct val="90000"/>
              </a:lnSpc>
            </a:pPr>
            <a:r>
              <a:rPr lang="hu-HU" sz="2000" b="1" smtClean="0">
                <a:solidFill>
                  <a:srgbClr val="404040"/>
                </a:solidFill>
                <a:latin typeface="Arial" charset="0"/>
                <a:cs typeface="Arial" charset="0"/>
              </a:rPr>
              <a:t>Hajtóerők azonosítása</a:t>
            </a:r>
          </a:p>
          <a:p>
            <a:pPr marL="457200" lvl="1" indent="0" eaLnBrk="1" hangingPunct="1">
              <a:lnSpc>
                <a:spcPct val="90000"/>
              </a:lnSpc>
            </a:pPr>
            <a:r>
              <a:rPr lang="hu-HU" sz="1800" b="1" smtClean="0">
                <a:solidFill>
                  <a:srgbClr val="404040"/>
                </a:solidFill>
                <a:latin typeface="Arial" charset="0"/>
                <a:cs typeface="Arial" charset="0"/>
              </a:rPr>
              <a:t>VGT2 1. fejezet</a:t>
            </a:r>
          </a:p>
          <a:p>
            <a:pPr marL="457200" lvl="1" indent="0" eaLnBrk="1" hangingPunct="1">
              <a:lnSpc>
                <a:spcPct val="90000"/>
              </a:lnSpc>
              <a:buFont typeface="Arial" charset="0"/>
              <a:buNone/>
            </a:pPr>
            <a:endParaRPr lang="hu-HU" sz="2000" smtClean="0">
              <a:latin typeface="Arial" charset="0"/>
              <a:cs typeface="Arial" charset="0"/>
            </a:endParaRPr>
          </a:p>
          <a:p>
            <a:pPr marL="285750" indent="-285750" eaLnBrk="1" hangingPunct="1">
              <a:lnSpc>
                <a:spcPct val="90000"/>
              </a:lnSpc>
            </a:pPr>
            <a:r>
              <a:rPr lang="hu-HU" sz="2000" b="1" smtClean="0">
                <a:solidFill>
                  <a:srgbClr val="404040"/>
                </a:solidFill>
                <a:latin typeface="Arial" charset="0"/>
                <a:cs typeface="Arial" charset="0"/>
              </a:rPr>
              <a:t>Terhelések számbavétele</a:t>
            </a:r>
          </a:p>
          <a:p>
            <a:pPr marL="457200" lvl="1" indent="0" eaLnBrk="1" hangingPunct="1">
              <a:lnSpc>
                <a:spcPct val="90000"/>
              </a:lnSpc>
            </a:pPr>
            <a:r>
              <a:rPr lang="hu-HU" sz="1800" b="1" smtClean="0">
                <a:solidFill>
                  <a:srgbClr val="404040"/>
                </a:solidFill>
                <a:latin typeface="Arial" charset="0"/>
                <a:cs typeface="Arial" charset="0"/>
              </a:rPr>
              <a:t>VGT2 3. fejezete</a:t>
            </a:r>
          </a:p>
          <a:p>
            <a:pPr marL="457200" lvl="1" indent="0" eaLnBrk="1" hangingPunct="1">
              <a:lnSpc>
                <a:spcPct val="90000"/>
              </a:lnSpc>
              <a:buFont typeface="Arial" charset="0"/>
              <a:buNone/>
            </a:pPr>
            <a:endParaRPr lang="hu-HU" sz="2000" i="1" smtClean="0">
              <a:latin typeface="Arial" charset="0"/>
              <a:cs typeface="Arial" charset="0"/>
            </a:endParaRPr>
          </a:p>
          <a:p>
            <a:pPr marL="285750" indent="-285750" eaLnBrk="1" hangingPunct="1">
              <a:lnSpc>
                <a:spcPct val="90000"/>
              </a:lnSpc>
            </a:pPr>
            <a:r>
              <a:rPr lang="hu-HU" sz="2000" b="1" smtClean="0">
                <a:solidFill>
                  <a:srgbClr val="404040"/>
                </a:solidFill>
                <a:latin typeface="Arial" charset="0"/>
                <a:cs typeface="Arial" charset="0"/>
              </a:rPr>
              <a:t>Állapot (indikátorok) értékelése</a:t>
            </a:r>
          </a:p>
          <a:p>
            <a:pPr marL="457200" lvl="1" indent="0" eaLnBrk="1" hangingPunct="1">
              <a:lnSpc>
                <a:spcPct val="90000"/>
              </a:lnSpc>
            </a:pPr>
            <a:r>
              <a:rPr lang="hu-HU" sz="1800" b="1" smtClean="0">
                <a:solidFill>
                  <a:srgbClr val="404040"/>
                </a:solidFill>
                <a:latin typeface="Arial" charset="0"/>
                <a:cs typeface="Arial" charset="0"/>
              </a:rPr>
              <a:t>VGT2 6. fejezete</a:t>
            </a:r>
          </a:p>
          <a:p>
            <a:pPr marL="457200" lvl="1" indent="0" eaLnBrk="1" hangingPunct="1">
              <a:lnSpc>
                <a:spcPct val="90000"/>
              </a:lnSpc>
            </a:pPr>
            <a:endParaRPr lang="hu-HU" sz="1800" b="1" smtClean="0">
              <a:solidFill>
                <a:srgbClr val="404040"/>
              </a:solidFill>
              <a:latin typeface="Arial" charset="0"/>
              <a:cs typeface="Arial" charset="0"/>
            </a:endParaRPr>
          </a:p>
          <a:p>
            <a:pPr marL="285750" indent="-285750" eaLnBrk="1" hangingPunct="1">
              <a:lnSpc>
                <a:spcPct val="90000"/>
              </a:lnSpc>
            </a:pPr>
            <a:r>
              <a:rPr lang="hu-HU" sz="2000" b="1" smtClean="0">
                <a:solidFill>
                  <a:srgbClr val="404040"/>
                </a:solidFill>
                <a:latin typeface="Arial" charset="0"/>
                <a:cs typeface="Arial" charset="0"/>
              </a:rPr>
              <a:t>Hatások elemzése</a:t>
            </a:r>
          </a:p>
          <a:p>
            <a:pPr marL="457200" lvl="1" indent="0" eaLnBrk="1" hangingPunct="1">
              <a:lnSpc>
                <a:spcPct val="90000"/>
              </a:lnSpc>
            </a:pPr>
            <a:r>
              <a:rPr lang="hu-HU" sz="1800" b="1" smtClean="0">
                <a:solidFill>
                  <a:srgbClr val="404040"/>
                </a:solidFill>
                <a:latin typeface="Arial" charset="0"/>
                <a:cs typeface="Arial" charset="0"/>
              </a:rPr>
              <a:t>VGT2 3. fejezete</a:t>
            </a:r>
            <a:endParaRPr lang="hu-HU" sz="1800" smtClean="0">
              <a:latin typeface="Arial" charset="0"/>
              <a:cs typeface="Arial" charset="0"/>
            </a:endParaRPr>
          </a:p>
        </p:txBody>
      </p:sp>
      <p:sp>
        <p:nvSpPr>
          <p:cNvPr id="8195" name="Cím 3"/>
          <p:cNvSpPr>
            <a:spLocks noGrp="1"/>
          </p:cNvSpPr>
          <p:nvPr>
            <p:ph type="title" idx="4294967295"/>
          </p:nvPr>
        </p:nvSpPr>
        <p:spPr bwMode="auto">
          <a:xfrm>
            <a:off x="447675" y="44450"/>
            <a:ext cx="8445500" cy="8636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hu-HU" cap="none" smtClean="0">
                <a:latin typeface="Arial" charset="0"/>
                <a:cs typeface="Arial" charset="0"/>
              </a:rPr>
              <a:t>DPSIR MODELL ALKALMAZÁSA AZ INTÉZKEDÉSEK TERVEZÉSÉHEZ</a:t>
            </a:r>
          </a:p>
        </p:txBody>
      </p:sp>
      <p:pic>
        <p:nvPicPr>
          <p:cNvPr id="8196" name="Tartalom helye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1425" y="2492375"/>
            <a:ext cx="5111750" cy="4014788"/>
          </a:xfrm>
        </p:spPr>
      </p:pic>
      <p:sp>
        <p:nvSpPr>
          <p:cNvPr id="8197" name="Szöveg helye 2"/>
          <p:cNvSpPr>
            <a:spLocks/>
          </p:cNvSpPr>
          <p:nvPr/>
        </p:nvSpPr>
        <p:spPr bwMode="auto">
          <a:xfrm>
            <a:off x="447675" y="1412875"/>
            <a:ext cx="84455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ctr" defTabSz="914400">
              <a:lnSpc>
                <a:spcPct val="90000"/>
              </a:lnSpc>
              <a:buFont typeface="Arial" charset="0"/>
              <a:buNone/>
            </a:pPr>
            <a:r>
              <a:rPr lang="hu-HU" sz="2400" b="1" dirty="0"/>
              <a:t>Az intézkedési program elemei ugyanazok, </a:t>
            </a:r>
            <a:r>
              <a:rPr lang="hu-HU" sz="2400" b="1" dirty="0" smtClean="0"/>
              <a:t>mint a VGT1-ben, de </a:t>
            </a:r>
            <a:r>
              <a:rPr lang="hu-HU" sz="2400" b="1" dirty="0"/>
              <a:t>a hangsúlyok változtak</a:t>
            </a:r>
          </a:p>
        </p:txBody>
      </p:sp>
    </p:spTree>
    <p:extLst>
      <p:ext uri="{BB962C8B-B14F-4D97-AF65-F5344CB8AC3E}">
        <p14:creationId xmlns:p14="http://schemas.microsoft.com/office/powerpoint/2010/main" val="3650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zöveg helye 2"/>
          <p:cNvSpPr>
            <a:spLocks noGrp="1"/>
          </p:cNvSpPr>
          <p:nvPr>
            <p:ph type="body" sz="half" idx="4294967295"/>
          </p:nvPr>
        </p:nvSpPr>
        <p:spPr>
          <a:xfrm>
            <a:off x="323528" y="5247784"/>
            <a:ext cx="2952328" cy="1152128"/>
          </a:xfrm>
        </p:spPr>
        <p:txBody>
          <a:bodyPr>
            <a:normAutofit lnSpcReduction="10000"/>
          </a:bodyPr>
          <a:lstStyle/>
          <a:p>
            <a:pPr marL="285750" indent="-285750" eaLnBrk="1" hangingPunct="1">
              <a:lnSpc>
                <a:spcPct val="90000"/>
              </a:lnSpc>
              <a:spcBef>
                <a:spcPct val="0"/>
              </a:spcBef>
            </a:pPr>
            <a:r>
              <a:rPr lang="hu-HU" sz="2000" b="1" dirty="0" smtClean="0">
                <a:latin typeface="Arial" charset="0"/>
                <a:cs typeface="Arial" charset="0"/>
              </a:rPr>
              <a:t>Állapot </a:t>
            </a:r>
            <a:r>
              <a:rPr lang="hu-HU" sz="2000" b="1" dirty="0" smtClean="0">
                <a:latin typeface="Arial" charset="0"/>
                <a:cs typeface="Arial" charset="0"/>
              </a:rPr>
              <a:t>javító </a:t>
            </a:r>
            <a:endParaRPr lang="hu-HU" sz="2000" b="1" dirty="0" smtClean="0">
              <a:latin typeface="Arial" charset="0"/>
              <a:cs typeface="Arial" charset="0"/>
            </a:endParaRPr>
          </a:p>
          <a:p>
            <a:pPr marL="457200" lvl="1" indent="0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hu-HU" sz="2000" dirty="0" smtClean="0">
                <a:latin typeface="Arial" charset="0"/>
                <a:cs typeface="Arial" charset="0"/>
              </a:rPr>
              <a:t>- rehabilitáció, </a:t>
            </a:r>
            <a:r>
              <a:rPr lang="hu-HU" sz="2000" dirty="0" err="1" smtClean="0">
                <a:latin typeface="Arial" charset="0"/>
                <a:cs typeface="Arial" charset="0"/>
              </a:rPr>
              <a:t>revitalizáció</a:t>
            </a:r>
            <a:r>
              <a:rPr lang="hu-HU" sz="2000" dirty="0" smtClean="0">
                <a:latin typeface="Arial" charset="0"/>
                <a:cs typeface="Arial" charset="0"/>
              </a:rPr>
              <a:t>, kármentesítés </a:t>
            </a:r>
          </a:p>
          <a:p>
            <a:pPr marL="457200" lvl="1" indent="0" eaLnBrk="1" hangingPunct="1">
              <a:lnSpc>
                <a:spcPct val="90000"/>
              </a:lnSpc>
              <a:spcBef>
                <a:spcPct val="0"/>
              </a:spcBef>
              <a:buFontTx/>
              <a:buChar char="-"/>
            </a:pPr>
            <a:endParaRPr lang="hu-HU" sz="2000" dirty="0" smtClean="0">
              <a:latin typeface="Arial" charset="0"/>
              <a:cs typeface="Arial" charset="0"/>
            </a:endParaRPr>
          </a:p>
        </p:txBody>
      </p:sp>
      <p:sp>
        <p:nvSpPr>
          <p:cNvPr id="9219" name="Cím 3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hu-HU" b="0" cap="none" smtClean="0">
                <a:latin typeface="Arial" charset="0"/>
                <a:cs typeface="Arial" charset="0"/>
              </a:rPr>
              <a:t/>
            </a:r>
            <a:br>
              <a:rPr lang="hu-HU" b="0" cap="none" smtClean="0">
                <a:latin typeface="Arial" charset="0"/>
                <a:cs typeface="Arial" charset="0"/>
              </a:rPr>
            </a:br>
            <a:r>
              <a:rPr lang="hu-HU" cap="none" smtClean="0">
                <a:latin typeface="Arial" charset="0"/>
                <a:cs typeface="Arial" charset="0"/>
              </a:rPr>
              <a:t>Intézkedések DPSIR besorolása 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90453"/>
            <a:ext cx="4218949" cy="33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Szöveg helye 2"/>
          <p:cNvSpPr>
            <a:spLocks/>
          </p:cNvSpPr>
          <p:nvPr/>
        </p:nvSpPr>
        <p:spPr bwMode="auto">
          <a:xfrm>
            <a:off x="5720260" y="1424117"/>
            <a:ext cx="3423740" cy="177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defTabSz="914400"/>
            <a:endParaRPr lang="hu-HU" b="1" dirty="0"/>
          </a:p>
          <a:p>
            <a:pPr marL="285750" indent="-285750" defTabSz="914400"/>
            <a:r>
              <a:rPr lang="hu-HU" b="1" dirty="0" smtClean="0"/>
              <a:t>Igény </a:t>
            </a:r>
            <a:r>
              <a:rPr lang="hu-HU" b="1" dirty="0"/>
              <a:t>kezelő (hajtóerő)</a:t>
            </a:r>
            <a:r>
              <a:rPr lang="hu-HU" dirty="0"/>
              <a:t> </a:t>
            </a:r>
          </a:p>
          <a:p>
            <a:pPr lvl="1" defTabSz="914400">
              <a:buFont typeface="Arial" charset="0"/>
              <a:buChar char="–"/>
            </a:pPr>
            <a:r>
              <a:rPr lang="hu-HU" b="1" dirty="0"/>
              <a:t> </a:t>
            </a:r>
            <a:r>
              <a:rPr lang="hu-HU" dirty="0"/>
              <a:t>ösztönző árpolitika, környezeti nevelés, víztakarékos berendezés</a:t>
            </a:r>
            <a:r>
              <a:rPr lang="hu-HU" b="1" dirty="0"/>
              <a:t> </a:t>
            </a:r>
            <a:r>
              <a:rPr lang="hu-HU" dirty="0" smtClean="0"/>
              <a:t>szabvány</a:t>
            </a:r>
          </a:p>
          <a:p>
            <a:pPr lvl="1" defTabSz="914400">
              <a:buFont typeface="Arial" charset="0"/>
              <a:buChar char="–"/>
            </a:pP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107504" y="1999888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ct val="0"/>
              </a:spcBef>
            </a:pPr>
            <a:r>
              <a:rPr lang="hu-HU" sz="2000" b="1" dirty="0">
                <a:latin typeface="Arial" charset="0"/>
                <a:cs typeface="Arial" charset="0"/>
              </a:rPr>
              <a:t>Hatás mérséklő 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FontTx/>
              <a:buChar char="-"/>
            </a:pPr>
            <a:r>
              <a:rPr lang="hu-HU" sz="2000" dirty="0">
                <a:latin typeface="Arial" charset="0"/>
                <a:cs typeface="Arial" charset="0"/>
              </a:rPr>
              <a:t>vízvédelmi sáv, vízpótlás, hallépcső,…</a:t>
            </a:r>
          </a:p>
        </p:txBody>
      </p:sp>
      <p:sp>
        <p:nvSpPr>
          <p:cNvPr id="6" name="Téglalap 5"/>
          <p:cNvSpPr/>
          <p:nvPr/>
        </p:nvSpPr>
        <p:spPr>
          <a:xfrm>
            <a:off x="5364088" y="5085184"/>
            <a:ext cx="30243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/>
            <a:r>
              <a:rPr lang="hu-HU" b="1" dirty="0"/>
              <a:t>Terhelés csökkentő</a:t>
            </a:r>
            <a:r>
              <a:rPr lang="hu-HU" dirty="0"/>
              <a:t> </a:t>
            </a:r>
          </a:p>
          <a:p>
            <a:pPr lvl="1" defTabSz="914400">
              <a:buFont typeface="Arial" charset="0"/>
              <a:buNone/>
            </a:pPr>
            <a:r>
              <a:rPr lang="hu-HU" dirty="0"/>
              <a:t>- trágyatároló építése, határérték alapján korlátozás, vízvisszatartás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948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</TotalTime>
  <Words>4545</Words>
  <Application>Microsoft Office PowerPoint</Application>
  <PresentationFormat>Diavetítés a képernyőre (4:3 oldalarány)</PresentationFormat>
  <Paragraphs>800</Paragraphs>
  <Slides>50</Slides>
  <Notes>24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50</vt:i4>
      </vt:variant>
    </vt:vector>
  </HeadingPairs>
  <TitlesOfParts>
    <vt:vector size="51" baseType="lpstr">
      <vt:lpstr>Office-téma</vt:lpstr>
      <vt:lpstr>A VÍZGYŰJTŐ - GAZDÁLKODÁSI TERV FELÜLVIZSGÁLATA  területi FÓRUM  Baja, 2015. július 30.  A víztestekre vonatkozó intézkedések</vt:lpstr>
      <vt:lpstr>A VGT1  TELJESÍTÉSE </vt:lpstr>
      <vt:lpstr>A VGT1 TELJESÍTÉSE –                          INTÉZKEDÉSEK az ADUVIZIG területén</vt:lpstr>
      <vt:lpstr>A VGT1 TELJESÍTÉSE –                          INTÉZKEDÉSEK az ADUVIZIG területén</vt:lpstr>
      <vt:lpstr>A VGT1 TELJESÍTÉSE - jó gyakorlat bemutatása</vt:lpstr>
      <vt:lpstr>A VGT1 TELJESÍTÉSE - jó gyakorlat bemutatása</vt:lpstr>
      <vt:lpstr>A VGT1 TELJESÍTÉSE - jó gyakorlat bemutatása</vt:lpstr>
      <vt:lpstr>DPSIR MODELL ALKALMAZÁSA AZ INTÉZKEDÉSEK TERVEZÉSÉHEZ</vt:lpstr>
      <vt:lpstr> Intézkedések DPSIR besorolása </vt:lpstr>
      <vt:lpstr>DPSIR   Driver Pressure Status Impact Response</vt:lpstr>
      <vt:lpstr>Intézkedések Programja, 2015-2027 </vt:lpstr>
      <vt:lpstr>VGT2 Kötelező alap intézkedések</vt:lpstr>
      <vt:lpstr>VGT2 Alap intézkedések</vt:lpstr>
      <vt:lpstr>VGT2 Kiegészítő intézkedések</vt:lpstr>
      <vt:lpstr> EU Jelentési útmutató    Sablonok </vt:lpstr>
      <vt:lpstr>VGT2 Terhelés</vt:lpstr>
      <vt:lpstr>VGT2 Intézkedési csomagok I.</vt:lpstr>
      <vt:lpstr>VGT2 Intézkedési csomagok II.</vt:lpstr>
      <vt:lpstr>VGT2 Intézkedési csomagok III.</vt:lpstr>
      <vt:lpstr>VGT2 Hidromorfológiai elváltozások enyhítésére irányuló Intézkedések</vt:lpstr>
      <vt:lpstr>Hidromorfológiai problémák megoldása  síkvidéki mesterséges és csatornázott vízfolyások </vt:lpstr>
      <vt:lpstr>Hidromorfológiai problémák megoldása  MEGHATÁROZó tényezők (hajtóerők) </vt:lpstr>
      <vt:lpstr>Hidromorfológiai problémák megoldása  Terhelések és hatások, állapot </vt:lpstr>
      <vt:lpstr>Hidromorfológiai problémák megoldása  KÖNYEZETI CÉLKITŰZÉSEK ÉS Intézkedések</vt:lpstr>
      <vt:lpstr>Hidromorfológiai problémák megoldása  KÖNYEZETI CÉLKITŰZÉSEK ÉS Intézkedések</vt:lpstr>
      <vt:lpstr>Hidromorfológiai problémák megoldása  KÖNYEZETI CÉLKITŰZÉSEK ÉS Intézkedések</vt:lpstr>
      <vt:lpstr>Hidromorfológiai problémák megoldása  KÖNYEZETI CÉLKITŰZÉSEK ÉS Intézkedések</vt:lpstr>
      <vt:lpstr>VGT2 Pontszerű szennyezésekkel kapcsolatos intézkedések </vt:lpstr>
      <vt:lpstr>VGT2 Diffúz szennyezésekre kapcsolatos intézkedések </vt:lpstr>
      <vt:lpstr>VGT2 Hidromorfológiai beavatkozások és intézkedések</vt:lpstr>
      <vt:lpstr>VGT2 Ivóvízellátás biztonsága</vt:lpstr>
      <vt:lpstr>VGT2 Védett természeti területek és fürdésre kijelölt vizekhez tartozó intézkedések</vt:lpstr>
      <vt:lpstr>VGT2 Hogyan lesz ebből intézkedési program </vt:lpstr>
      <vt:lpstr>PowerPoint bemutató</vt:lpstr>
      <vt:lpstr>PowerPoint bemutató</vt:lpstr>
      <vt:lpstr>PowerPoint bemutató</vt:lpstr>
      <vt:lpstr>VGT2  Ütemezés,  projektek  </vt:lpstr>
      <vt:lpstr>KÖSZÖNÖM  A FIGYELMET!</vt:lpstr>
      <vt:lpstr>PowerPoint bemutató</vt:lpstr>
      <vt:lpstr>Tartalom</vt:lpstr>
      <vt:lpstr>VKI és EU Program ciklusok</vt:lpstr>
      <vt:lpstr> Vízbázisvédelmi program </vt:lpstr>
      <vt:lpstr> Vízbázisvédelmi program </vt:lpstr>
      <vt:lpstr> Vízbázisvédelmi program </vt:lpstr>
      <vt:lpstr>Hidromorfológiai problémák megoldása  Völgyzárógátas tározók CÉLJA  </vt:lpstr>
      <vt:lpstr>Hidromorfológiai problémák megoldása  A tározás befolyásolja a vízfolyások állapotát</vt:lpstr>
      <vt:lpstr>Hidromorfológiai problémák megoldása  KÖNYEZETI CÉLKITŰZÉSEK ÉS Intézkedések</vt:lpstr>
      <vt:lpstr>Hidromorfológiai problémák megoldása  KÖNYEZETI CÉLKITŰZÉSEK ÉS Intézkedések</vt:lpstr>
      <vt:lpstr>Hidromorfológiai problémák megoldása  KÖNYEZETI CÉLKITŰZÉSEK ÉS Intézkedések</vt:lpstr>
      <vt:lpstr>Hidromorfológiai problémák megoldása  KÖNYEZETI CÉLKITŰZÉSEK ÉS Intézkedések</vt:lpstr>
    </vt:vector>
  </TitlesOfParts>
  <Company>novak.adam@gmail.com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Varadi</cp:lastModifiedBy>
  <cp:revision>86</cp:revision>
  <dcterms:created xsi:type="dcterms:W3CDTF">2014-03-03T11:13:53Z</dcterms:created>
  <dcterms:modified xsi:type="dcterms:W3CDTF">2015-07-29T20:46:47Z</dcterms:modified>
</cp:coreProperties>
</file>